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672" r:id="rId6"/>
    <p:sldMasterId id="2147483671" r:id="rId7"/>
    <p:sldMasterId id="2147483668" r:id="rId8"/>
    <p:sldMasterId id="2147483674" r:id="rId9"/>
    <p:sldMasterId id="2147483680" r:id="rId10"/>
    <p:sldMasterId id="2147483676" r:id="rId11"/>
    <p:sldMasterId id="2147483678" r:id="rId12"/>
    <p:sldMasterId id="2147483665" r:id="rId13"/>
  </p:sldMasterIdLst>
  <p:notesMasterIdLst>
    <p:notesMasterId r:id="rId26"/>
  </p:notesMasterIdLst>
  <p:handoutMasterIdLst>
    <p:handoutMasterId r:id="rId27"/>
  </p:handoutMasterIdLst>
  <p:sldIdLst>
    <p:sldId id="259" r:id="rId14"/>
    <p:sldId id="260" r:id="rId15"/>
    <p:sldId id="261" r:id="rId16"/>
    <p:sldId id="262" r:id="rId17"/>
    <p:sldId id="263" r:id="rId18"/>
    <p:sldId id="264" r:id="rId19"/>
    <p:sldId id="265" r:id="rId20"/>
    <p:sldId id="258" r:id="rId21"/>
    <p:sldId id="266" r:id="rId22"/>
    <p:sldId id="268" r:id="rId23"/>
    <p:sldId id="273"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747-47BC-8CDE-AD2A4DEBD73D}"/>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747-47BC-8CDE-AD2A4DEBD73D}"/>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747-47BC-8CDE-AD2A4DEBD73D}"/>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E747-47BC-8CDE-AD2A4DEBD73D}"/>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E747-47BC-8CDE-AD2A4DEBD73D}"/>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E747-47BC-8CDE-AD2A4DEBD73D}"/>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E747-47BC-8CDE-AD2A4DEBD73D}"/>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E747-47BC-8CDE-AD2A4DEBD73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FOUNDATIONS</c:v>
                </c:pt>
                <c:pt idx="1">
                  <c:v>DONATIONS</c:v>
                </c:pt>
                <c:pt idx="2">
                  <c:v>FEDERAL </c:v>
                </c:pt>
                <c:pt idx="3">
                  <c:v>STATE</c:v>
                </c:pt>
                <c:pt idx="4">
                  <c:v>COUNTY</c:v>
                </c:pt>
                <c:pt idx="5">
                  <c:v>IOLTA</c:v>
                </c:pt>
                <c:pt idx="6">
                  <c:v>PRO BONO </c:v>
                </c:pt>
                <c:pt idx="7">
                  <c:v>OTHER</c:v>
                </c:pt>
              </c:strCache>
            </c:strRef>
          </c:cat>
          <c:val>
            <c:numRef>
              <c:f>Sheet1!$B$2:$B$9</c:f>
              <c:numCache>
                <c:formatCode>0%</c:formatCode>
                <c:ptCount val="8"/>
                <c:pt idx="0">
                  <c:v>0.43</c:v>
                </c:pt>
                <c:pt idx="1">
                  <c:v>0.25</c:v>
                </c:pt>
                <c:pt idx="2">
                  <c:v>0.09</c:v>
                </c:pt>
                <c:pt idx="3">
                  <c:v>0.08</c:v>
                </c:pt>
                <c:pt idx="4">
                  <c:v>0.02</c:v>
                </c:pt>
                <c:pt idx="5">
                  <c:v>7.0000000000000007E-2</c:v>
                </c:pt>
                <c:pt idx="6">
                  <c:v>0.03</c:v>
                </c:pt>
                <c:pt idx="7">
                  <c:v>0.03</c:v>
                </c:pt>
              </c:numCache>
            </c:numRef>
          </c:val>
          <c:extLst>
            <c:ext xmlns:c16="http://schemas.microsoft.com/office/drawing/2014/chart" uri="{C3380CC4-5D6E-409C-BE32-E72D297353CC}">
              <c16:uniqueId val="{00000000-B10D-4CB3-BE42-ECDD43E355E2}"/>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ADD9A8-CD67-8A7C-A877-976D9E3A53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697AD3-AF84-C75E-26D1-6973636074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ED5872-103C-4142-A0AE-9D0280E7C871}" type="datetimeFigureOut">
              <a:rPr lang="en-US" smtClean="0"/>
              <a:t>1/27/2026</a:t>
            </a:fld>
            <a:endParaRPr lang="en-US"/>
          </a:p>
        </p:txBody>
      </p:sp>
      <p:sp>
        <p:nvSpPr>
          <p:cNvPr id="4" name="Footer Placeholder 3">
            <a:extLst>
              <a:ext uri="{FF2B5EF4-FFF2-40B4-BE49-F238E27FC236}">
                <a16:creationId xmlns:a16="http://schemas.microsoft.com/office/drawing/2014/main" id="{1B59BFE9-111E-AF4B-B4F5-C37971EE9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137A9B-4D2C-48CF-20AA-6ED46AF62D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E6E535-476F-43A9-AE81-992EDB6F93CE}" type="slidenum">
              <a:rPr lang="en-US" smtClean="0"/>
              <a:t>‹#›</a:t>
            </a:fld>
            <a:endParaRPr lang="en-US"/>
          </a:p>
        </p:txBody>
      </p:sp>
    </p:spTree>
    <p:extLst>
      <p:ext uri="{BB962C8B-B14F-4D97-AF65-F5344CB8AC3E}">
        <p14:creationId xmlns:p14="http://schemas.microsoft.com/office/powerpoint/2010/main" val="397251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90BDB-8438-45A3-98B5-C02310CBBD80}"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C908C-2E93-4AA1-A55D-9B1D095F69F2}" type="slidenum">
              <a:rPr lang="en-US" smtClean="0"/>
              <a:t>‹#›</a:t>
            </a:fld>
            <a:endParaRPr lang="en-US"/>
          </a:p>
        </p:txBody>
      </p:sp>
    </p:spTree>
    <p:extLst>
      <p:ext uri="{BB962C8B-B14F-4D97-AF65-F5344CB8AC3E}">
        <p14:creationId xmlns:p14="http://schemas.microsoft.com/office/powerpoint/2010/main" val="304274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C908C-2E93-4AA1-A55D-9B1D095F69F2}" type="slidenum">
              <a:rPr lang="en-US" smtClean="0"/>
              <a:t>5</a:t>
            </a:fld>
            <a:endParaRPr lang="en-US"/>
          </a:p>
        </p:txBody>
      </p:sp>
    </p:spTree>
    <p:extLst>
      <p:ext uri="{BB962C8B-B14F-4D97-AF65-F5344CB8AC3E}">
        <p14:creationId xmlns:p14="http://schemas.microsoft.com/office/powerpoint/2010/main" val="319559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2B7FAD2-CAF1-B64E-9BC6-198552DC4A73}"/>
              </a:ext>
            </a:extLst>
          </p:cNvPr>
          <p:cNvSpPr>
            <a:spLocks noGrp="1"/>
          </p:cNvSpPr>
          <p:nvPr>
            <p:ph type="dt" sz="half" idx="10"/>
          </p:nvPr>
        </p:nvSpPr>
        <p:spPr/>
        <p:txBody>
          <a:bodyPr/>
          <a:lstStyle>
            <a:lvl1pPr>
              <a:defRPr>
                <a:solidFill>
                  <a:schemeClr val="bg1"/>
                </a:solidFill>
              </a:defRPr>
            </a:lvl1pPr>
          </a:lstStyle>
          <a:p>
            <a:fld id="{219C33EC-2579-4F43-9269-BD7DEF693268}" type="datetimeFigureOut">
              <a:rPr lang="en-US" smtClean="0"/>
              <a:pPr/>
              <a:t>1/27/2026</a:t>
            </a:fld>
            <a:endParaRPr lang="en-US"/>
          </a:p>
        </p:txBody>
      </p:sp>
      <p:pic>
        <p:nvPicPr>
          <p:cNvPr id="13" name="Picture 12" descr="A blue and white logo&#10;&#10;AI-generated content may be incorrect.">
            <a:extLst>
              <a:ext uri="{FF2B5EF4-FFF2-40B4-BE49-F238E27FC236}">
                <a16:creationId xmlns:a16="http://schemas.microsoft.com/office/drawing/2014/main" id="{35B3C333-B352-DD95-C24B-BBD5058189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1381" y="4822842"/>
            <a:ext cx="1365507" cy="1682499"/>
          </a:xfrm>
          <a:prstGeom prst="rect">
            <a:avLst/>
          </a:prstGeom>
        </p:spPr>
      </p:pic>
      <p:sp>
        <p:nvSpPr>
          <p:cNvPr id="16" name="Text Placeholder 2">
            <a:extLst>
              <a:ext uri="{FF2B5EF4-FFF2-40B4-BE49-F238E27FC236}">
                <a16:creationId xmlns:a16="http://schemas.microsoft.com/office/drawing/2014/main" id="{545A2E21-FCC0-77FD-B655-DB8F17678E7B}"/>
              </a:ext>
            </a:extLst>
          </p:cNvPr>
          <p:cNvSpPr>
            <a:spLocks noGrp="1"/>
          </p:cNvSpPr>
          <p:nvPr>
            <p:ph idx="1" hasCustomPrompt="1"/>
          </p:nvPr>
        </p:nvSpPr>
        <p:spPr>
          <a:xfrm>
            <a:off x="838200" y="4180681"/>
            <a:ext cx="10515600" cy="4351338"/>
          </a:xfrm>
          <a:prstGeom prst="rect">
            <a:avLst/>
          </a:prstGeom>
        </p:spPr>
        <p:txBody>
          <a:bodyPr vert="horz" lIns="91440" tIns="45720" rIns="91440" bIns="45720" rtlCol="0">
            <a:normAutofit/>
          </a:bodyPr>
          <a:lstStyle>
            <a:lvl1pPr>
              <a:defRPr b="0">
                <a:solidFill>
                  <a:schemeClr val="bg1"/>
                </a:solidFill>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n-US"/>
              <a:t>Presented by:</a:t>
            </a:r>
          </a:p>
          <a:p>
            <a:pPr lvl="0"/>
            <a:r>
              <a:rPr lang="en-US"/>
              <a:t>Name</a:t>
            </a:r>
          </a:p>
          <a:p>
            <a:pPr lvl="0"/>
            <a:r>
              <a:rPr lang="en-US"/>
              <a:t>Title</a:t>
            </a:r>
          </a:p>
          <a:p>
            <a:pPr lvl="0"/>
            <a:r>
              <a:rPr lang="en-US"/>
              <a:t>Pisgah Legal Services</a:t>
            </a:r>
          </a:p>
        </p:txBody>
      </p:sp>
    </p:spTree>
    <p:extLst>
      <p:ext uri="{BB962C8B-B14F-4D97-AF65-F5344CB8AC3E}">
        <p14:creationId xmlns:p14="http://schemas.microsoft.com/office/powerpoint/2010/main" val="2719311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
        <p:nvSpPr>
          <p:cNvPr id="8" name="Title 1">
            <a:extLst>
              <a:ext uri="{FF2B5EF4-FFF2-40B4-BE49-F238E27FC236}">
                <a16:creationId xmlns:a16="http://schemas.microsoft.com/office/drawing/2014/main" id="{42BA3FEB-44AB-3361-B9BB-688ECFC68D1B}"/>
              </a:ext>
            </a:extLst>
          </p:cNvPr>
          <p:cNvSpPr>
            <a:spLocks noGrp="1"/>
          </p:cNvSpPr>
          <p:nvPr>
            <p:ph type="title" hasCustomPrompt="1"/>
          </p:nvPr>
        </p:nvSpPr>
        <p:spPr>
          <a:xfrm>
            <a:off x="838200" y="493564"/>
            <a:ext cx="10432312"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26BCA617-DC23-27E8-A00C-091D61E3866D}"/>
              </a:ext>
            </a:extLst>
          </p:cNvPr>
          <p:cNvSpPr>
            <a:spLocks noGrp="1"/>
          </p:cNvSpPr>
          <p:nvPr>
            <p:ph idx="1"/>
          </p:nvPr>
        </p:nvSpPr>
        <p:spPr>
          <a:xfrm>
            <a:off x="838200" y="2020186"/>
            <a:ext cx="6150314" cy="3986656"/>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23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
        <p:nvSpPr>
          <p:cNvPr id="8" name="Title 1">
            <a:extLst>
              <a:ext uri="{FF2B5EF4-FFF2-40B4-BE49-F238E27FC236}">
                <a16:creationId xmlns:a16="http://schemas.microsoft.com/office/drawing/2014/main" id="{42BA3FEB-44AB-3361-B9BB-688ECFC68D1B}"/>
              </a:ext>
            </a:extLst>
          </p:cNvPr>
          <p:cNvSpPr>
            <a:spLocks noGrp="1"/>
          </p:cNvSpPr>
          <p:nvPr>
            <p:ph type="title" hasCustomPrompt="1"/>
          </p:nvPr>
        </p:nvSpPr>
        <p:spPr>
          <a:xfrm>
            <a:off x="838200" y="493564"/>
            <a:ext cx="6429866"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26BCA617-DC23-27E8-A00C-091D61E3866D}"/>
              </a:ext>
            </a:extLst>
          </p:cNvPr>
          <p:cNvSpPr>
            <a:spLocks noGrp="1"/>
          </p:cNvSpPr>
          <p:nvPr>
            <p:ph idx="1"/>
          </p:nvPr>
        </p:nvSpPr>
        <p:spPr>
          <a:xfrm>
            <a:off x="838200" y="2020186"/>
            <a:ext cx="6150314" cy="3986656"/>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3306BEEC-8B82-764A-6BDC-5576F5661C14}"/>
              </a:ext>
            </a:extLst>
          </p:cNvPr>
          <p:cNvSpPr>
            <a:spLocks noGrp="1"/>
          </p:cNvSpPr>
          <p:nvPr>
            <p:ph type="pic" sz="quarter" idx="13"/>
          </p:nvPr>
        </p:nvSpPr>
        <p:spPr>
          <a:xfrm>
            <a:off x="7267575" y="0"/>
            <a:ext cx="4924425" cy="3429000"/>
          </a:xfrm>
        </p:spPr>
        <p:txBody>
          <a:bodyPr/>
          <a:lstStyle/>
          <a:p>
            <a:endParaRPr lang="en-US"/>
          </a:p>
        </p:txBody>
      </p:sp>
      <p:sp>
        <p:nvSpPr>
          <p:cNvPr id="7" name="Picture Placeholder 5">
            <a:extLst>
              <a:ext uri="{FF2B5EF4-FFF2-40B4-BE49-F238E27FC236}">
                <a16:creationId xmlns:a16="http://schemas.microsoft.com/office/drawing/2014/main" id="{DBFC2220-AC10-AE37-4AF6-984F328CEF15}"/>
              </a:ext>
            </a:extLst>
          </p:cNvPr>
          <p:cNvSpPr>
            <a:spLocks noGrp="1"/>
          </p:cNvSpPr>
          <p:nvPr>
            <p:ph type="pic" sz="quarter" idx="14"/>
          </p:nvPr>
        </p:nvSpPr>
        <p:spPr>
          <a:xfrm>
            <a:off x="7267575" y="3429000"/>
            <a:ext cx="4924425" cy="3429000"/>
          </a:xfrm>
        </p:spPr>
        <p:txBody>
          <a:bodyPr/>
          <a:lstStyle/>
          <a:p>
            <a:endParaRPr lang="en-US"/>
          </a:p>
        </p:txBody>
      </p:sp>
    </p:spTree>
    <p:extLst>
      <p:ext uri="{BB962C8B-B14F-4D97-AF65-F5344CB8AC3E}">
        <p14:creationId xmlns:p14="http://schemas.microsoft.com/office/powerpoint/2010/main" val="1975749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
        <p:nvSpPr>
          <p:cNvPr id="8" name="Title 1">
            <a:extLst>
              <a:ext uri="{FF2B5EF4-FFF2-40B4-BE49-F238E27FC236}">
                <a16:creationId xmlns:a16="http://schemas.microsoft.com/office/drawing/2014/main" id="{42BA3FEB-44AB-3361-B9BB-688ECFC68D1B}"/>
              </a:ext>
            </a:extLst>
          </p:cNvPr>
          <p:cNvSpPr>
            <a:spLocks noGrp="1"/>
          </p:cNvSpPr>
          <p:nvPr>
            <p:ph type="title" hasCustomPrompt="1"/>
          </p:nvPr>
        </p:nvSpPr>
        <p:spPr>
          <a:xfrm>
            <a:off x="838200" y="493564"/>
            <a:ext cx="10432312"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26BCA617-DC23-27E8-A00C-091D61E3866D}"/>
              </a:ext>
            </a:extLst>
          </p:cNvPr>
          <p:cNvSpPr>
            <a:spLocks noGrp="1"/>
          </p:cNvSpPr>
          <p:nvPr>
            <p:ph idx="1"/>
          </p:nvPr>
        </p:nvSpPr>
        <p:spPr>
          <a:xfrm>
            <a:off x="838200" y="2020186"/>
            <a:ext cx="6150314" cy="3986656"/>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50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
        <p:nvSpPr>
          <p:cNvPr id="8" name="Title 1">
            <a:extLst>
              <a:ext uri="{FF2B5EF4-FFF2-40B4-BE49-F238E27FC236}">
                <a16:creationId xmlns:a16="http://schemas.microsoft.com/office/drawing/2014/main" id="{42BA3FEB-44AB-3361-B9BB-688ECFC68D1B}"/>
              </a:ext>
            </a:extLst>
          </p:cNvPr>
          <p:cNvSpPr>
            <a:spLocks noGrp="1"/>
          </p:cNvSpPr>
          <p:nvPr>
            <p:ph type="title" hasCustomPrompt="1"/>
          </p:nvPr>
        </p:nvSpPr>
        <p:spPr>
          <a:xfrm>
            <a:off x="838200" y="493564"/>
            <a:ext cx="10432312"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26BCA617-DC23-27E8-A00C-091D61E3866D}"/>
              </a:ext>
            </a:extLst>
          </p:cNvPr>
          <p:cNvSpPr>
            <a:spLocks noGrp="1"/>
          </p:cNvSpPr>
          <p:nvPr>
            <p:ph idx="1"/>
          </p:nvPr>
        </p:nvSpPr>
        <p:spPr>
          <a:xfrm>
            <a:off x="838200" y="2020186"/>
            <a:ext cx="6150314" cy="3986656"/>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
        <p:nvSpPr>
          <p:cNvPr id="7" name="Picture Placeholder 6">
            <a:extLst>
              <a:ext uri="{FF2B5EF4-FFF2-40B4-BE49-F238E27FC236}">
                <a16:creationId xmlns:a16="http://schemas.microsoft.com/office/drawing/2014/main" id="{9CA009A1-A8C6-C8F9-C81B-F81BD4E7EAB0}"/>
              </a:ext>
            </a:extLst>
          </p:cNvPr>
          <p:cNvSpPr>
            <a:spLocks noGrp="1"/>
          </p:cNvSpPr>
          <p:nvPr>
            <p:ph type="pic" sz="quarter" idx="13"/>
          </p:nvPr>
        </p:nvSpPr>
        <p:spPr>
          <a:xfrm>
            <a:off x="6186631" y="851158"/>
            <a:ext cx="5249449" cy="5231021"/>
          </a:xfrm>
          <a:prstGeom prst="ellipse">
            <a:avLst/>
          </a:prstGeom>
          <a:ln w="28575">
            <a:solidFill>
              <a:schemeClr val="bg1"/>
            </a:solidFill>
          </a:ln>
        </p:spPr>
        <p:txBody>
          <a:bodyPr/>
          <a:lstStyle/>
          <a:p>
            <a:endParaRPr lang="en-US"/>
          </a:p>
        </p:txBody>
      </p:sp>
      <p:sp>
        <p:nvSpPr>
          <p:cNvPr id="8" name="Title 1">
            <a:extLst>
              <a:ext uri="{FF2B5EF4-FFF2-40B4-BE49-F238E27FC236}">
                <a16:creationId xmlns:a16="http://schemas.microsoft.com/office/drawing/2014/main" id="{42BA3FEB-44AB-3361-B9BB-688ECFC68D1B}"/>
              </a:ext>
            </a:extLst>
          </p:cNvPr>
          <p:cNvSpPr>
            <a:spLocks noGrp="1"/>
          </p:cNvSpPr>
          <p:nvPr>
            <p:ph type="title" hasCustomPrompt="1"/>
          </p:nvPr>
        </p:nvSpPr>
        <p:spPr>
          <a:xfrm>
            <a:off x="838200" y="493564"/>
            <a:ext cx="6598653"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26BCA617-DC23-27E8-A00C-091D61E3866D}"/>
              </a:ext>
            </a:extLst>
          </p:cNvPr>
          <p:cNvSpPr>
            <a:spLocks noGrp="1"/>
          </p:cNvSpPr>
          <p:nvPr>
            <p:ph idx="1"/>
          </p:nvPr>
        </p:nvSpPr>
        <p:spPr>
          <a:xfrm>
            <a:off x="838200" y="2020186"/>
            <a:ext cx="6150314" cy="3986656"/>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341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D0D3-191E-CBB8-92D9-E3BF718595E3}"/>
              </a:ext>
            </a:extLst>
          </p:cNvPr>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6FAE5B-759D-84FD-606E-76E85327B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481AA-C7DC-F8E1-E69C-951D553437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3D7D4-28AF-4D0A-502D-59496280B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BC4B57-BA17-6DAB-D41C-725F55CF7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BE956A-585F-7C35-1556-65A7C00B4F0A}"/>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8" name="Footer Placeholder 7">
            <a:extLst>
              <a:ext uri="{FF2B5EF4-FFF2-40B4-BE49-F238E27FC236}">
                <a16:creationId xmlns:a16="http://schemas.microsoft.com/office/drawing/2014/main" id="{F030D219-60FC-BFFA-D554-74E7F1EC6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BBBB35B-C9A7-2076-7317-2F8E21241D10}"/>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Tree>
    <p:extLst>
      <p:ext uri="{BB962C8B-B14F-4D97-AF65-F5344CB8AC3E}">
        <p14:creationId xmlns:p14="http://schemas.microsoft.com/office/powerpoint/2010/main" val="140538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4662-4787-E12F-F0C3-E362E6888D57}"/>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Tree>
    <p:extLst>
      <p:ext uri="{BB962C8B-B14F-4D97-AF65-F5344CB8AC3E}">
        <p14:creationId xmlns:p14="http://schemas.microsoft.com/office/powerpoint/2010/main" val="3641331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4662-4787-E12F-F0C3-E362E6888D57}"/>
              </a:ext>
            </a:extLst>
          </p:cNvPr>
          <p:cNvSpPr>
            <a:spLocks noGrp="1"/>
          </p:cNvSpPr>
          <p:nvPr>
            <p:ph type="title" hasCustomPrompt="1"/>
          </p:nvPr>
        </p:nvSpPr>
        <p:spPr>
          <a:xfrm>
            <a:off x="1318436" y="365125"/>
            <a:ext cx="10035363"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
        <p:nvSpPr>
          <p:cNvPr id="6" name="Text Placeholder 2">
            <a:extLst>
              <a:ext uri="{FF2B5EF4-FFF2-40B4-BE49-F238E27FC236}">
                <a16:creationId xmlns:a16="http://schemas.microsoft.com/office/drawing/2014/main" id="{EE846C19-1AF9-380D-D7A6-C148689D276E}"/>
              </a:ext>
            </a:extLst>
          </p:cNvPr>
          <p:cNvSpPr>
            <a:spLocks noGrp="1"/>
          </p:cNvSpPr>
          <p:nvPr>
            <p:ph idx="1" hasCustomPrompt="1"/>
          </p:nvPr>
        </p:nvSpPr>
        <p:spPr>
          <a:xfrm>
            <a:off x="1328865" y="4553688"/>
            <a:ext cx="8689645" cy="1325563"/>
          </a:xfrm>
          <a:prstGeom prst="rect">
            <a:avLst/>
          </a:prstGeom>
        </p:spPr>
        <p:txBody>
          <a:bodyPr vert="horz" lIns="91440" tIns="45720" rIns="91440" bIns="45720" rtlCol="0">
            <a:normAutofit/>
          </a:bodyPr>
          <a:lstStyle>
            <a:lvl1pPr>
              <a:defRPr sz="2400">
                <a:latin typeface="Montserrat" panose="00000500000000000000" pitchFamily="50" charset="0"/>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3EDB858C-EC90-8E48-99B8-502AE147301B}"/>
              </a:ext>
            </a:extLst>
          </p:cNvPr>
          <p:cNvSpPr>
            <a:spLocks noGrp="1"/>
          </p:cNvSpPr>
          <p:nvPr>
            <p:ph type="pic" sz="quarter" idx="13"/>
          </p:nvPr>
        </p:nvSpPr>
        <p:spPr>
          <a:xfrm>
            <a:off x="1328865" y="1536587"/>
            <a:ext cx="2709735" cy="2668107"/>
          </a:xfrm>
          <a:ln w="38100">
            <a:solidFill>
              <a:schemeClr val="accent1"/>
            </a:solidFill>
          </a:ln>
        </p:spPr>
        <p:txBody>
          <a:bodyPr/>
          <a:lstStyle/>
          <a:p>
            <a:endParaRPr lang="en-US"/>
          </a:p>
        </p:txBody>
      </p:sp>
      <p:sp>
        <p:nvSpPr>
          <p:cNvPr id="9" name="Picture Placeholder 7">
            <a:extLst>
              <a:ext uri="{FF2B5EF4-FFF2-40B4-BE49-F238E27FC236}">
                <a16:creationId xmlns:a16="http://schemas.microsoft.com/office/drawing/2014/main" id="{8EFCBC59-9103-F167-BB37-D5465A55CAF1}"/>
              </a:ext>
            </a:extLst>
          </p:cNvPr>
          <p:cNvSpPr>
            <a:spLocks noGrp="1"/>
          </p:cNvSpPr>
          <p:nvPr>
            <p:ph type="pic" sz="quarter" idx="14"/>
          </p:nvPr>
        </p:nvSpPr>
        <p:spPr>
          <a:xfrm>
            <a:off x="7308776" y="1536587"/>
            <a:ext cx="2709735" cy="2668107"/>
          </a:xfrm>
          <a:ln w="38100">
            <a:solidFill>
              <a:schemeClr val="accent1"/>
            </a:solidFill>
          </a:ln>
        </p:spPr>
        <p:txBody>
          <a:bodyPr/>
          <a:lstStyle/>
          <a:p>
            <a:endParaRPr lang="en-US"/>
          </a:p>
        </p:txBody>
      </p:sp>
    </p:spTree>
    <p:extLst>
      <p:ext uri="{BB962C8B-B14F-4D97-AF65-F5344CB8AC3E}">
        <p14:creationId xmlns:p14="http://schemas.microsoft.com/office/powerpoint/2010/main" val="3353744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4662-4787-E12F-F0C3-E362E6888D57}"/>
              </a:ext>
            </a:extLst>
          </p:cNvPr>
          <p:cNvSpPr>
            <a:spLocks noGrp="1"/>
          </p:cNvSpPr>
          <p:nvPr>
            <p:ph type="title" hasCustomPrompt="1"/>
          </p:nvPr>
        </p:nvSpPr>
        <p:spPr>
          <a:xfrm>
            <a:off x="838200" y="365125"/>
            <a:ext cx="6881037"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
        <p:nvSpPr>
          <p:cNvPr id="7" name="Picture Placeholder 6">
            <a:extLst>
              <a:ext uri="{FF2B5EF4-FFF2-40B4-BE49-F238E27FC236}">
                <a16:creationId xmlns:a16="http://schemas.microsoft.com/office/drawing/2014/main" id="{0C73D583-32DF-05C9-25A3-6C8B93D192C6}"/>
              </a:ext>
            </a:extLst>
          </p:cNvPr>
          <p:cNvSpPr>
            <a:spLocks noGrp="1"/>
          </p:cNvSpPr>
          <p:nvPr>
            <p:ph type="pic" sz="quarter" idx="13"/>
          </p:nvPr>
        </p:nvSpPr>
        <p:spPr>
          <a:xfrm>
            <a:off x="7964488" y="365125"/>
            <a:ext cx="3646487" cy="4037013"/>
          </a:xfrm>
          <a:ln w="38100">
            <a:solidFill>
              <a:schemeClr val="accent1"/>
            </a:solidFill>
          </a:ln>
        </p:spPr>
        <p:txBody>
          <a:bodyPr/>
          <a:lstStyle/>
          <a:p>
            <a:endParaRPr lang="en-US"/>
          </a:p>
        </p:txBody>
      </p:sp>
      <p:sp>
        <p:nvSpPr>
          <p:cNvPr id="8" name="Text Placeholder 2">
            <a:extLst>
              <a:ext uri="{FF2B5EF4-FFF2-40B4-BE49-F238E27FC236}">
                <a16:creationId xmlns:a16="http://schemas.microsoft.com/office/drawing/2014/main" id="{97E13362-1850-E7DB-DA6D-1400E2BE18ED}"/>
              </a:ext>
            </a:extLst>
          </p:cNvPr>
          <p:cNvSpPr>
            <a:spLocks noGrp="1"/>
          </p:cNvSpPr>
          <p:nvPr>
            <p:ph idx="1" hasCustomPrompt="1"/>
          </p:nvPr>
        </p:nvSpPr>
        <p:spPr>
          <a:xfrm>
            <a:off x="838200" y="1892596"/>
            <a:ext cx="6881036" cy="3986656"/>
          </a:xfrm>
          <a:prstGeom prst="rect">
            <a:avLst/>
          </a:prstGeom>
        </p:spPr>
        <p:txBody>
          <a:bodyPr vert="horz" lIns="91440" tIns="45720" rIns="91440" bIns="45720" rtlCol="0">
            <a:normAutofit/>
          </a:bodyPr>
          <a:lstStyle>
            <a:lvl1pPr>
              <a:defRPr sz="2400">
                <a:latin typeface="Montserrat" panose="00000500000000000000" pitchFamily="50" charset="0"/>
              </a:defRPr>
            </a:lvl1pPr>
          </a:lstStyle>
          <a:p>
            <a:pPr lvl="0"/>
            <a:r>
              <a:rPr lang="en-US"/>
              <a:t>Click to edit Master text styles</a:t>
            </a:r>
          </a:p>
        </p:txBody>
      </p:sp>
    </p:spTree>
    <p:extLst>
      <p:ext uri="{BB962C8B-B14F-4D97-AF65-F5344CB8AC3E}">
        <p14:creationId xmlns:p14="http://schemas.microsoft.com/office/powerpoint/2010/main" val="263077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37D281-4791-4648-6BFE-91C6FA375872}"/>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3" name="Footer Placeholder 2">
            <a:extLst>
              <a:ext uri="{FF2B5EF4-FFF2-40B4-BE49-F238E27FC236}">
                <a16:creationId xmlns:a16="http://schemas.microsoft.com/office/drawing/2014/main" id="{0807C529-F624-3FBE-2629-F8A9D7DD6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E12EB1C-7BA0-81F2-2895-E3AC088ED025}"/>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Tree>
    <p:extLst>
      <p:ext uri="{BB962C8B-B14F-4D97-AF65-F5344CB8AC3E}">
        <p14:creationId xmlns:p14="http://schemas.microsoft.com/office/powerpoint/2010/main" val="68426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B10D-5AA1-26A5-0164-BB79C4400E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8D629-14BF-DAF7-979D-AF8D16A7B6E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9668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B67E-05E4-3EDF-CDF5-D736F2175B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7538F1-4BBE-FF7C-0BA5-CCF56DA874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6275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DACC934-DBF6-F0C9-6090-84B48899A24B}"/>
              </a:ext>
            </a:extLst>
          </p:cNvPr>
          <p:cNvSpPr>
            <a:spLocks noGrp="1"/>
          </p:cNvSpPr>
          <p:nvPr>
            <p:ph type="dt" sz="half" idx="10"/>
          </p:nvPr>
        </p:nvSpPr>
        <p:spPr>
          <a:xfrm>
            <a:off x="838200" y="6356350"/>
            <a:ext cx="2743200" cy="365125"/>
          </a:xfrm>
          <a:prstGeom prst="rect">
            <a:avLst/>
          </a:prstGeom>
        </p:spPr>
        <p:txBody>
          <a:bodyPr/>
          <a:lstStyle/>
          <a:p>
            <a:fld id="{F6815158-1AD4-44DF-B4A3-BCCA5298C101}" type="datetimeFigureOut">
              <a:rPr lang="en-US" smtClean="0"/>
              <a:t>1/27/2026</a:t>
            </a:fld>
            <a:endParaRPr lang="en-US"/>
          </a:p>
        </p:txBody>
      </p:sp>
      <p:sp>
        <p:nvSpPr>
          <p:cNvPr id="4" name="Footer Placeholder 3">
            <a:extLst>
              <a:ext uri="{FF2B5EF4-FFF2-40B4-BE49-F238E27FC236}">
                <a16:creationId xmlns:a16="http://schemas.microsoft.com/office/drawing/2014/main" id="{FCBD6174-70F5-3DE2-4130-A56C9E11B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809927-8958-0B8C-FAE5-0E15FC4D553A}"/>
              </a:ext>
            </a:extLst>
          </p:cNvPr>
          <p:cNvSpPr>
            <a:spLocks noGrp="1"/>
          </p:cNvSpPr>
          <p:nvPr>
            <p:ph type="sldNum" sz="quarter" idx="12"/>
          </p:nvPr>
        </p:nvSpPr>
        <p:spPr>
          <a:xfrm>
            <a:off x="8610600" y="6356350"/>
            <a:ext cx="2743200" cy="365125"/>
          </a:xfrm>
          <a:prstGeom prst="rect">
            <a:avLst/>
          </a:prstGeom>
        </p:spPr>
        <p:txBody>
          <a:bodyPr/>
          <a:lstStyle/>
          <a:p>
            <a:fld id="{5AF57562-E090-42D1-83D5-23C9F43B17CA}" type="slidenum">
              <a:rPr lang="en-US" smtClean="0"/>
              <a:t>‹#›</a:t>
            </a:fld>
            <a:endParaRPr lang="en-US"/>
          </a:p>
        </p:txBody>
      </p:sp>
      <p:sp>
        <p:nvSpPr>
          <p:cNvPr id="8" name="Title 1">
            <a:extLst>
              <a:ext uri="{FF2B5EF4-FFF2-40B4-BE49-F238E27FC236}">
                <a16:creationId xmlns:a16="http://schemas.microsoft.com/office/drawing/2014/main" id="{42BA3FEB-44AB-3361-B9BB-688ECFC68D1B}"/>
              </a:ext>
            </a:extLst>
          </p:cNvPr>
          <p:cNvSpPr>
            <a:spLocks noGrp="1"/>
          </p:cNvSpPr>
          <p:nvPr>
            <p:ph type="title" hasCustomPrompt="1"/>
          </p:nvPr>
        </p:nvSpPr>
        <p:spPr>
          <a:xfrm>
            <a:off x="838200" y="493564"/>
            <a:ext cx="10432312"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26BCA617-DC23-27E8-A00C-091D61E3866D}"/>
              </a:ext>
            </a:extLst>
          </p:cNvPr>
          <p:cNvSpPr>
            <a:spLocks noGrp="1"/>
          </p:cNvSpPr>
          <p:nvPr>
            <p:ph idx="1"/>
          </p:nvPr>
        </p:nvSpPr>
        <p:spPr>
          <a:xfrm>
            <a:off x="838200" y="2020186"/>
            <a:ext cx="6150314" cy="3986656"/>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2382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025C78-54D6-B0BC-23D7-BF127C81E5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219C33EC-2579-4F43-9269-BD7DEF693268}" type="datetimeFigureOut">
              <a:rPr lang="en-US" smtClean="0"/>
              <a:pPr/>
              <a:t>1/27/2026</a:t>
            </a:fld>
            <a:endParaRPr lang="en-US"/>
          </a:p>
        </p:txBody>
      </p:sp>
      <p:sp>
        <p:nvSpPr>
          <p:cNvPr id="7" name="Title 1">
            <a:extLst>
              <a:ext uri="{FF2B5EF4-FFF2-40B4-BE49-F238E27FC236}">
                <a16:creationId xmlns:a16="http://schemas.microsoft.com/office/drawing/2014/main" id="{F579B2EB-A8A8-366F-86FB-C6B8F5625525}"/>
              </a:ext>
            </a:extLst>
          </p:cNvPr>
          <p:cNvSpPr txBox="1">
            <a:spLocks/>
          </p:cNvSpPr>
          <p:nvPr userDrawn="1"/>
        </p:nvSpPr>
        <p:spPr>
          <a:xfrm>
            <a:off x="339366" y="726324"/>
            <a:ext cx="11513268" cy="2387600"/>
          </a:xfrm>
          <a:prstGeom prst="rect">
            <a:avLst/>
          </a:prstGeom>
        </p:spPr>
        <p:txBody>
          <a:bodyPr anchor="b">
            <a:normAutofit/>
          </a:bodyPr>
          <a:lstStyle>
            <a:lvl1pPr algn="ctr" defTabSz="914400" rtl="0" eaLnBrk="1" latinLnBrk="0" hangingPunct="1">
              <a:lnSpc>
                <a:spcPct val="90000"/>
              </a:lnSpc>
              <a:spcBef>
                <a:spcPct val="0"/>
              </a:spcBef>
              <a:buNone/>
              <a:defRPr sz="4800" b="1" kern="1200">
                <a:solidFill>
                  <a:schemeClr val="bg1"/>
                </a:solidFill>
                <a:latin typeface="Montserrat" panose="00000500000000000000" pitchFamily="50" charset="0"/>
                <a:ea typeface="+mj-ea"/>
                <a:cs typeface="+mj-cs"/>
              </a:defRPr>
            </a:lvl1pPr>
          </a:lstStyle>
          <a:p>
            <a:r>
              <a:rPr lang="en-US"/>
              <a:t>PISGAH LEGAL SERVICES</a:t>
            </a:r>
          </a:p>
        </p:txBody>
      </p:sp>
      <p:sp>
        <p:nvSpPr>
          <p:cNvPr id="8" name="Subtitle 2">
            <a:extLst>
              <a:ext uri="{FF2B5EF4-FFF2-40B4-BE49-F238E27FC236}">
                <a16:creationId xmlns:a16="http://schemas.microsoft.com/office/drawing/2014/main" id="{EBC772BC-853A-5653-3498-6B600FB3A121}"/>
              </a:ext>
            </a:extLst>
          </p:cNvPr>
          <p:cNvSpPr txBox="1">
            <a:spLocks/>
          </p:cNvSpPr>
          <p:nvPr userDrawn="1"/>
        </p:nvSpPr>
        <p:spPr>
          <a:xfrm>
            <a:off x="3189401" y="1851486"/>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Here for Justice. Here for WNC.</a:t>
            </a:r>
          </a:p>
        </p:txBody>
      </p:sp>
      <p:cxnSp>
        <p:nvCxnSpPr>
          <p:cNvPr id="9" name="Straight Connector 8">
            <a:extLst>
              <a:ext uri="{FF2B5EF4-FFF2-40B4-BE49-F238E27FC236}">
                <a16:creationId xmlns:a16="http://schemas.microsoft.com/office/drawing/2014/main" id="{FE7035F3-DEE3-BBC9-F27E-4D75D122528E}"/>
              </a:ext>
            </a:extLst>
          </p:cNvPr>
          <p:cNvCxnSpPr>
            <a:cxnSpLocks/>
          </p:cNvCxnSpPr>
          <p:nvPr userDrawn="1"/>
        </p:nvCxnSpPr>
        <p:spPr>
          <a:xfrm>
            <a:off x="0" y="2026763"/>
            <a:ext cx="532614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8010C33-F347-441F-BF7E-9F2D5DFD6D7A}"/>
              </a:ext>
            </a:extLst>
          </p:cNvPr>
          <p:cNvCxnSpPr>
            <a:cxnSpLocks/>
          </p:cNvCxnSpPr>
          <p:nvPr userDrawn="1"/>
        </p:nvCxnSpPr>
        <p:spPr>
          <a:xfrm>
            <a:off x="10199802" y="2026763"/>
            <a:ext cx="199219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F08768D-9085-C46D-D41A-7381C374961D}"/>
              </a:ext>
            </a:extLst>
          </p:cNvPr>
          <p:cNvCxnSpPr>
            <a:cxnSpLocks/>
          </p:cNvCxnSpPr>
          <p:nvPr userDrawn="1"/>
        </p:nvCxnSpPr>
        <p:spPr>
          <a:xfrm>
            <a:off x="0" y="3319807"/>
            <a:ext cx="1219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descr="A blue and white logo&#10;&#10;AI-generated content may be incorrect.">
            <a:extLst>
              <a:ext uri="{FF2B5EF4-FFF2-40B4-BE49-F238E27FC236}">
                <a16:creationId xmlns:a16="http://schemas.microsoft.com/office/drawing/2014/main" id="{879596B8-BEB2-F587-512C-5C292137A7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381" y="4822842"/>
            <a:ext cx="1365507" cy="1682499"/>
          </a:xfrm>
          <a:prstGeom prst="rect">
            <a:avLst/>
          </a:prstGeom>
        </p:spPr>
      </p:pic>
    </p:spTree>
    <p:extLst>
      <p:ext uri="{BB962C8B-B14F-4D97-AF65-F5344CB8AC3E}">
        <p14:creationId xmlns:p14="http://schemas.microsoft.com/office/powerpoint/2010/main" val="286795908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6C96D-E67E-4037-15A7-456999AE87FE}"/>
              </a:ext>
            </a:extLst>
          </p:cNvPr>
          <p:cNvSpPr/>
          <p:nvPr userDrawn="1"/>
        </p:nvSpPr>
        <p:spPr>
          <a:xfrm>
            <a:off x="1" y="1127051"/>
            <a:ext cx="12192000" cy="473149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620853" y="187989"/>
            <a:ext cx="1072408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6102F-1B5A-68EA-9A32-EB175D41C625}"/>
              </a:ext>
            </a:extLst>
          </p:cNvPr>
          <p:cNvSpPr>
            <a:spLocks noGrp="1"/>
          </p:cNvSpPr>
          <p:nvPr>
            <p:ph type="body" idx="1"/>
          </p:nvPr>
        </p:nvSpPr>
        <p:spPr>
          <a:xfrm>
            <a:off x="620853" y="1900053"/>
            <a:ext cx="66837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01392"/>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36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bg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bg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bg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bg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bg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6102F-1B5A-68EA-9A32-EB175D41C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CB17EC0-3FAE-DC4B-A2A6-2F99C56CB595}"/>
              </a:ext>
            </a:extLst>
          </p:cNvPr>
          <p:cNvSpPr/>
          <p:nvPr userDrawn="1"/>
        </p:nvSpPr>
        <p:spPr>
          <a:xfrm>
            <a:off x="2630078" y="6492875"/>
            <a:ext cx="9561922" cy="36512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F6C96D-E67E-4037-15A7-456999AE87FE}"/>
              </a:ext>
            </a:extLst>
          </p:cNvPr>
          <p:cNvSpPr/>
          <p:nvPr userDrawn="1"/>
        </p:nvSpPr>
        <p:spPr>
          <a:xfrm>
            <a:off x="0" y="6492875"/>
            <a:ext cx="2630078" cy="3651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82451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7" r:id="rId3"/>
    <p:sldLayoutId id="2147483664" r:id="rId4"/>
    <p:sldLayoutId id="2147483657" r:id="rId5"/>
  </p:sldLayoutIdLst>
  <p:txStyles>
    <p:titleStyle>
      <a:lvl1pPr algn="l" defTabSz="914400" rtl="0" eaLnBrk="1" latinLnBrk="0" hangingPunct="1">
        <a:lnSpc>
          <a:spcPct val="90000"/>
        </a:lnSpc>
        <a:spcBef>
          <a:spcPct val="0"/>
        </a:spcBef>
        <a:buNone/>
        <a:defRPr sz="36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6C96D-E67E-4037-15A7-456999AE87FE}"/>
              </a:ext>
            </a:extLst>
          </p:cNvPr>
          <p:cNvSpPr/>
          <p:nvPr userDrawn="1"/>
        </p:nvSpPr>
        <p:spPr>
          <a:xfrm>
            <a:off x="-1" y="0"/>
            <a:ext cx="12192001" cy="6858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680484" y="365125"/>
            <a:ext cx="10590028"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F1F66546-13F4-E49B-BF20-7C961F2A3E81}"/>
              </a:ext>
            </a:extLst>
          </p:cNvPr>
          <p:cNvSpPr txBox="1">
            <a:spLocks/>
          </p:cNvSpPr>
          <p:nvPr userDrawn="1"/>
        </p:nvSpPr>
        <p:spPr>
          <a:xfrm>
            <a:off x="680484" y="2328530"/>
            <a:ext cx="11174817" cy="4234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800"/>
              </a:spcAft>
            </a:pPr>
            <a:r>
              <a:rPr lang="en-US">
                <a:solidFill>
                  <a:schemeClr val="tx1"/>
                </a:solidFill>
              </a:rPr>
              <a:t>Click to edit Master text styles</a:t>
            </a:r>
          </a:p>
          <a:p>
            <a:pPr lvl="1">
              <a:lnSpc>
                <a:spcPct val="100000"/>
              </a:lnSpc>
              <a:spcAft>
                <a:spcPts val="1800"/>
              </a:spcAft>
            </a:pPr>
            <a:r>
              <a:rPr lang="en-US">
                <a:solidFill>
                  <a:schemeClr val="tx1"/>
                </a:solidFill>
              </a:rPr>
              <a:t>Second level</a:t>
            </a:r>
          </a:p>
          <a:p>
            <a:pPr lvl="2">
              <a:lnSpc>
                <a:spcPct val="100000"/>
              </a:lnSpc>
              <a:spcAft>
                <a:spcPts val="1800"/>
              </a:spcAft>
            </a:pPr>
            <a:r>
              <a:rPr lang="en-US">
                <a:solidFill>
                  <a:schemeClr val="tx1"/>
                </a:solidFill>
              </a:rPr>
              <a:t>Third level</a:t>
            </a:r>
          </a:p>
          <a:p>
            <a:pPr lvl="3">
              <a:lnSpc>
                <a:spcPct val="100000"/>
              </a:lnSpc>
              <a:spcAft>
                <a:spcPts val="1800"/>
              </a:spcAft>
            </a:pPr>
            <a:r>
              <a:rPr lang="en-US">
                <a:solidFill>
                  <a:schemeClr val="tx1"/>
                </a:solidFill>
              </a:rPr>
              <a:t>Fourth level</a:t>
            </a:r>
          </a:p>
          <a:p>
            <a:pPr lvl="4">
              <a:lnSpc>
                <a:spcPct val="100000"/>
              </a:lnSpc>
              <a:spcAft>
                <a:spcPts val="1800"/>
              </a:spcAft>
            </a:pPr>
            <a:r>
              <a:rPr lang="en-US">
                <a:solidFill>
                  <a:schemeClr val="tx1"/>
                </a:solidFill>
              </a:rPr>
              <a:t>Fifth level</a:t>
            </a:r>
          </a:p>
        </p:txBody>
      </p:sp>
    </p:spTree>
    <p:extLst>
      <p:ext uri="{BB962C8B-B14F-4D97-AF65-F5344CB8AC3E}">
        <p14:creationId xmlns:p14="http://schemas.microsoft.com/office/powerpoint/2010/main" val="857515039"/>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36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6C96D-E67E-4037-15A7-456999AE87FE}"/>
              </a:ext>
            </a:extLst>
          </p:cNvPr>
          <p:cNvSpPr/>
          <p:nvPr userDrawn="1"/>
        </p:nvSpPr>
        <p:spPr>
          <a:xfrm>
            <a:off x="-1" y="1690689"/>
            <a:ext cx="12192001" cy="516731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680484" y="365125"/>
            <a:ext cx="10590028"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F1F66546-13F4-E49B-BF20-7C961F2A3E81}"/>
              </a:ext>
            </a:extLst>
          </p:cNvPr>
          <p:cNvSpPr txBox="1">
            <a:spLocks/>
          </p:cNvSpPr>
          <p:nvPr userDrawn="1"/>
        </p:nvSpPr>
        <p:spPr>
          <a:xfrm>
            <a:off x="680484" y="2328530"/>
            <a:ext cx="11174817" cy="4234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800"/>
              </a:spcAft>
            </a:pPr>
            <a:r>
              <a:rPr lang="en-US">
                <a:solidFill>
                  <a:schemeClr val="tx1"/>
                </a:solidFill>
              </a:rPr>
              <a:t>Click to edit Master text styles</a:t>
            </a:r>
          </a:p>
          <a:p>
            <a:pPr lvl="1">
              <a:lnSpc>
                <a:spcPct val="100000"/>
              </a:lnSpc>
              <a:spcAft>
                <a:spcPts val="1800"/>
              </a:spcAft>
            </a:pPr>
            <a:r>
              <a:rPr lang="en-US">
                <a:solidFill>
                  <a:schemeClr val="tx1"/>
                </a:solidFill>
              </a:rPr>
              <a:t>Second level</a:t>
            </a:r>
          </a:p>
          <a:p>
            <a:pPr lvl="2">
              <a:lnSpc>
                <a:spcPct val="100000"/>
              </a:lnSpc>
              <a:spcAft>
                <a:spcPts val="1800"/>
              </a:spcAft>
            </a:pPr>
            <a:r>
              <a:rPr lang="en-US">
                <a:solidFill>
                  <a:schemeClr val="tx1"/>
                </a:solidFill>
              </a:rPr>
              <a:t>Third level</a:t>
            </a:r>
          </a:p>
          <a:p>
            <a:pPr lvl="3">
              <a:lnSpc>
                <a:spcPct val="100000"/>
              </a:lnSpc>
              <a:spcAft>
                <a:spcPts val="1800"/>
              </a:spcAft>
            </a:pPr>
            <a:r>
              <a:rPr lang="en-US">
                <a:solidFill>
                  <a:schemeClr val="tx1"/>
                </a:solidFill>
              </a:rPr>
              <a:t>Fourth level</a:t>
            </a:r>
          </a:p>
          <a:p>
            <a:pPr lvl="4">
              <a:lnSpc>
                <a:spcPct val="100000"/>
              </a:lnSpc>
              <a:spcAft>
                <a:spcPts val="1800"/>
              </a:spcAft>
            </a:pPr>
            <a:r>
              <a:rPr lang="en-US">
                <a:solidFill>
                  <a:schemeClr val="tx1"/>
                </a:solidFill>
              </a:rPr>
              <a:t>Fifth level</a:t>
            </a:r>
          </a:p>
        </p:txBody>
      </p:sp>
    </p:spTree>
    <p:extLst>
      <p:ext uri="{BB962C8B-B14F-4D97-AF65-F5344CB8AC3E}">
        <p14:creationId xmlns:p14="http://schemas.microsoft.com/office/powerpoint/2010/main" val="141079328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36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6C96D-E67E-4037-15A7-456999AE87FE}"/>
              </a:ext>
            </a:extLst>
          </p:cNvPr>
          <p:cNvSpPr/>
          <p:nvPr userDrawn="1"/>
        </p:nvSpPr>
        <p:spPr>
          <a:xfrm>
            <a:off x="1" y="3530008"/>
            <a:ext cx="12192000" cy="332799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620854" y="439553"/>
            <a:ext cx="668371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6102F-1B5A-68EA-9A32-EB175D41C625}"/>
              </a:ext>
            </a:extLst>
          </p:cNvPr>
          <p:cNvSpPr>
            <a:spLocks noGrp="1"/>
          </p:cNvSpPr>
          <p:nvPr>
            <p:ph type="body" idx="1"/>
          </p:nvPr>
        </p:nvSpPr>
        <p:spPr>
          <a:xfrm>
            <a:off x="620853" y="1900053"/>
            <a:ext cx="66837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110675"/>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36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6C96D-E67E-4037-15A7-456999AE87FE}"/>
              </a:ext>
            </a:extLst>
          </p:cNvPr>
          <p:cNvSpPr/>
          <p:nvPr userDrawn="1"/>
        </p:nvSpPr>
        <p:spPr>
          <a:xfrm>
            <a:off x="0" y="0"/>
            <a:ext cx="12192000" cy="33279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620854" y="439553"/>
            <a:ext cx="668371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6102F-1B5A-68EA-9A32-EB175D41C625}"/>
              </a:ext>
            </a:extLst>
          </p:cNvPr>
          <p:cNvSpPr>
            <a:spLocks noGrp="1"/>
          </p:cNvSpPr>
          <p:nvPr>
            <p:ph type="body" idx="1"/>
          </p:nvPr>
        </p:nvSpPr>
        <p:spPr>
          <a:xfrm>
            <a:off x="620853" y="1900053"/>
            <a:ext cx="66837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962300"/>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3600" b="1" kern="1200">
          <a:solidFill>
            <a:schemeClr val="bg1"/>
          </a:solidFill>
          <a:latin typeface="Montserrat" panose="00000500000000000000" pitchFamily="50" charset="0"/>
          <a:ea typeface="+mj-ea"/>
          <a:cs typeface="+mj-cs"/>
        </a:defRPr>
      </a:lvl1pPr>
    </p:titleStyle>
    <p:body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6C96D-E67E-4037-15A7-456999AE87FE}"/>
              </a:ext>
            </a:extLst>
          </p:cNvPr>
          <p:cNvSpPr/>
          <p:nvPr userDrawn="1"/>
        </p:nvSpPr>
        <p:spPr>
          <a:xfrm>
            <a:off x="0" y="0"/>
            <a:ext cx="730456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620854" y="439553"/>
            <a:ext cx="668371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6102F-1B5A-68EA-9A32-EB175D41C625}"/>
              </a:ext>
            </a:extLst>
          </p:cNvPr>
          <p:cNvSpPr>
            <a:spLocks noGrp="1"/>
          </p:cNvSpPr>
          <p:nvPr>
            <p:ph type="body" idx="1"/>
          </p:nvPr>
        </p:nvSpPr>
        <p:spPr>
          <a:xfrm>
            <a:off x="620853" y="1900053"/>
            <a:ext cx="66837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585925"/>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3600" b="1" kern="1200">
          <a:solidFill>
            <a:schemeClr val="bg1"/>
          </a:solidFill>
          <a:latin typeface="Montserrat" panose="00000500000000000000" pitchFamily="50" charset="0"/>
          <a:ea typeface="+mj-ea"/>
          <a:cs typeface="+mj-cs"/>
        </a:defRPr>
      </a:lvl1pPr>
    </p:titleStyle>
    <p:body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bg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bg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bg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bg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bg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6C96D-E67E-4037-15A7-456999AE87FE}"/>
              </a:ext>
            </a:extLst>
          </p:cNvPr>
          <p:cNvSpPr/>
          <p:nvPr userDrawn="1"/>
        </p:nvSpPr>
        <p:spPr>
          <a:xfrm>
            <a:off x="0" y="0"/>
            <a:ext cx="12192000" cy="33279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620854" y="439553"/>
            <a:ext cx="668371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6102F-1B5A-68EA-9A32-EB175D41C625}"/>
              </a:ext>
            </a:extLst>
          </p:cNvPr>
          <p:cNvSpPr>
            <a:spLocks noGrp="1"/>
          </p:cNvSpPr>
          <p:nvPr>
            <p:ph type="body" idx="1"/>
          </p:nvPr>
        </p:nvSpPr>
        <p:spPr>
          <a:xfrm>
            <a:off x="620853" y="1900053"/>
            <a:ext cx="66837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7F96EEF-1582-B158-9CA7-5B9F6082258E}"/>
              </a:ext>
            </a:extLst>
          </p:cNvPr>
          <p:cNvSpPr/>
          <p:nvPr userDrawn="1"/>
        </p:nvSpPr>
        <p:spPr>
          <a:xfrm>
            <a:off x="2630078" y="6492875"/>
            <a:ext cx="9561922" cy="36512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110DE5-E220-4D73-7B09-0FA76D0CEFEA}"/>
              </a:ext>
            </a:extLst>
          </p:cNvPr>
          <p:cNvSpPr/>
          <p:nvPr userDrawn="1"/>
        </p:nvSpPr>
        <p:spPr>
          <a:xfrm>
            <a:off x="0" y="6492875"/>
            <a:ext cx="2630078" cy="3651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42800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3600" b="1" kern="1200">
          <a:solidFill>
            <a:schemeClr val="bg1"/>
          </a:solidFill>
          <a:latin typeface="Montserrat" panose="00000500000000000000" pitchFamily="50" charset="0"/>
          <a:ea typeface="+mj-ea"/>
          <a:cs typeface="+mj-cs"/>
        </a:defRPr>
      </a:lvl1pPr>
    </p:titleStyle>
    <p:body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6C96D-E67E-4037-15A7-456999AE87FE}"/>
              </a:ext>
            </a:extLst>
          </p:cNvPr>
          <p:cNvSpPr/>
          <p:nvPr userDrawn="1"/>
        </p:nvSpPr>
        <p:spPr>
          <a:xfrm>
            <a:off x="0" y="0"/>
            <a:ext cx="12192000" cy="64928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1848FF-6369-D3B7-534E-4E49DE5E00ED}"/>
              </a:ext>
            </a:extLst>
          </p:cNvPr>
          <p:cNvSpPr>
            <a:spLocks noGrp="1"/>
          </p:cNvSpPr>
          <p:nvPr>
            <p:ph type="title"/>
          </p:nvPr>
        </p:nvSpPr>
        <p:spPr>
          <a:xfrm>
            <a:off x="620853" y="439553"/>
            <a:ext cx="95223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6102F-1B5A-68EA-9A32-EB175D41C625}"/>
              </a:ext>
            </a:extLst>
          </p:cNvPr>
          <p:cNvSpPr>
            <a:spLocks noGrp="1"/>
          </p:cNvSpPr>
          <p:nvPr>
            <p:ph type="body" idx="1"/>
          </p:nvPr>
        </p:nvSpPr>
        <p:spPr>
          <a:xfrm>
            <a:off x="620853" y="1900053"/>
            <a:ext cx="66837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7F96EEF-1582-B158-9CA7-5B9F6082258E}"/>
              </a:ext>
            </a:extLst>
          </p:cNvPr>
          <p:cNvSpPr/>
          <p:nvPr userDrawn="1"/>
        </p:nvSpPr>
        <p:spPr>
          <a:xfrm>
            <a:off x="2630078" y="6492875"/>
            <a:ext cx="9561922" cy="36512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110DE5-E220-4D73-7B09-0FA76D0CEFEA}"/>
              </a:ext>
            </a:extLst>
          </p:cNvPr>
          <p:cNvSpPr/>
          <p:nvPr userDrawn="1"/>
        </p:nvSpPr>
        <p:spPr>
          <a:xfrm>
            <a:off x="0" y="6492875"/>
            <a:ext cx="2630078" cy="3651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381327"/>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36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64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E210-0A6B-C43B-CB6E-FAE3E0E54CCC}"/>
              </a:ext>
            </a:extLst>
          </p:cNvPr>
          <p:cNvSpPr>
            <a:spLocks noGrp="1"/>
          </p:cNvSpPr>
          <p:nvPr>
            <p:ph type="title"/>
          </p:nvPr>
        </p:nvSpPr>
        <p:spPr>
          <a:xfrm>
            <a:off x="3855564" y="365125"/>
            <a:ext cx="7498236" cy="1586223"/>
          </a:xfrm>
        </p:spPr>
        <p:txBody>
          <a:bodyPr>
            <a:normAutofit/>
          </a:bodyPr>
          <a:lstStyle/>
          <a:p>
            <a:r>
              <a:rPr lang="en-US"/>
              <a:t>CHALLENGES FACED BY PEOPLE IN POVERTY</a:t>
            </a:r>
          </a:p>
        </p:txBody>
      </p:sp>
      <p:sp>
        <p:nvSpPr>
          <p:cNvPr id="7" name="Rectangle 6">
            <a:extLst>
              <a:ext uri="{FF2B5EF4-FFF2-40B4-BE49-F238E27FC236}">
                <a16:creationId xmlns:a16="http://schemas.microsoft.com/office/drawing/2014/main" id="{F2655BDE-2BEA-C9F0-5CCB-CF71B1C736C8}"/>
              </a:ext>
            </a:extLst>
          </p:cNvPr>
          <p:cNvSpPr/>
          <p:nvPr/>
        </p:nvSpPr>
        <p:spPr>
          <a:xfrm>
            <a:off x="1" y="0"/>
            <a:ext cx="263007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cales of justice outline">
            <a:extLst>
              <a:ext uri="{FF2B5EF4-FFF2-40B4-BE49-F238E27FC236}">
                <a16:creationId xmlns:a16="http://schemas.microsoft.com/office/drawing/2014/main" id="{300668E9-DC08-EE35-5423-A591A57F30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8594" y="2139885"/>
            <a:ext cx="3498915" cy="3498915"/>
          </a:xfrm>
          <a:prstGeom prst="rect">
            <a:avLst/>
          </a:prstGeom>
        </p:spPr>
      </p:pic>
      <p:sp>
        <p:nvSpPr>
          <p:cNvPr id="10" name="Content Placeholder 6">
            <a:extLst>
              <a:ext uri="{FF2B5EF4-FFF2-40B4-BE49-F238E27FC236}">
                <a16:creationId xmlns:a16="http://schemas.microsoft.com/office/drawing/2014/main" id="{1C97E1E7-83E4-AD59-6FEA-9BCF751AE6F6}"/>
              </a:ext>
            </a:extLst>
          </p:cNvPr>
          <p:cNvSpPr txBox="1">
            <a:spLocks/>
          </p:cNvSpPr>
          <p:nvPr/>
        </p:nvSpPr>
        <p:spPr>
          <a:xfrm>
            <a:off x="3753964" y="2139885"/>
            <a:ext cx="8438036" cy="4242060"/>
          </a:xfrm>
          <a:prstGeom prst="rect">
            <a:avLst/>
          </a:prstGeom>
        </p:spPr>
        <p:txBody>
          <a:bodyPr numCol="1">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113030"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400" b="1">
                <a:ea typeface="Symbol" panose="05050102010706020507" pitchFamily="18" charset="2"/>
                <a:cs typeface="Symbol" panose="05050102010706020507" pitchFamily="18" charset="2"/>
              </a:rPr>
              <a:t>$15,080 </a:t>
            </a:r>
            <a:r>
              <a:rPr lang="en-US" sz="2400">
                <a:ea typeface="Symbol" panose="05050102010706020507" pitchFamily="18" charset="2"/>
                <a:cs typeface="Symbol" panose="05050102010706020507" pitchFamily="18" charset="2"/>
              </a:rPr>
              <a:t>– full-time at minimum wage</a:t>
            </a:r>
          </a:p>
          <a:p>
            <a:pPr marL="342900" marR="113030"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400"/>
              <a:t>Housing crisis – less than </a:t>
            </a:r>
            <a:r>
              <a:rPr lang="en-US" sz="2400" b="1"/>
              <a:t>1% vacancy</a:t>
            </a:r>
          </a:p>
          <a:p>
            <a:pPr marL="342900" marR="113030"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400" b="1"/>
              <a:t>5+ years wait </a:t>
            </a:r>
            <a:r>
              <a:rPr lang="en-US" sz="2400"/>
              <a:t>for public/subsidized housing</a:t>
            </a:r>
          </a:p>
          <a:p>
            <a:pPr marL="342900" marR="113030"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400"/>
              <a:t>An estimated </a:t>
            </a:r>
            <a:r>
              <a:rPr lang="en-US" sz="2400" b="1"/>
              <a:t>1 in 5 children </a:t>
            </a:r>
            <a:r>
              <a:rPr lang="en-US" sz="2400"/>
              <a:t>live in poverty in WNC</a:t>
            </a:r>
          </a:p>
          <a:p>
            <a:pPr marL="342900" marR="113030"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400" b="1"/>
              <a:t>More barriers </a:t>
            </a:r>
            <a:r>
              <a:rPr lang="en-US" sz="2400"/>
              <a:t>in accessing food assistance, health care coverage, housing subsidies, and other assistance</a:t>
            </a:r>
            <a:endParaRPr lang="en-US" sz="3200" b="1"/>
          </a:p>
        </p:txBody>
      </p:sp>
    </p:spTree>
    <p:extLst>
      <p:ext uri="{BB962C8B-B14F-4D97-AF65-F5344CB8AC3E}">
        <p14:creationId xmlns:p14="http://schemas.microsoft.com/office/powerpoint/2010/main" val="2705767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F10C1-BFC6-CFC1-2BB8-04641EE24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BA382-CE88-4098-A63D-B522C2C16816}"/>
              </a:ext>
            </a:extLst>
          </p:cNvPr>
          <p:cNvSpPr>
            <a:spLocks noGrp="1"/>
          </p:cNvSpPr>
          <p:nvPr>
            <p:ph type="title"/>
          </p:nvPr>
        </p:nvSpPr>
        <p:spPr/>
        <p:txBody>
          <a:bodyPr/>
          <a:lstStyle/>
          <a:p>
            <a:r>
              <a:rPr lang="en-US"/>
              <a:t>WHY LEGAL AID MATTERS</a:t>
            </a:r>
          </a:p>
        </p:txBody>
      </p:sp>
      <p:sp>
        <p:nvSpPr>
          <p:cNvPr id="3" name="Content Placeholder 2">
            <a:extLst>
              <a:ext uri="{FF2B5EF4-FFF2-40B4-BE49-F238E27FC236}">
                <a16:creationId xmlns:a16="http://schemas.microsoft.com/office/drawing/2014/main" id="{D96DC98D-04AB-9593-13FE-2E345E2538C6}"/>
              </a:ext>
            </a:extLst>
          </p:cNvPr>
          <p:cNvSpPr>
            <a:spLocks noGrp="1"/>
          </p:cNvSpPr>
          <p:nvPr>
            <p:ph idx="1"/>
          </p:nvPr>
        </p:nvSpPr>
        <p:spPr>
          <a:xfrm>
            <a:off x="838200" y="2020186"/>
            <a:ext cx="10634221" cy="3986656"/>
          </a:xfrm>
        </p:spPr>
        <p:txBody>
          <a:bodyPr/>
          <a:lstStyle/>
          <a:p>
            <a:pPr marL="0" indent="0">
              <a:buNone/>
            </a:pPr>
            <a:r>
              <a:rPr lang="en-US" b="1">
                <a:solidFill>
                  <a:schemeClr val="accent5"/>
                </a:solidFill>
              </a:rPr>
              <a:t>80% of low-income </a:t>
            </a:r>
            <a:r>
              <a:rPr lang="en-US"/>
              <a:t>people face wrenching legal wrongs or challenges </a:t>
            </a:r>
          </a:p>
          <a:p>
            <a:pPr marL="0" indent="0">
              <a:buNone/>
            </a:pPr>
            <a:r>
              <a:rPr lang="en-US"/>
              <a:t>Legal system not set up for lay people to represent themselves</a:t>
            </a:r>
          </a:p>
          <a:p>
            <a:pPr marL="0" indent="0">
              <a:buNone/>
            </a:pPr>
            <a:r>
              <a:rPr lang="en-US"/>
              <a:t>Without an attorney, most people will not have a positive outcome in court</a:t>
            </a:r>
          </a:p>
          <a:p>
            <a:pPr marL="0" indent="0">
              <a:buNone/>
            </a:pPr>
            <a:r>
              <a:rPr lang="en-US"/>
              <a:t>Only </a:t>
            </a:r>
            <a:r>
              <a:rPr lang="en-US" b="1">
                <a:solidFill>
                  <a:schemeClr val="accent5"/>
                </a:solidFill>
              </a:rPr>
              <a:t>1 legal aid attorney is available for every 8,000 North Carolinians</a:t>
            </a:r>
            <a:r>
              <a:rPr lang="en-US"/>
              <a:t> eligible for legal services</a:t>
            </a:r>
          </a:p>
        </p:txBody>
      </p:sp>
      <p:cxnSp>
        <p:nvCxnSpPr>
          <p:cNvPr id="5" name="Straight Connector 4">
            <a:extLst>
              <a:ext uri="{FF2B5EF4-FFF2-40B4-BE49-F238E27FC236}">
                <a16:creationId xmlns:a16="http://schemas.microsoft.com/office/drawing/2014/main" id="{6E57F84E-4B43-EBA7-9D74-1A5BD218B445}"/>
              </a:ext>
            </a:extLst>
          </p:cNvPr>
          <p:cNvCxnSpPr>
            <a:cxnSpLocks/>
          </p:cNvCxnSpPr>
          <p:nvPr/>
        </p:nvCxnSpPr>
        <p:spPr>
          <a:xfrm>
            <a:off x="546755" y="0"/>
            <a:ext cx="0" cy="649366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7D89F4D2-31BD-1447-C8E8-AAEAB3A11293}"/>
              </a:ext>
            </a:extLst>
          </p:cNvPr>
          <p:cNvSpPr/>
          <p:nvPr/>
        </p:nvSpPr>
        <p:spPr>
          <a:xfrm>
            <a:off x="406400" y="2172143"/>
            <a:ext cx="303914" cy="3039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E95007-9E18-D8F2-5849-B081A3C59E85}"/>
              </a:ext>
            </a:extLst>
          </p:cNvPr>
          <p:cNvSpPr/>
          <p:nvPr/>
        </p:nvSpPr>
        <p:spPr>
          <a:xfrm>
            <a:off x="406400" y="3220991"/>
            <a:ext cx="303914" cy="3039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CF4432-09E0-7792-3DC6-354138C4FF40}"/>
              </a:ext>
            </a:extLst>
          </p:cNvPr>
          <p:cNvSpPr/>
          <p:nvPr/>
        </p:nvSpPr>
        <p:spPr>
          <a:xfrm>
            <a:off x="388564" y="3927382"/>
            <a:ext cx="303914" cy="3039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570B4C-E87B-F842-E1FC-DCC95BE97DFF}"/>
              </a:ext>
            </a:extLst>
          </p:cNvPr>
          <p:cNvSpPr/>
          <p:nvPr/>
        </p:nvSpPr>
        <p:spPr>
          <a:xfrm>
            <a:off x="387678" y="4976230"/>
            <a:ext cx="303914" cy="3039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540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AAC63-C9E6-1BC8-DCE5-D94D66E98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44567-78E6-1348-D7A3-FD6C5C3D31D2}"/>
              </a:ext>
            </a:extLst>
          </p:cNvPr>
          <p:cNvSpPr>
            <a:spLocks noGrp="1"/>
          </p:cNvSpPr>
          <p:nvPr>
            <p:ph type="title"/>
          </p:nvPr>
        </p:nvSpPr>
        <p:spPr>
          <a:xfrm>
            <a:off x="453081" y="0"/>
            <a:ext cx="10797024" cy="1325563"/>
          </a:xfrm>
        </p:spPr>
        <p:txBody>
          <a:bodyPr/>
          <a:lstStyle/>
          <a:p>
            <a:r>
              <a:rPr lang="en-US" dirty="0"/>
              <a:t>THE FINANCIAL PICTURE</a:t>
            </a:r>
          </a:p>
        </p:txBody>
      </p:sp>
      <p:graphicFrame>
        <p:nvGraphicFramePr>
          <p:cNvPr id="6" name="Chart 5">
            <a:extLst>
              <a:ext uri="{FF2B5EF4-FFF2-40B4-BE49-F238E27FC236}">
                <a16:creationId xmlns:a16="http://schemas.microsoft.com/office/drawing/2014/main" id="{0C3351EB-C58E-36F1-FB49-C1D5E1309935}"/>
              </a:ext>
            </a:extLst>
          </p:cNvPr>
          <p:cNvGraphicFramePr/>
          <p:nvPr>
            <p:extLst>
              <p:ext uri="{D42A27DB-BD31-4B8C-83A1-F6EECF244321}">
                <p14:modId xmlns:p14="http://schemas.microsoft.com/office/powerpoint/2010/main" val="3738008987"/>
              </p:ext>
            </p:extLst>
          </p:nvPr>
        </p:nvGraphicFramePr>
        <p:xfrm>
          <a:off x="4483100" y="1066801"/>
          <a:ext cx="7480300" cy="5130800"/>
        </p:xfrm>
        <a:graphic>
          <a:graphicData uri="http://schemas.openxmlformats.org/drawingml/2006/chart">
            <c:chart xmlns:c="http://schemas.openxmlformats.org/drawingml/2006/chart" xmlns:r="http://schemas.openxmlformats.org/officeDocument/2006/relationships" r:id="rId2"/>
          </a:graphicData>
        </a:graphic>
      </p:graphicFrame>
      <p:sp>
        <p:nvSpPr>
          <p:cNvPr id="7" name=" 6">
            <a:extLst>
              <a:ext uri="{FF2B5EF4-FFF2-40B4-BE49-F238E27FC236}">
                <a16:creationId xmlns:a16="http://schemas.microsoft.com/office/drawing/2014/main" id="{17C6FA00-8328-2775-4F58-8E1CADB1912F}"/>
              </a:ext>
            </a:extLst>
          </p:cNvPr>
          <p:cNvSpPr txBox="1">
            <a:spLocks/>
          </p:cNvSpPr>
          <p:nvPr/>
        </p:nvSpPr>
        <p:spPr>
          <a:xfrm>
            <a:off x="228600" y="1325563"/>
            <a:ext cx="4030019" cy="454977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800"/>
              </a:spcAft>
              <a:buFont typeface="Arial" panose="020B0604020202020204" pitchFamily="34" charset="0"/>
              <a:buChar char="•"/>
            </a:pPr>
            <a:r>
              <a:rPr lang="en-US" sz="2400" dirty="0">
                <a:latin typeface="Montserrat" panose="00000500000000000000" pitchFamily="50" charset="0"/>
              </a:rPr>
              <a:t>2026 Budget of $14.4 Million </a:t>
            </a:r>
          </a:p>
          <a:p>
            <a:pPr marL="342900" indent="-342900">
              <a:spcAft>
                <a:spcPts val="1800"/>
              </a:spcAft>
              <a:buFont typeface="Arial" panose="020B0604020202020204" pitchFamily="34" charset="0"/>
              <a:buChar char="•"/>
            </a:pPr>
            <a:r>
              <a:rPr lang="en-US" altLang="en-US" sz="2400" dirty="0">
                <a:solidFill>
                  <a:prstClr val="black"/>
                </a:solidFill>
                <a:latin typeface="Montserrat" panose="00000500000000000000" pitchFamily="50" charset="0"/>
              </a:rPr>
              <a:t>Diverse funding base</a:t>
            </a:r>
          </a:p>
          <a:p>
            <a:pPr marL="342900" indent="-342900">
              <a:spcAft>
                <a:spcPts val="1800"/>
              </a:spcAft>
              <a:buFont typeface="Arial" panose="020B0604020202020204" pitchFamily="34" charset="0"/>
              <a:buChar char="•"/>
            </a:pPr>
            <a:r>
              <a:rPr lang="en-US" altLang="en-US" sz="2400" dirty="0">
                <a:solidFill>
                  <a:prstClr val="black"/>
                </a:solidFill>
                <a:latin typeface="Montserrat" panose="00000500000000000000" pitchFamily="50" charset="0"/>
              </a:rPr>
              <a:t>Excellent steward of resources</a:t>
            </a:r>
          </a:p>
        </p:txBody>
      </p:sp>
    </p:spTree>
    <p:extLst>
      <p:ext uri="{BB962C8B-B14F-4D97-AF65-F5344CB8AC3E}">
        <p14:creationId xmlns:p14="http://schemas.microsoft.com/office/powerpoint/2010/main" val="280331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D04CE0F8-5E0A-4EB1-6875-44277B2E723D}"/>
              </a:ext>
            </a:extLst>
          </p:cNvPr>
          <p:cNvPicPr>
            <a:picLocks noChangeAspect="1"/>
          </p:cNvPicPr>
          <p:nvPr/>
        </p:nvPicPr>
        <p:blipFill>
          <a:blip r:embed="rId2"/>
          <a:stretch>
            <a:fillRect/>
          </a:stretch>
        </p:blipFill>
        <p:spPr>
          <a:xfrm>
            <a:off x="6966470" y="941832"/>
            <a:ext cx="3924034" cy="4919472"/>
          </a:xfrm>
          <a:prstGeom prst="rect">
            <a:avLst/>
          </a:prstGeom>
        </p:spPr>
      </p:pic>
      <p:sp>
        <p:nvSpPr>
          <p:cNvPr id="3" name="Title 2">
            <a:extLst>
              <a:ext uri="{FF2B5EF4-FFF2-40B4-BE49-F238E27FC236}">
                <a16:creationId xmlns:a16="http://schemas.microsoft.com/office/drawing/2014/main" id="{1C45BB0A-6C80-EBFD-F67C-DD172B5A290A}"/>
              </a:ext>
            </a:extLst>
          </p:cNvPr>
          <p:cNvSpPr>
            <a:spLocks noGrp="1"/>
          </p:cNvSpPr>
          <p:nvPr>
            <p:ph type="title"/>
          </p:nvPr>
        </p:nvSpPr>
        <p:spPr>
          <a:xfrm>
            <a:off x="688158" y="355191"/>
            <a:ext cx="9313682" cy="731920"/>
          </a:xfrm>
        </p:spPr>
        <p:txBody>
          <a:bodyPr/>
          <a:lstStyle/>
          <a:p>
            <a:r>
              <a:rPr lang="en-US"/>
              <a:t>MORE JUSTICE, LESS POVERTY.</a:t>
            </a:r>
          </a:p>
        </p:txBody>
      </p:sp>
      <p:sp>
        <p:nvSpPr>
          <p:cNvPr id="4" name="Content Placeholder 3">
            <a:extLst>
              <a:ext uri="{FF2B5EF4-FFF2-40B4-BE49-F238E27FC236}">
                <a16:creationId xmlns:a16="http://schemas.microsoft.com/office/drawing/2014/main" id="{132141FA-A90A-BEA5-4BE3-B1A64B4EB253}"/>
              </a:ext>
            </a:extLst>
          </p:cNvPr>
          <p:cNvSpPr>
            <a:spLocks noGrp="1"/>
          </p:cNvSpPr>
          <p:nvPr>
            <p:ph idx="1"/>
          </p:nvPr>
        </p:nvSpPr>
        <p:spPr/>
        <p:txBody>
          <a:bodyPr/>
          <a:lstStyle/>
          <a:p>
            <a:pPr marL="0" indent="0">
              <a:lnSpc>
                <a:spcPct val="100000"/>
              </a:lnSpc>
              <a:buNone/>
            </a:pPr>
            <a:r>
              <a:rPr lang="en-US"/>
              <a:t>Established in 1978, Pisgah Legal Services is a nonprofit providing free civil legal aid, anti-poverty advocacy, and access to health care to people with low incomes in Western North Carolina. </a:t>
            </a:r>
          </a:p>
          <a:p>
            <a:pPr marL="0" indent="0">
              <a:lnSpc>
                <a:spcPct val="100000"/>
              </a:lnSpc>
              <a:buNone/>
            </a:pPr>
            <a:endParaRPr lang="en-US"/>
          </a:p>
        </p:txBody>
      </p:sp>
    </p:spTree>
    <p:extLst>
      <p:ext uri="{BB962C8B-B14F-4D97-AF65-F5344CB8AC3E}">
        <p14:creationId xmlns:p14="http://schemas.microsoft.com/office/powerpoint/2010/main" val="2010962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4FD89-A92F-2058-198D-CE4E940E47AA}"/>
              </a:ext>
            </a:extLst>
          </p:cNvPr>
          <p:cNvSpPr>
            <a:spLocks noGrp="1"/>
          </p:cNvSpPr>
          <p:nvPr>
            <p:ph type="title"/>
          </p:nvPr>
        </p:nvSpPr>
        <p:spPr>
          <a:xfrm>
            <a:off x="715671" y="41679"/>
            <a:ext cx="10638128" cy="1325563"/>
          </a:xfrm>
        </p:spPr>
        <p:txBody>
          <a:bodyPr/>
          <a:lstStyle/>
          <a:p>
            <a:r>
              <a:rPr lang="en-US"/>
              <a:t>MISSION AND VISION</a:t>
            </a:r>
          </a:p>
        </p:txBody>
      </p:sp>
      <p:sp>
        <p:nvSpPr>
          <p:cNvPr id="3" name="Content Placeholder 2">
            <a:extLst>
              <a:ext uri="{FF2B5EF4-FFF2-40B4-BE49-F238E27FC236}">
                <a16:creationId xmlns:a16="http://schemas.microsoft.com/office/drawing/2014/main" id="{1EFB9220-115F-EE3D-7C46-EB16D326D0B3}"/>
              </a:ext>
            </a:extLst>
          </p:cNvPr>
          <p:cNvSpPr>
            <a:spLocks noGrp="1"/>
          </p:cNvSpPr>
          <p:nvPr>
            <p:ph idx="1"/>
          </p:nvPr>
        </p:nvSpPr>
        <p:spPr>
          <a:xfrm>
            <a:off x="715671" y="4044099"/>
            <a:ext cx="5233193" cy="2448776"/>
          </a:xfrm>
        </p:spPr>
        <p:txBody>
          <a:bodyPr>
            <a:normAutofit/>
          </a:bodyPr>
          <a:lstStyle/>
          <a:p>
            <a:pPr algn="ctr"/>
            <a:r>
              <a:rPr lang="en-US" b="1"/>
              <a:t>Our Mission </a:t>
            </a:r>
          </a:p>
          <a:p>
            <a:pPr>
              <a:lnSpc>
                <a:spcPct val="110000"/>
              </a:lnSpc>
            </a:pPr>
            <a:r>
              <a:rPr lang="en-US" sz="1600">
                <a:solidFill>
                  <a:srgbClr val="444444"/>
                </a:solidFill>
              </a:rPr>
              <a:t>Pisgah Legal Services seeks to pursue justice by providing legal assistance and advocacy to help low-income people in Western North Carolina meet their basic needs and improve their lives.</a:t>
            </a:r>
            <a:endParaRPr lang="en-US" sz="1600" b="1"/>
          </a:p>
          <a:p>
            <a:endParaRPr lang="en-US"/>
          </a:p>
        </p:txBody>
      </p:sp>
      <p:pic>
        <p:nvPicPr>
          <p:cNvPr id="8" name="Picture Placeholder 7" descr="A group of people standing outside&#10;&#10;AI-generated content may be incorrect.">
            <a:extLst>
              <a:ext uri="{FF2B5EF4-FFF2-40B4-BE49-F238E27FC236}">
                <a16:creationId xmlns:a16="http://schemas.microsoft.com/office/drawing/2014/main" id="{0629135D-428A-F1F6-00CE-88F00A9815C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194" r="17194"/>
          <a:stretch>
            <a:fillRect/>
          </a:stretch>
        </p:blipFill>
        <p:spPr>
          <a:xfrm>
            <a:off x="1977401" y="1253780"/>
            <a:ext cx="2709735" cy="2668107"/>
          </a:xfrm>
        </p:spPr>
      </p:pic>
      <p:pic>
        <p:nvPicPr>
          <p:cNvPr id="11" name="Picture Placeholder 10" descr="A group of women posing for a picture&#10;&#10;AI-generated content may be incorrect.">
            <a:extLst>
              <a:ext uri="{FF2B5EF4-FFF2-40B4-BE49-F238E27FC236}">
                <a16:creationId xmlns:a16="http://schemas.microsoft.com/office/drawing/2014/main" id="{71A23F77-45BB-08D0-AEB8-1CE12074623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9756" t="4865" r="9279" b="19186"/>
          <a:stretch>
            <a:fillRect/>
          </a:stretch>
        </p:blipFill>
        <p:spPr>
          <a:xfrm>
            <a:off x="7779705" y="1301252"/>
            <a:ext cx="2709735" cy="2668107"/>
          </a:xfrm>
        </p:spPr>
      </p:pic>
      <p:sp>
        <p:nvSpPr>
          <p:cNvPr id="12" name=" 11">
            <a:extLst>
              <a:ext uri="{FF2B5EF4-FFF2-40B4-BE49-F238E27FC236}">
                <a16:creationId xmlns:a16="http://schemas.microsoft.com/office/drawing/2014/main" id="{685D3D50-9902-5ABA-9709-A20E5744501A}"/>
              </a:ext>
            </a:extLst>
          </p:cNvPr>
          <p:cNvSpPr txBox="1">
            <a:spLocks/>
          </p:cNvSpPr>
          <p:nvPr/>
        </p:nvSpPr>
        <p:spPr>
          <a:xfrm>
            <a:off x="6287678" y="4044099"/>
            <a:ext cx="5693790" cy="2448777"/>
          </a:xfrm>
          <a:prstGeom prst="rect">
            <a:avLst/>
          </a:prstGeom>
        </p:spPr>
        <p:txBody>
          <a:bodyPr vert="horz" lIns="91440" tIns="45720" rIns="91440" bIns="45720" rtlCol="0">
            <a:normAutofit fontScale="25000" lnSpcReduction="20000"/>
          </a:bodyPr>
          <a:lstStyle>
            <a:defPPr>
              <a:defRPr lang="en-US"/>
            </a:defPPr>
            <a:lvl1pPr marL="0" algn="l" defTabSz="914400" rtl="0" eaLnBrk="1" latinLnBrk="0" hangingPunct="1">
              <a:defRPr sz="2400" kern="1200">
                <a:solidFill>
                  <a:schemeClr val="tx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8800" b="1"/>
              <a:t>Our Vision </a:t>
            </a:r>
          </a:p>
          <a:p>
            <a:pPr lvl="0" defTabSz="457200" fontAlgn="base">
              <a:lnSpc>
                <a:spcPct val="120000"/>
              </a:lnSpc>
              <a:spcBef>
                <a:spcPct val="20000"/>
              </a:spcBef>
              <a:spcAft>
                <a:spcPts val="600"/>
              </a:spcAft>
              <a:buClr>
                <a:srgbClr val="4590B8"/>
              </a:buClr>
              <a:buSzPct val="92000"/>
              <a:defRPr/>
            </a:pPr>
            <a:r>
              <a:rPr lang="en-US" sz="6400">
                <a:solidFill>
                  <a:srgbClr val="3D3D3D"/>
                </a:solidFill>
                <a:ea typeface="Times New Roman" panose="02020603050405020304" pitchFamily="18" charset="0"/>
                <a:cs typeface="Calibri" panose="020F0502020204030204" pitchFamily="34" charset="0"/>
              </a:rPr>
              <a:t>Pisgah Legal Services envisions a community where all people have access to civil legal assistance when they need it to protect their basic rights and secure essentials, such as housing, health care, income, and safety from abuse. We envision a community with policies and services in place that reduce poverty and ease the burdens of poverty on our neighbors. </a:t>
            </a:r>
            <a:endParaRPr lang="en-US" sz="6400">
              <a:solidFill>
                <a:srgbClr val="3D3D3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0929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B468-71D3-9A6B-0C30-A38A8396B8D8}"/>
              </a:ext>
            </a:extLst>
          </p:cNvPr>
          <p:cNvSpPr>
            <a:spLocks noGrp="1"/>
          </p:cNvSpPr>
          <p:nvPr>
            <p:ph type="title"/>
          </p:nvPr>
        </p:nvSpPr>
        <p:spPr>
          <a:xfrm>
            <a:off x="564822" y="493564"/>
            <a:ext cx="10432312" cy="1325563"/>
          </a:xfrm>
        </p:spPr>
        <p:txBody>
          <a:bodyPr/>
          <a:lstStyle/>
          <a:p>
            <a:r>
              <a:rPr lang="en-US"/>
              <a:t>WHERE WE SERVE</a:t>
            </a:r>
          </a:p>
        </p:txBody>
      </p:sp>
      <p:pic>
        <p:nvPicPr>
          <p:cNvPr id="6" name="Content Placeholder 5" descr="A map of kentucky with blue and white text&#10;&#10;AI-generated content may be incorrect.">
            <a:extLst>
              <a:ext uri="{FF2B5EF4-FFF2-40B4-BE49-F238E27FC236}">
                <a16:creationId xmlns:a16="http://schemas.microsoft.com/office/drawing/2014/main" id="{8CF9C0A4-66F8-6D1D-9007-446FAE9571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2176" y="84915"/>
            <a:ext cx="12556505" cy="7063032"/>
          </a:xfrm>
        </p:spPr>
      </p:pic>
      <p:sp>
        <p:nvSpPr>
          <p:cNvPr id="7" name=" 6">
            <a:extLst>
              <a:ext uri="{FF2B5EF4-FFF2-40B4-BE49-F238E27FC236}">
                <a16:creationId xmlns:a16="http://schemas.microsoft.com/office/drawing/2014/main" id="{9DD125D7-A533-65C6-39B6-B128C3FCD922}"/>
              </a:ext>
            </a:extLst>
          </p:cNvPr>
          <p:cNvSpPr txBox="1">
            <a:spLocks/>
          </p:cNvSpPr>
          <p:nvPr/>
        </p:nvSpPr>
        <p:spPr>
          <a:xfrm>
            <a:off x="564822" y="1735931"/>
            <a:ext cx="7297132" cy="24487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Pisgah Legal Services works in the 18-county WNC region and the Qualla Boundary. Program offerings vary by county depending on the availability and scope of funding.</a:t>
            </a:r>
          </a:p>
        </p:txBody>
      </p:sp>
      <p:sp>
        <p:nvSpPr>
          <p:cNvPr id="8" name=" 6">
            <a:extLst>
              <a:ext uri="{FF2B5EF4-FFF2-40B4-BE49-F238E27FC236}">
                <a16:creationId xmlns:a16="http://schemas.microsoft.com/office/drawing/2014/main" id="{C83942D3-6FE7-092A-20BF-B6440222BCE2}"/>
              </a:ext>
            </a:extLst>
          </p:cNvPr>
          <p:cNvSpPr txBox="1">
            <a:spLocks/>
          </p:cNvSpPr>
          <p:nvPr/>
        </p:nvSpPr>
        <p:spPr>
          <a:xfrm>
            <a:off x="564822" y="5873922"/>
            <a:ext cx="11353800" cy="8991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1600">
                <a:solidFill>
                  <a:schemeClr val="accent1"/>
                </a:solidFill>
              </a:rPr>
              <a:t>Pisgah Legal has offices in Asheville, Brevard, Burnsville, Franklin, Hendersonville, Highlands, Cashiers, Marshall, Newland, Rutherfordton, Spruce Pine and Waynesville.</a:t>
            </a:r>
            <a:endParaRPr lang="en-US" sz="1600">
              <a:solidFill>
                <a:schemeClr val="accent1"/>
              </a:solidFill>
            </a:endParaRPr>
          </a:p>
        </p:txBody>
      </p:sp>
    </p:spTree>
    <p:extLst>
      <p:ext uri="{BB962C8B-B14F-4D97-AF65-F5344CB8AC3E}">
        <p14:creationId xmlns:p14="http://schemas.microsoft.com/office/powerpoint/2010/main" val="38132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A214-E4F7-E103-68A8-ABDBABD26273}"/>
              </a:ext>
            </a:extLst>
          </p:cNvPr>
          <p:cNvSpPr>
            <a:spLocks noGrp="1"/>
          </p:cNvSpPr>
          <p:nvPr>
            <p:ph type="title"/>
          </p:nvPr>
        </p:nvSpPr>
        <p:spPr/>
        <p:txBody>
          <a:bodyPr/>
          <a:lstStyle/>
          <a:p>
            <a:r>
              <a:rPr lang="en-US"/>
              <a:t>PRIORITY AREAS</a:t>
            </a:r>
          </a:p>
        </p:txBody>
      </p:sp>
      <p:grpSp>
        <p:nvGrpSpPr>
          <p:cNvPr id="32" name="Group 31">
            <a:extLst>
              <a:ext uri="{FF2B5EF4-FFF2-40B4-BE49-F238E27FC236}">
                <a16:creationId xmlns:a16="http://schemas.microsoft.com/office/drawing/2014/main" id="{40BB4F8B-268C-B89E-2562-2420656911BB}"/>
              </a:ext>
            </a:extLst>
          </p:cNvPr>
          <p:cNvGrpSpPr/>
          <p:nvPr/>
        </p:nvGrpSpPr>
        <p:grpSpPr>
          <a:xfrm>
            <a:off x="932621" y="2482885"/>
            <a:ext cx="1666874" cy="1666874"/>
            <a:chOff x="1392500" y="2440840"/>
            <a:chExt cx="1666874" cy="1666874"/>
          </a:xfrm>
        </p:grpSpPr>
        <p:grpSp>
          <p:nvGrpSpPr>
            <p:cNvPr id="22" name="Group 21">
              <a:extLst>
                <a:ext uri="{FF2B5EF4-FFF2-40B4-BE49-F238E27FC236}">
                  <a16:creationId xmlns:a16="http://schemas.microsoft.com/office/drawing/2014/main" id="{4ADDCFEE-DA45-0578-EC17-5CCD65691713}"/>
                </a:ext>
              </a:extLst>
            </p:cNvPr>
            <p:cNvGrpSpPr/>
            <p:nvPr/>
          </p:nvGrpSpPr>
          <p:grpSpPr>
            <a:xfrm>
              <a:off x="1392500" y="2440840"/>
              <a:ext cx="1666874" cy="1666874"/>
              <a:chOff x="1392500" y="2440840"/>
              <a:chExt cx="1666874" cy="1666874"/>
            </a:xfrm>
          </p:grpSpPr>
          <p:sp>
            <p:nvSpPr>
              <p:cNvPr id="14" name="Oval 13">
                <a:extLst>
                  <a:ext uri="{FF2B5EF4-FFF2-40B4-BE49-F238E27FC236}">
                    <a16:creationId xmlns:a16="http://schemas.microsoft.com/office/drawing/2014/main" id="{10469ECA-4935-6BCF-6F83-1120DE67CFBD}"/>
                  </a:ext>
                </a:extLst>
              </p:cNvPr>
              <p:cNvSpPr/>
              <p:nvPr/>
            </p:nvSpPr>
            <p:spPr>
              <a:xfrm>
                <a:off x="1392500" y="2440840"/>
                <a:ext cx="1666874" cy="1666874"/>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97BAEC3-F3B7-32EB-A011-BE0B9025EDB7}"/>
                  </a:ext>
                </a:extLst>
              </p:cNvPr>
              <p:cNvSpPr/>
              <p:nvPr/>
            </p:nvSpPr>
            <p:spPr>
              <a:xfrm>
                <a:off x="1497274" y="2545614"/>
                <a:ext cx="1457326" cy="1457326"/>
              </a:xfrm>
              <a:prstGeom prst="ellipse">
                <a:avLst/>
              </a:prstGeom>
              <a:solidFill>
                <a:schemeClr val="bg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descr="Dove with solid fill">
              <a:extLst>
                <a:ext uri="{FF2B5EF4-FFF2-40B4-BE49-F238E27FC236}">
                  <a16:creationId xmlns:a16="http://schemas.microsoft.com/office/drawing/2014/main" id="{3413252D-C131-AB86-6678-287497E8A2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3858" y="2634688"/>
              <a:ext cx="1360742" cy="1360742"/>
            </a:xfrm>
            <a:prstGeom prst="rect">
              <a:avLst/>
            </a:prstGeom>
          </p:spPr>
        </p:pic>
      </p:grpSp>
      <p:grpSp>
        <p:nvGrpSpPr>
          <p:cNvPr id="23" name="Group 22">
            <a:extLst>
              <a:ext uri="{FF2B5EF4-FFF2-40B4-BE49-F238E27FC236}">
                <a16:creationId xmlns:a16="http://schemas.microsoft.com/office/drawing/2014/main" id="{FDAE705F-5C69-63E6-DCB3-51E18C37F63C}"/>
              </a:ext>
            </a:extLst>
          </p:cNvPr>
          <p:cNvGrpSpPr/>
          <p:nvPr/>
        </p:nvGrpSpPr>
        <p:grpSpPr>
          <a:xfrm>
            <a:off x="3718342" y="2490789"/>
            <a:ext cx="1666874" cy="1666874"/>
            <a:chOff x="1392500" y="2440840"/>
            <a:chExt cx="1666874" cy="1666874"/>
          </a:xfrm>
        </p:grpSpPr>
        <p:sp>
          <p:nvSpPr>
            <p:cNvPr id="24" name="Oval 23">
              <a:extLst>
                <a:ext uri="{FF2B5EF4-FFF2-40B4-BE49-F238E27FC236}">
                  <a16:creationId xmlns:a16="http://schemas.microsoft.com/office/drawing/2014/main" id="{0A0DD040-0F1A-8AB7-1689-D0E82D8223A2}"/>
                </a:ext>
              </a:extLst>
            </p:cNvPr>
            <p:cNvSpPr/>
            <p:nvPr/>
          </p:nvSpPr>
          <p:spPr>
            <a:xfrm>
              <a:off x="1392500" y="2440840"/>
              <a:ext cx="1666874" cy="1666874"/>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383DF4F-BD04-3C53-039E-49EA4C7AD606}"/>
                </a:ext>
              </a:extLst>
            </p:cNvPr>
            <p:cNvSpPr/>
            <p:nvPr/>
          </p:nvSpPr>
          <p:spPr>
            <a:xfrm>
              <a:off x="1497274" y="2545614"/>
              <a:ext cx="1457326" cy="1457326"/>
            </a:xfrm>
            <a:prstGeom prst="ellipse">
              <a:avLst/>
            </a:prstGeom>
            <a:solidFill>
              <a:schemeClr val="bg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Content Placeholder 33" descr="House with solid fill">
            <a:extLst>
              <a:ext uri="{FF2B5EF4-FFF2-40B4-BE49-F238E27FC236}">
                <a16:creationId xmlns:a16="http://schemas.microsoft.com/office/drawing/2014/main" id="{3C6A240F-4C1E-0238-0992-FA1B8E285FA0}"/>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3856455" y="2571443"/>
            <a:ext cx="1423987" cy="1423987"/>
          </a:xfrm>
        </p:spPr>
      </p:pic>
      <p:grpSp>
        <p:nvGrpSpPr>
          <p:cNvPr id="37" name="Group 36">
            <a:extLst>
              <a:ext uri="{FF2B5EF4-FFF2-40B4-BE49-F238E27FC236}">
                <a16:creationId xmlns:a16="http://schemas.microsoft.com/office/drawing/2014/main" id="{03DB8E73-98CF-6B1F-C5FF-B27EFB2F8A67}"/>
              </a:ext>
            </a:extLst>
          </p:cNvPr>
          <p:cNvGrpSpPr/>
          <p:nvPr/>
        </p:nvGrpSpPr>
        <p:grpSpPr>
          <a:xfrm>
            <a:off x="6522917" y="2483771"/>
            <a:ext cx="1666874" cy="1666874"/>
            <a:chOff x="6504063" y="2595563"/>
            <a:chExt cx="1666874" cy="1666874"/>
          </a:xfrm>
        </p:grpSpPr>
        <p:grpSp>
          <p:nvGrpSpPr>
            <p:cNvPr id="26" name="Group 25">
              <a:extLst>
                <a:ext uri="{FF2B5EF4-FFF2-40B4-BE49-F238E27FC236}">
                  <a16:creationId xmlns:a16="http://schemas.microsoft.com/office/drawing/2014/main" id="{F51A86E8-3CDE-8FC7-EAE2-C41E13E0C525}"/>
                </a:ext>
              </a:extLst>
            </p:cNvPr>
            <p:cNvGrpSpPr/>
            <p:nvPr/>
          </p:nvGrpSpPr>
          <p:grpSpPr>
            <a:xfrm>
              <a:off x="6504063" y="2595563"/>
              <a:ext cx="1666874" cy="1666874"/>
              <a:chOff x="1392500" y="2440840"/>
              <a:chExt cx="1666874" cy="1666874"/>
            </a:xfrm>
          </p:grpSpPr>
          <p:sp>
            <p:nvSpPr>
              <p:cNvPr id="27" name="Oval 26">
                <a:extLst>
                  <a:ext uri="{FF2B5EF4-FFF2-40B4-BE49-F238E27FC236}">
                    <a16:creationId xmlns:a16="http://schemas.microsoft.com/office/drawing/2014/main" id="{4A80F482-BC7F-3C4A-4687-FE969536BD7D}"/>
                  </a:ext>
                </a:extLst>
              </p:cNvPr>
              <p:cNvSpPr/>
              <p:nvPr/>
            </p:nvSpPr>
            <p:spPr>
              <a:xfrm>
                <a:off x="1392500" y="2440840"/>
                <a:ext cx="1666874" cy="1666874"/>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ADDA33F-2C75-875D-0BB5-50ABCBC8C973}"/>
                  </a:ext>
                </a:extLst>
              </p:cNvPr>
              <p:cNvSpPr/>
              <p:nvPr/>
            </p:nvSpPr>
            <p:spPr>
              <a:xfrm>
                <a:off x="1497274" y="2545614"/>
                <a:ext cx="1457326" cy="1457326"/>
              </a:xfrm>
              <a:prstGeom prst="ellipse">
                <a:avLst/>
              </a:prstGeom>
              <a:solidFill>
                <a:schemeClr val="bg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Graphic 35" descr="Heart with pulse with solid fill">
              <a:extLst>
                <a:ext uri="{FF2B5EF4-FFF2-40B4-BE49-F238E27FC236}">
                  <a16:creationId xmlns:a16="http://schemas.microsoft.com/office/drawing/2014/main" id="{218F63A3-9E23-EEEB-6C0A-C51E65ADB1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6450" y="2700337"/>
              <a:ext cx="1562100" cy="1562100"/>
            </a:xfrm>
            <a:prstGeom prst="rect">
              <a:avLst/>
            </a:prstGeom>
          </p:spPr>
        </p:pic>
      </p:grpSp>
      <p:grpSp>
        <p:nvGrpSpPr>
          <p:cNvPr id="40" name="Group 39">
            <a:extLst>
              <a:ext uri="{FF2B5EF4-FFF2-40B4-BE49-F238E27FC236}">
                <a16:creationId xmlns:a16="http://schemas.microsoft.com/office/drawing/2014/main" id="{9581324C-8C62-8957-C4EF-94DE4819F125}"/>
              </a:ext>
            </a:extLst>
          </p:cNvPr>
          <p:cNvGrpSpPr/>
          <p:nvPr/>
        </p:nvGrpSpPr>
        <p:grpSpPr>
          <a:xfrm>
            <a:off x="9308638" y="2511518"/>
            <a:ext cx="1666874" cy="1666874"/>
            <a:chOff x="9270930" y="2541803"/>
            <a:chExt cx="1666874" cy="1666874"/>
          </a:xfrm>
        </p:grpSpPr>
        <p:grpSp>
          <p:nvGrpSpPr>
            <p:cNvPr id="29" name="Group 28">
              <a:extLst>
                <a:ext uri="{FF2B5EF4-FFF2-40B4-BE49-F238E27FC236}">
                  <a16:creationId xmlns:a16="http://schemas.microsoft.com/office/drawing/2014/main" id="{CE2801EE-7649-54E5-A25A-D498A735102C}"/>
                </a:ext>
              </a:extLst>
            </p:cNvPr>
            <p:cNvGrpSpPr/>
            <p:nvPr/>
          </p:nvGrpSpPr>
          <p:grpSpPr>
            <a:xfrm>
              <a:off x="9270930" y="2541803"/>
              <a:ext cx="1666874" cy="1666874"/>
              <a:chOff x="1392500" y="2440840"/>
              <a:chExt cx="1666874" cy="1666874"/>
            </a:xfrm>
          </p:grpSpPr>
          <p:sp>
            <p:nvSpPr>
              <p:cNvPr id="30" name="Oval 29">
                <a:extLst>
                  <a:ext uri="{FF2B5EF4-FFF2-40B4-BE49-F238E27FC236}">
                    <a16:creationId xmlns:a16="http://schemas.microsoft.com/office/drawing/2014/main" id="{AB0E54E0-F845-B7E5-675D-32B73CC7F74A}"/>
                  </a:ext>
                </a:extLst>
              </p:cNvPr>
              <p:cNvSpPr/>
              <p:nvPr/>
            </p:nvSpPr>
            <p:spPr>
              <a:xfrm>
                <a:off x="1392500" y="2440840"/>
                <a:ext cx="1666874" cy="1666874"/>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6BA9456-A501-2FF5-2563-479150A7089C}"/>
                  </a:ext>
                </a:extLst>
              </p:cNvPr>
              <p:cNvSpPr/>
              <p:nvPr/>
            </p:nvSpPr>
            <p:spPr>
              <a:xfrm>
                <a:off x="1497274" y="2545614"/>
                <a:ext cx="1457326" cy="1457326"/>
              </a:xfrm>
              <a:prstGeom prst="ellipse">
                <a:avLst/>
              </a:prstGeom>
              <a:solidFill>
                <a:schemeClr val="bg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Graphic 38" descr="Money with solid fill">
              <a:extLst>
                <a:ext uri="{FF2B5EF4-FFF2-40B4-BE49-F238E27FC236}">
                  <a16:creationId xmlns:a16="http://schemas.microsoft.com/office/drawing/2014/main" id="{9FAE621D-EC0A-7A6B-6C11-EC8D8D003A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89641" y="2659551"/>
              <a:ext cx="1229451" cy="1229451"/>
            </a:xfrm>
            <a:prstGeom prst="rect">
              <a:avLst/>
            </a:prstGeom>
          </p:spPr>
        </p:pic>
      </p:grpSp>
      <p:sp>
        <p:nvSpPr>
          <p:cNvPr id="41" name=" 6">
            <a:extLst>
              <a:ext uri="{FF2B5EF4-FFF2-40B4-BE49-F238E27FC236}">
                <a16:creationId xmlns:a16="http://schemas.microsoft.com/office/drawing/2014/main" id="{5A177A44-2EF8-1DD1-831C-A7D75747958C}"/>
              </a:ext>
            </a:extLst>
          </p:cNvPr>
          <p:cNvSpPr txBox="1">
            <a:spLocks/>
          </p:cNvSpPr>
          <p:nvPr/>
        </p:nvSpPr>
        <p:spPr>
          <a:xfrm>
            <a:off x="629735" y="4262437"/>
            <a:ext cx="2272646" cy="10071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chemeClr val="accent1"/>
                </a:solidFill>
              </a:rPr>
              <a:t>SAFETY</a:t>
            </a:r>
          </a:p>
        </p:txBody>
      </p:sp>
      <p:sp>
        <p:nvSpPr>
          <p:cNvPr id="42" name=" 6">
            <a:extLst>
              <a:ext uri="{FF2B5EF4-FFF2-40B4-BE49-F238E27FC236}">
                <a16:creationId xmlns:a16="http://schemas.microsoft.com/office/drawing/2014/main" id="{C77EAB8B-28F3-D0EE-024F-DFBB56532B79}"/>
              </a:ext>
            </a:extLst>
          </p:cNvPr>
          <p:cNvSpPr txBox="1">
            <a:spLocks/>
          </p:cNvSpPr>
          <p:nvPr/>
        </p:nvSpPr>
        <p:spPr>
          <a:xfrm>
            <a:off x="3415456" y="4262438"/>
            <a:ext cx="2272646" cy="10619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chemeClr val="accent1"/>
                </a:solidFill>
              </a:rPr>
              <a:t>HOUSING</a:t>
            </a:r>
          </a:p>
        </p:txBody>
      </p:sp>
      <p:sp>
        <p:nvSpPr>
          <p:cNvPr id="43" name=" 6">
            <a:extLst>
              <a:ext uri="{FF2B5EF4-FFF2-40B4-BE49-F238E27FC236}">
                <a16:creationId xmlns:a16="http://schemas.microsoft.com/office/drawing/2014/main" id="{C43F0B82-6403-93F6-36FE-1948DFD8AF69}"/>
              </a:ext>
            </a:extLst>
          </p:cNvPr>
          <p:cNvSpPr txBox="1">
            <a:spLocks/>
          </p:cNvSpPr>
          <p:nvPr/>
        </p:nvSpPr>
        <p:spPr>
          <a:xfrm>
            <a:off x="6220031" y="4262437"/>
            <a:ext cx="2272646" cy="111192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chemeClr val="accent1"/>
                </a:solidFill>
              </a:rPr>
              <a:t>HEALTH</a:t>
            </a:r>
          </a:p>
        </p:txBody>
      </p:sp>
      <p:sp>
        <p:nvSpPr>
          <p:cNvPr id="44" name=" 6">
            <a:extLst>
              <a:ext uri="{FF2B5EF4-FFF2-40B4-BE49-F238E27FC236}">
                <a16:creationId xmlns:a16="http://schemas.microsoft.com/office/drawing/2014/main" id="{4CBF8C7C-14CE-AD19-EF20-0AAC5C43356C}"/>
              </a:ext>
            </a:extLst>
          </p:cNvPr>
          <p:cNvSpPr txBox="1">
            <a:spLocks/>
          </p:cNvSpPr>
          <p:nvPr/>
        </p:nvSpPr>
        <p:spPr>
          <a:xfrm>
            <a:off x="9005751" y="4262438"/>
            <a:ext cx="2272646" cy="10619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chemeClr val="accent1"/>
                </a:solidFill>
              </a:rPr>
              <a:t>INCOME</a:t>
            </a:r>
          </a:p>
        </p:txBody>
      </p:sp>
      <p:sp>
        <p:nvSpPr>
          <p:cNvPr id="45" name=" 6">
            <a:extLst>
              <a:ext uri="{FF2B5EF4-FFF2-40B4-BE49-F238E27FC236}">
                <a16:creationId xmlns:a16="http://schemas.microsoft.com/office/drawing/2014/main" id="{660786F8-FD9D-E628-9B83-6752BF61007C}"/>
              </a:ext>
            </a:extLst>
          </p:cNvPr>
          <p:cNvSpPr txBox="1">
            <a:spLocks/>
          </p:cNvSpPr>
          <p:nvPr/>
        </p:nvSpPr>
        <p:spPr>
          <a:xfrm>
            <a:off x="475123" y="4813517"/>
            <a:ext cx="2581870" cy="196435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Safety from and prevention of violence and abuse including domestic violence, sexual assault, child abuse and maltreatment, and hate crimes</a:t>
            </a:r>
          </a:p>
        </p:txBody>
      </p:sp>
      <p:sp>
        <p:nvSpPr>
          <p:cNvPr id="46" name=" 6">
            <a:extLst>
              <a:ext uri="{FF2B5EF4-FFF2-40B4-BE49-F238E27FC236}">
                <a16:creationId xmlns:a16="http://schemas.microsoft.com/office/drawing/2014/main" id="{3649B7D7-C0EA-49F5-11DD-E1415C70D2C4}"/>
              </a:ext>
            </a:extLst>
          </p:cNvPr>
          <p:cNvSpPr txBox="1">
            <a:spLocks/>
          </p:cNvSpPr>
          <p:nvPr/>
        </p:nvSpPr>
        <p:spPr>
          <a:xfrm>
            <a:off x="3120272" y="4813517"/>
            <a:ext cx="2956874" cy="196435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Affordable, safe, and stable housing </a:t>
            </a:r>
          </a:p>
        </p:txBody>
      </p:sp>
      <p:sp>
        <p:nvSpPr>
          <p:cNvPr id="47" name=" 6">
            <a:extLst>
              <a:ext uri="{FF2B5EF4-FFF2-40B4-BE49-F238E27FC236}">
                <a16:creationId xmlns:a16="http://schemas.microsoft.com/office/drawing/2014/main" id="{9F85053D-6906-D359-9E44-7C774925DCCA}"/>
              </a:ext>
            </a:extLst>
          </p:cNvPr>
          <p:cNvSpPr txBox="1">
            <a:spLocks/>
          </p:cNvSpPr>
          <p:nvPr/>
        </p:nvSpPr>
        <p:spPr>
          <a:xfrm>
            <a:off x="6313229" y="4813517"/>
            <a:ext cx="2272646" cy="19509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Access to quality, meaningful health care coverage and services</a:t>
            </a:r>
          </a:p>
        </p:txBody>
      </p:sp>
      <p:sp>
        <p:nvSpPr>
          <p:cNvPr id="48" name=" 6">
            <a:extLst>
              <a:ext uri="{FF2B5EF4-FFF2-40B4-BE49-F238E27FC236}">
                <a16:creationId xmlns:a16="http://schemas.microsoft.com/office/drawing/2014/main" id="{A8D97A36-8945-E039-887C-B14DA6DE9096}"/>
              </a:ext>
            </a:extLst>
          </p:cNvPr>
          <p:cNvSpPr txBox="1">
            <a:spLocks/>
          </p:cNvSpPr>
          <p:nvPr/>
        </p:nvSpPr>
        <p:spPr>
          <a:xfrm>
            <a:off x="8908330" y="4813517"/>
            <a:ext cx="2671828" cy="196435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Stable income sources, protection of essential income and resources, and supportive services for families</a:t>
            </a:r>
          </a:p>
        </p:txBody>
      </p:sp>
    </p:spTree>
    <p:extLst>
      <p:ext uri="{BB962C8B-B14F-4D97-AF65-F5344CB8AC3E}">
        <p14:creationId xmlns:p14="http://schemas.microsoft.com/office/powerpoint/2010/main" val="3717848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529B3-8525-B24B-B820-C98D0FF6D2DA}"/>
              </a:ext>
            </a:extLst>
          </p:cNvPr>
          <p:cNvSpPr>
            <a:spLocks noGrp="1"/>
          </p:cNvSpPr>
          <p:nvPr>
            <p:ph type="title"/>
          </p:nvPr>
        </p:nvSpPr>
        <p:spPr>
          <a:xfrm>
            <a:off x="523625" y="365125"/>
            <a:ext cx="6881037" cy="1325563"/>
          </a:xfrm>
        </p:spPr>
        <p:txBody>
          <a:bodyPr/>
          <a:lstStyle/>
          <a:p>
            <a:r>
              <a:rPr lang="en-US"/>
              <a:t>WHO WE HELP</a:t>
            </a:r>
          </a:p>
        </p:txBody>
      </p:sp>
      <p:sp>
        <p:nvSpPr>
          <p:cNvPr id="4" name="Content Placeholder 3">
            <a:extLst>
              <a:ext uri="{FF2B5EF4-FFF2-40B4-BE49-F238E27FC236}">
                <a16:creationId xmlns:a16="http://schemas.microsoft.com/office/drawing/2014/main" id="{E27DD42F-6363-DF20-3CA7-0D5D187DA133}"/>
              </a:ext>
            </a:extLst>
          </p:cNvPr>
          <p:cNvSpPr>
            <a:spLocks noGrp="1"/>
          </p:cNvSpPr>
          <p:nvPr>
            <p:ph idx="1"/>
          </p:nvPr>
        </p:nvSpPr>
        <p:spPr>
          <a:xfrm>
            <a:off x="523625" y="1510227"/>
            <a:ext cx="6145404" cy="4982648"/>
          </a:xfrm>
        </p:spPr>
        <p:txBody>
          <a:bodyPr>
            <a:normAutofit/>
          </a:bodyPr>
          <a:lstStyle/>
          <a:p>
            <a:pPr>
              <a:spcAft>
                <a:spcPts val="1800"/>
              </a:spcAft>
            </a:pPr>
            <a:r>
              <a:rPr lang="en-US"/>
              <a:t>The most </a:t>
            </a:r>
            <a:r>
              <a:rPr lang="en-US" b="1"/>
              <a:t>vulnerable</a:t>
            </a:r>
            <a:r>
              <a:rPr lang="en-US"/>
              <a:t> people in WNC: children, single parents, seniors, people with mental and physical disabilities, the working poor. </a:t>
            </a:r>
          </a:p>
          <a:p>
            <a:pPr lvl="0" defTabSz="457200">
              <a:spcBef>
                <a:spcPts val="1200"/>
              </a:spcBef>
              <a:spcAft>
                <a:spcPts val="1800"/>
              </a:spcAft>
              <a:defRPr/>
            </a:pPr>
            <a:r>
              <a:rPr lang="en-US" altLang="en-US" b="1">
                <a:solidFill>
                  <a:prstClr val="black"/>
                </a:solidFill>
              </a:rPr>
              <a:t>Very low-income</a:t>
            </a:r>
            <a:r>
              <a:rPr lang="en-US" altLang="en-US">
                <a:solidFill>
                  <a:prstClr val="black"/>
                </a:solidFill>
              </a:rPr>
              <a:t>: at or below 125% of the federal poverty line ($33,313 for a family of three)</a:t>
            </a:r>
          </a:p>
          <a:p>
            <a:pPr lvl="0" defTabSz="457200">
              <a:spcBef>
                <a:spcPts val="1200"/>
              </a:spcBef>
              <a:spcAft>
                <a:spcPts val="1800"/>
              </a:spcAft>
              <a:defRPr/>
            </a:pPr>
            <a:r>
              <a:rPr lang="en-US" altLang="en-US">
                <a:solidFill>
                  <a:prstClr val="black"/>
                </a:solidFill>
              </a:rPr>
              <a:t>Average income of PLS clients: $17,600</a:t>
            </a:r>
          </a:p>
          <a:p>
            <a:pPr lvl="0" defTabSz="457200">
              <a:spcBef>
                <a:spcPts val="1200"/>
              </a:spcBef>
              <a:spcAft>
                <a:spcPts val="1800"/>
              </a:spcAft>
              <a:defRPr/>
            </a:pPr>
            <a:r>
              <a:rPr lang="en-US" altLang="en-US">
                <a:solidFill>
                  <a:prstClr val="black"/>
                </a:solidFill>
              </a:rPr>
              <a:t>75% of our clients are </a:t>
            </a:r>
            <a:r>
              <a:rPr lang="en-US" altLang="en-US" b="1">
                <a:solidFill>
                  <a:prstClr val="black"/>
                </a:solidFill>
              </a:rPr>
              <a:t>women</a:t>
            </a:r>
          </a:p>
        </p:txBody>
      </p:sp>
      <p:grpSp>
        <p:nvGrpSpPr>
          <p:cNvPr id="7" name="Group 6">
            <a:extLst>
              <a:ext uri="{FF2B5EF4-FFF2-40B4-BE49-F238E27FC236}">
                <a16:creationId xmlns:a16="http://schemas.microsoft.com/office/drawing/2014/main" id="{683DD8F9-F241-1B96-6C7F-642A95186BA4}"/>
              </a:ext>
            </a:extLst>
          </p:cNvPr>
          <p:cNvGrpSpPr/>
          <p:nvPr/>
        </p:nvGrpSpPr>
        <p:grpSpPr>
          <a:xfrm>
            <a:off x="6983604" y="4219009"/>
            <a:ext cx="2292104" cy="2257527"/>
            <a:chOff x="2586066" y="4538179"/>
            <a:chExt cx="2292104" cy="2257527"/>
          </a:xfrm>
        </p:grpSpPr>
        <p:sp>
          <p:nvSpPr>
            <p:cNvPr id="8" name="TextBox 7">
              <a:extLst>
                <a:ext uri="{FF2B5EF4-FFF2-40B4-BE49-F238E27FC236}">
                  <a16:creationId xmlns:a16="http://schemas.microsoft.com/office/drawing/2014/main" id="{A0B73CD6-C74A-CF26-B67C-224C6D503BB3}"/>
                </a:ext>
              </a:extLst>
            </p:cNvPr>
            <p:cNvSpPr txBox="1"/>
            <p:nvPr/>
          </p:nvSpPr>
          <p:spPr>
            <a:xfrm>
              <a:off x="2737279" y="4538179"/>
              <a:ext cx="1988675" cy="646331"/>
            </a:xfrm>
            <a:prstGeom prst="rect">
              <a:avLst/>
            </a:prstGeom>
            <a:noFill/>
          </p:spPr>
          <p:txBody>
            <a:bodyPr wrap="square" rtlCol="0">
              <a:spAutoFit/>
            </a:bodyPr>
            <a:lstStyle/>
            <a:p>
              <a:pPr algn="ctr"/>
              <a:r>
                <a:rPr lang="en-US">
                  <a:latin typeface="Montserrat" pitchFamily="2" charset="0"/>
                </a:rPr>
                <a:t>Most clients</a:t>
              </a:r>
            </a:p>
            <a:p>
              <a:pPr algn="ctr"/>
              <a:r>
                <a:rPr lang="en-US">
                  <a:latin typeface="Montserrat" pitchFamily="2" charset="0"/>
                </a:rPr>
                <a:t>living below</a:t>
              </a:r>
            </a:p>
          </p:txBody>
        </p:sp>
        <p:sp>
          <p:nvSpPr>
            <p:cNvPr id="9" name="TextBox 8">
              <a:extLst>
                <a:ext uri="{FF2B5EF4-FFF2-40B4-BE49-F238E27FC236}">
                  <a16:creationId xmlns:a16="http://schemas.microsoft.com/office/drawing/2014/main" id="{49B2FF6C-00AC-06C1-8D9B-D6AA5EEA16E7}"/>
                </a:ext>
              </a:extLst>
            </p:cNvPr>
            <p:cNvSpPr txBox="1"/>
            <p:nvPr/>
          </p:nvSpPr>
          <p:spPr>
            <a:xfrm>
              <a:off x="2737280" y="5033905"/>
              <a:ext cx="1988674" cy="923330"/>
            </a:xfrm>
            <a:prstGeom prst="rect">
              <a:avLst/>
            </a:prstGeom>
            <a:noFill/>
          </p:spPr>
          <p:txBody>
            <a:bodyPr wrap="square" rtlCol="0">
              <a:spAutoFit/>
            </a:bodyPr>
            <a:lstStyle/>
            <a:p>
              <a:pPr algn="ctr"/>
              <a:r>
                <a:rPr lang="en-US" sz="5400" b="1">
                  <a:solidFill>
                    <a:srgbClr val="F7941D"/>
                  </a:solidFill>
                  <a:latin typeface="Montserrat" pitchFamily="2" charset="0"/>
                </a:rPr>
                <a:t>125%</a:t>
              </a:r>
              <a:r>
                <a:rPr lang="en-US" sz="3600" b="1">
                  <a:solidFill>
                    <a:srgbClr val="F7941D"/>
                  </a:solidFill>
                  <a:latin typeface="Montserrat" pitchFamily="2" charset="0"/>
                </a:rPr>
                <a:t> </a:t>
              </a:r>
            </a:p>
          </p:txBody>
        </p:sp>
        <p:sp>
          <p:nvSpPr>
            <p:cNvPr id="10" name="TextBox 9">
              <a:extLst>
                <a:ext uri="{FF2B5EF4-FFF2-40B4-BE49-F238E27FC236}">
                  <a16:creationId xmlns:a16="http://schemas.microsoft.com/office/drawing/2014/main" id="{6D9EE724-DCBD-3B8A-5489-094EB79AB868}"/>
                </a:ext>
              </a:extLst>
            </p:cNvPr>
            <p:cNvSpPr txBox="1"/>
            <p:nvPr/>
          </p:nvSpPr>
          <p:spPr>
            <a:xfrm>
              <a:off x="2727571" y="5805442"/>
              <a:ext cx="1988675" cy="369332"/>
            </a:xfrm>
            <a:prstGeom prst="rect">
              <a:avLst/>
            </a:prstGeom>
            <a:noFill/>
          </p:spPr>
          <p:txBody>
            <a:bodyPr wrap="square" rtlCol="0">
              <a:spAutoFit/>
            </a:bodyPr>
            <a:lstStyle/>
            <a:p>
              <a:pPr algn="ctr"/>
              <a:r>
                <a:rPr lang="en-US">
                  <a:latin typeface="Montserrat" pitchFamily="2" charset="0"/>
                </a:rPr>
                <a:t>of the federal</a:t>
              </a:r>
            </a:p>
          </p:txBody>
        </p:sp>
        <p:cxnSp>
          <p:nvCxnSpPr>
            <p:cNvPr id="11" name="Straight Connector 10">
              <a:extLst>
                <a:ext uri="{FF2B5EF4-FFF2-40B4-BE49-F238E27FC236}">
                  <a16:creationId xmlns:a16="http://schemas.microsoft.com/office/drawing/2014/main" id="{5135DDF0-DA21-2902-4DFC-49B7DB6EBECB}"/>
                </a:ext>
              </a:extLst>
            </p:cNvPr>
            <p:cNvCxnSpPr>
              <a:cxnSpLocks/>
            </p:cNvCxnSpPr>
            <p:nvPr/>
          </p:nvCxnSpPr>
          <p:spPr>
            <a:xfrm>
              <a:off x="2586066" y="6431568"/>
              <a:ext cx="2292104" cy="0"/>
            </a:xfrm>
            <a:prstGeom prst="line">
              <a:avLst/>
            </a:prstGeom>
            <a:ln w="120650" cap="sq">
              <a:solidFill>
                <a:srgbClr val="075E9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05E7D87-CDFA-41B8-BB34-042F58E4CB4A}"/>
                </a:ext>
              </a:extLst>
            </p:cNvPr>
            <p:cNvSpPr txBox="1"/>
            <p:nvPr/>
          </p:nvSpPr>
          <p:spPr>
            <a:xfrm>
              <a:off x="2987304" y="6087820"/>
              <a:ext cx="1470395" cy="707886"/>
            </a:xfrm>
            <a:prstGeom prst="rect">
              <a:avLst/>
            </a:prstGeom>
            <a:solidFill>
              <a:schemeClr val="bg1"/>
            </a:solidFill>
          </p:spPr>
          <p:txBody>
            <a:bodyPr wrap="square">
              <a:spAutoFit/>
            </a:bodyPr>
            <a:lstStyle/>
            <a:p>
              <a:pPr algn="ctr"/>
              <a:r>
                <a:rPr lang="en-US" sz="2000" b="1">
                  <a:solidFill>
                    <a:srgbClr val="075E93"/>
                  </a:solidFill>
                  <a:latin typeface="Montserrat" pitchFamily="2" charset="0"/>
                </a:rPr>
                <a:t>POVERTY LINE</a:t>
              </a:r>
            </a:p>
          </p:txBody>
        </p:sp>
      </p:grpSp>
      <p:grpSp>
        <p:nvGrpSpPr>
          <p:cNvPr id="13" name="Group 12">
            <a:extLst>
              <a:ext uri="{FF2B5EF4-FFF2-40B4-BE49-F238E27FC236}">
                <a16:creationId xmlns:a16="http://schemas.microsoft.com/office/drawing/2014/main" id="{9E399831-F0E4-A6C1-603F-7953DAA957E1}"/>
              </a:ext>
            </a:extLst>
          </p:cNvPr>
          <p:cNvGrpSpPr/>
          <p:nvPr/>
        </p:nvGrpSpPr>
        <p:grpSpPr>
          <a:xfrm>
            <a:off x="9923285" y="4402230"/>
            <a:ext cx="1988675" cy="2074306"/>
            <a:chOff x="3912730" y="1738490"/>
            <a:chExt cx="1988675" cy="2074306"/>
          </a:xfrm>
        </p:grpSpPr>
        <p:grpSp>
          <p:nvGrpSpPr>
            <p:cNvPr id="14" name="Group 13">
              <a:extLst>
                <a:ext uri="{FF2B5EF4-FFF2-40B4-BE49-F238E27FC236}">
                  <a16:creationId xmlns:a16="http://schemas.microsoft.com/office/drawing/2014/main" id="{445D99BB-F5E8-DC90-E676-25C793ED9D77}"/>
                </a:ext>
              </a:extLst>
            </p:cNvPr>
            <p:cNvGrpSpPr/>
            <p:nvPr/>
          </p:nvGrpSpPr>
          <p:grpSpPr>
            <a:xfrm>
              <a:off x="3912730" y="1738490"/>
              <a:ext cx="1988675" cy="2074306"/>
              <a:chOff x="2016918" y="2961145"/>
              <a:chExt cx="1988675" cy="2074306"/>
            </a:xfrm>
          </p:grpSpPr>
          <p:pic>
            <p:nvPicPr>
              <p:cNvPr id="16" name="Picture 15">
                <a:extLst>
                  <a:ext uri="{FF2B5EF4-FFF2-40B4-BE49-F238E27FC236}">
                    <a16:creationId xmlns:a16="http://schemas.microsoft.com/office/drawing/2014/main" id="{4873D2DE-AC41-D4C1-46F0-C799F995E8F2}"/>
                  </a:ext>
                </a:extLst>
              </p:cNvPr>
              <p:cNvPicPr>
                <a:picLocks noChangeAspect="1"/>
              </p:cNvPicPr>
              <p:nvPr/>
            </p:nvPicPr>
            <p:blipFill>
              <a:blip r:embed="rId2"/>
              <a:srcRect l="4486" t="4937" r="44772" b="64340"/>
              <a:stretch>
                <a:fillRect/>
              </a:stretch>
            </p:blipFill>
            <p:spPr>
              <a:xfrm>
                <a:off x="2117000" y="2961145"/>
                <a:ext cx="1888593" cy="781643"/>
              </a:xfrm>
              <a:prstGeom prst="rect">
                <a:avLst/>
              </a:prstGeom>
            </p:spPr>
          </p:pic>
          <p:sp>
            <p:nvSpPr>
              <p:cNvPr id="17" name="TextBox 16">
                <a:extLst>
                  <a:ext uri="{FF2B5EF4-FFF2-40B4-BE49-F238E27FC236}">
                    <a16:creationId xmlns:a16="http://schemas.microsoft.com/office/drawing/2014/main" id="{E1C8D65B-07E4-04AA-3419-A0334DA6C190}"/>
                  </a:ext>
                </a:extLst>
              </p:cNvPr>
              <p:cNvSpPr txBox="1"/>
              <p:nvPr/>
            </p:nvSpPr>
            <p:spPr>
              <a:xfrm>
                <a:off x="2016918" y="4389120"/>
                <a:ext cx="1988675" cy="646331"/>
              </a:xfrm>
              <a:prstGeom prst="rect">
                <a:avLst/>
              </a:prstGeom>
              <a:noFill/>
            </p:spPr>
            <p:txBody>
              <a:bodyPr wrap="square" rtlCol="0">
                <a:spAutoFit/>
              </a:bodyPr>
              <a:lstStyle/>
              <a:p>
                <a:pPr algn="ctr"/>
                <a:r>
                  <a:rPr lang="en-US">
                    <a:latin typeface="Montserrat" pitchFamily="2" charset="0"/>
                  </a:rPr>
                  <a:t>People helped </a:t>
                </a:r>
              </a:p>
              <a:p>
                <a:pPr algn="ctr"/>
                <a:r>
                  <a:rPr lang="en-US">
                    <a:latin typeface="Montserrat" pitchFamily="2" charset="0"/>
                  </a:rPr>
                  <a:t>in 2024</a:t>
                </a:r>
              </a:p>
            </p:txBody>
          </p:sp>
          <p:sp>
            <p:nvSpPr>
              <p:cNvPr id="18" name="TextBox 17">
                <a:extLst>
                  <a:ext uri="{FF2B5EF4-FFF2-40B4-BE49-F238E27FC236}">
                    <a16:creationId xmlns:a16="http://schemas.microsoft.com/office/drawing/2014/main" id="{B723F0CA-4DDB-3FEA-CC5C-1082E956CB67}"/>
                  </a:ext>
                </a:extLst>
              </p:cNvPr>
              <p:cNvSpPr txBox="1"/>
              <p:nvPr/>
            </p:nvSpPr>
            <p:spPr>
              <a:xfrm>
                <a:off x="2016918" y="3742789"/>
                <a:ext cx="1794081" cy="646331"/>
              </a:xfrm>
              <a:prstGeom prst="rect">
                <a:avLst/>
              </a:prstGeom>
              <a:noFill/>
            </p:spPr>
            <p:txBody>
              <a:bodyPr wrap="none" rtlCol="0">
                <a:spAutoFit/>
              </a:bodyPr>
              <a:lstStyle/>
              <a:p>
                <a:r>
                  <a:rPr lang="en-US" sz="3600" b="1">
                    <a:solidFill>
                      <a:srgbClr val="F7941D"/>
                    </a:solidFill>
                    <a:latin typeface="Montserrat" pitchFamily="2" charset="0"/>
                  </a:rPr>
                  <a:t>25,000</a:t>
                </a:r>
              </a:p>
            </p:txBody>
          </p:sp>
        </p:grpSp>
        <p:sp>
          <p:nvSpPr>
            <p:cNvPr id="15" name="TextBox 14">
              <a:extLst>
                <a:ext uri="{FF2B5EF4-FFF2-40B4-BE49-F238E27FC236}">
                  <a16:creationId xmlns:a16="http://schemas.microsoft.com/office/drawing/2014/main" id="{6A413752-4F6B-6CFF-BD7C-46E2662DF7FB}"/>
                </a:ext>
              </a:extLst>
            </p:cNvPr>
            <p:cNvSpPr txBox="1"/>
            <p:nvPr/>
          </p:nvSpPr>
          <p:spPr>
            <a:xfrm>
              <a:off x="5533105" y="2426657"/>
              <a:ext cx="368300" cy="646331"/>
            </a:xfrm>
            <a:prstGeom prst="rect">
              <a:avLst/>
            </a:prstGeom>
            <a:noFill/>
          </p:spPr>
          <p:txBody>
            <a:bodyPr wrap="square">
              <a:spAutoFit/>
            </a:bodyPr>
            <a:lstStyle/>
            <a:p>
              <a:r>
                <a:rPr lang="en-US" sz="3600" b="1">
                  <a:solidFill>
                    <a:srgbClr val="F7941D"/>
                  </a:solidFill>
                  <a:latin typeface="Montserrat" pitchFamily="2" charset="0"/>
                </a:rPr>
                <a:t>+</a:t>
              </a:r>
              <a:endParaRPr lang="en-US" sz="3600" b="1"/>
            </a:p>
          </p:txBody>
        </p:sp>
      </p:grpSp>
      <p:pic>
        <p:nvPicPr>
          <p:cNvPr id="20" name="Picture 19" descr="A person and person standing with a dog&#10;&#10;AI-generated content may be incorrect.">
            <a:extLst>
              <a:ext uri="{FF2B5EF4-FFF2-40B4-BE49-F238E27FC236}">
                <a16:creationId xmlns:a16="http://schemas.microsoft.com/office/drawing/2014/main" id="{4102DE57-23B1-8414-38B9-FAAF18BF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334" y="562806"/>
            <a:ext cx="4953000" cy="3124200"/>
          </a:xfrm>
          <a:prstGeom prst="rect">
            <a:avLst/>
          </a:prstGeom>
          <a:ln w="57150">
            <a:solidFill>
              <a:schemeClr val="accent1"/>
            </a:solidFill>
          </a:ln>
        </p:spPr>
      </p:pic>
    </p:spTree>
    <p:extLst>
      <p:ext uri="{BB962C8B-B14F-4D97-AF65-F5344CB8AC3E}">
        <p14:creationId xmlns:p14="http://schemas.microsoft.com/office/powerpoint/2010/main" val="185767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18E40-35F6-A6B2-DC15-697679FC1568}"/>
              </a:ext>
            </a:extLst>
          </p:cNvPr>
          <p:cNvSpPr>
            <a:spLocks noGrp="1"/>
          </p:cNvSpPr>
          <p:nvPr>
            <p:ph type="title"/>
          </p:nvPr>
        </p:nvSpPr>
        <p:spPr/>
        <p:txBody>
          <a:bodyPr/>
          <a:lstStyle/>
          <a:p>
            <a:r>
              <a:rPr lang="en-US"/>
              <a:t>PROGRAMS AND INITIATIVES</a:t>
            </a:r>
          </a:p>
        </p:txBody>
      </p:sp>
      <p:sp>
        <p:nvSpPr>
          <p:cNvPr id="3" name="Content Placeholder 6">
            <a:extLst>
              <a:ext uri="{FF2B5EF4-FFF2-40B4-BE49-F238E27FC236}">
                <a16:creationId xmlns:a16="http://schemas.microsoft.com/office/drawing/2014/main" id="{56E2BCAE-D350-28D2-4099-F93A7294FC7F}"/>
              </a:ext>
            </a:extLst>
          </p:cNvPr>
          <p:cNvSpPr txBox="1">
            <a:spLocks/>
          </p:cNvSpPr>
          <p:nvPr/>
        </p:nvSpPr>
        <p:spPr>
          <a:xfrm>
            <a:off x="838200" y="1461156"/>
            <a:ext cx="11176799" cy="4920790"/>
          </a:xfrm>
          <a:prstGeom prst="rect">
            <a:avLst/>
          </a:prstGeom>
        </p:spPr>
        <p:txBody>
          <a:bodyPr numCol="2">
            <a:normAutofit lnSpcReduction="10000"/>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113030" indent="-342900">
              <a:lnSpc>
                <a:spcPct val="150000"/>
              </a:lnSpc>
              <a:spcBef>
                <a:spcPts val="6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Children’s</a:t>
            </a:r>
            <a:r>
              <a:rPr lang="en-US" sz="2000" spc="-10">
                <a:ea typeface="Symbol" panose="05050102010706020507" pitchFamily="18" charset="2"/>
                <a:cs typeface="Symbol" panose="05050102010706020507" pitchFamily="18" charset="2"/>
              </a:rPr>
              <a:t> </a:t>
            </a:r>
            <a:r>
              <a:rPr lang="en-US" sz="2000">
                <a:ea typeface="Symbol" panose="05050102010706020507" pitchFamily="18" charset="2"/>
                <a:cs typeface="Symbol" panose="05050102010706020507" pitchFamily="18" charset="2"/>
              </a:rPr>
              <a:t>Law</a:t>
            </a:r>
          </a:p>
          <a:p>
            <a:pPr marL="342900" marR="113030" indent="-342900">
              <a:lnSpc>
                <a:spcPct val="150000"/>
              </a:lnSpc>
              <a:spcBef>
                <a:spcPts val="6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Client &amp; Community Resource Team</a:t>
            </a:r>
          </a:p>
          <a:p>
            <a:pPr marL="342900" marR="179705"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Community Economic Development </a:t>
            </a:r>
          </a:p>
          <a:p>
            <a:pPr marL="342900" marR="212725"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Consumer Law</a:t>
            </a:r>
          </a:p>
          <a:p>
            <a:pPr marL="342900" marR="471170"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Domestic and Sexual Violence Prevention</a:t>
            </a:r>
          </a:p>
          <a:p>
            <a:pPr marL="342900" marR="271780"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Elder Law</a:t>
            </a:r>
          </a:p>
          <a:p>
            <a:pPr marL="342900" marR="157480" indent="-342900">
              <a:lnSpc>
                <a:spcPct val="150000"/>
              </a:lnSpc>
              <a:spcBef>
                <a:spcPts val="0"/>
              </a:spcBef>
              <a:spcAft>
                <a:spcPts val="0"/>
              </a:spcAft>
              <a:buClr>
                <a:schemeClr val="accent1"/>
              </a:buClr>
              <a:buSzPts val="1200"/>
              <a:buFont typeface="Symbol" panose="05050102010706020507" pitchFamily="18" charset="2"/>
              <a:buChar char=""/>
            </a:pPr>
            <a:r>
              <a:rPr lang="en-US" sz="2000">
                <a:ea typeface="Symbol" panose="05050102010706020507" pitchFamily="18" charset="2"/>
                <a:cs typeface="Symbol" panose="05050102010706020507" pitchFamily="18" charset="2"/>
              </a:rPr>
              <a:t>Expunction and Driver’s License Restoration</a:t>
            </a:r>
          </a:p>
          <a:p>
            <a:pPr marL="342900" marR="282575"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Homelessness</a:t>
            </a:r>
            <a:r>
              <a:rPr lang="en-US" sz="2000" spc="-10">
                <a:ea typeface="Symbol" panose="05050102010706020507" pitchFamily="18" charset="2"/>
                <a:cs typeface="Symbol" panose="05050102010706020507" pitchFamily="18" charset="2"/>
              </a:rPr>
              <a:t> </a:t>
            </a:r>
            <a:r>
              <a:rPr lang="en-US" sz="2000">
                <a:ea typeface="Symbol" panose="05050102010706020507" pitchFamily="18" charset="2"/>
                <a:cs typeface="Symbol" panose="05050102010706020507" pitchFamily="18" charset="2"/>
              </a:rPr>
              <a:t>Prevention</a:t>
            </a:r>
          </a:p>
          <a:p>
            <a:pPr marL="342900" marR="358775"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Health Care and Income Security </a:t>
            </a:r>
          </a:p>
          <a:p>
            <a:pPr marL="342900" marR="358775" indent="-342900">
              <a:lnSpc>
                <a:spcPct val="150000"/>
              </a:lnSpc>
              <a:spcBef>
                <a:spcPts val="0"/>
              </a:spcBef>
              <a:spcAft>
                <a:spcPts val="0"/>
              </a:spcAft>
              <a:buClr>
                <a:schemeClr val="accent1"/>
              </a:buClr>
              <a:buSzPts val="1200"/>
              <a:buFont typeface="Symbol" panose="05050102010706020507" pitchFamily="18" charset="2"/>
              <a:buChar char=""/>
            </a:pPr>
            <a:r>
              <a:rPr lang="en-US" sz="2000">
                <a:ea typeface="Symbol" panose="05050102010706020507" pitchFamily="18" charset="2"/>
                <a:cs typeface="Symbol" panose="05050102010706020507" pitchFamily="18" charset="2"/>
              </a:rPr>
              <a:t>Justice</a:t>
            </a:r>
            <a:r>
              <a:rPr lang="en-US" sz="2000" spc="-15">
                <a:ea typeface="Symbol" panose="05050102010706020507" pitchFamily="18" charset="2"/>
                <a:cs typeface="Symbol" panose="05050102010706020507" pitchFamily="18" charset="2"/>
              </a:rPr>
              <a:t> </a:t>
            </a:r>
            <a:r>
              <a:rPr lang="en-US" sz="2000">
                <a:ea typeface="Symbol" panose="05050102010706020507" pitchFamily="18" charset="2"/>
                <a:cs typeface="Symbol" panose="05050102010706020507" pitchFamily="18" charset="2"/>
              </a:rPr>
              <a:t>for</a:t>
            </a:r>
            <a:r>
              <a:rPr lang="en-US" sz="2000" spc="-10">
                <a:ea typeface="Symbol" panose="05050102010706020507" pitchFamily="18" charset="2"/>
                <a:cs typeface="Symbol" panose="05050102010706020507" pitchFamily="18" charset="2"/>
              </a:rPr>
              <a:t> </a:t>
            </a:r>
            <a:r>
              <a:rPr lang="en-US" sz="2000">
                <a:ea typeface="Symbol" panose="05050102010706020507" pitchFamily="18" charset="2"/>
                <a:cs typeface="Symbol" panose="05050102010706020507" pitchFamily="18" charset="2"/>
              </a:rPr>
              <a:t>All</a:t>
            </a:r>
          </a:p>
          <a:p>
            <a:pPr marL="342900" marR="358775" indent="-342900">
              <a:lnSpc>
                <a:spcPct val="150000"/>
              </a:lnSpc>
              <a:spcBef>
                <a:spcPts val="0"/>
              </a:spcBef>
              <a:spcAft>
                <a:spcPts val="0"/>
              </a:spcAft>
              <a:buClr>
                <a:schemeClr val="accent1"/>
              </a:buClr>
              <a:buSzPts val="1200"/>
              <a:buFont typeface="Symbol" panose="05050102010706020507" pitchFamily="18" charset="2"/>
              <a:buChar char=""/>
            </a:pPr>
            <a:r>
              <a:rPr lang="en-US" sz="2000">
                <a:ea typeface="Symbol" panose="05050102010706020507" pitchFamily="18" charset="2"/>
                <a:cs typeface="Symbol" panose="05050102010706020507" pitchFamily="18" charset="2"/>
              </a:rPr>
              <a:t>Low Income Taxpayer Clinic</a:t>
            </a:r>
          </a:p>
          <a:p>
            <a:pPr marL="342900" marR="186055"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Medical-Legal Partnerships</a:t>
            </a:r>
          </a:p>
          <a:p>
            <a:pPr marL="342900" marR="68580" indent="-342900">
              <a:lnSpc>
                <a:spcPct val="150000"/>
              </a:lnSpc>
              <a:spcBef>
                <a:spcPts val="0"/>
              </a:spcBef>
              <a:spcAft>
                <a:spcPts val="0"/>
              </a:spcAft>
              <a:buClr>
                <a:schemeClr val="accent1"/>
              </a:buClr>
              <a:buSzPts val="1200"/>
              <a:buFont typeface="Symbol" panose="05050102010706020507" pitchFamily="18" charset="2"/>
              <a:buChar char=""/>
            </a:pPr>
            <a:r>
              <a:rPr lang="en-US" sz="2000">
                <a:ea typeface="Symbol" panose="05050102010706020507" pitchFamily="18" charset="2"/>
                <a:cs typeface="Symbol" panose="05050102010706020507" pitchFamily="18" charset="2"/>
              </a:rPr>
              <a:t>Mountain Area Volunteer Lawyer</a:t>
            </a:r>
          </a:p>
          <a:p>
            <a:pPr marL="342900" marR="186055"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NC Medicaid Ombudsman</a:t>
            </a:r>
          </a:p>
          <a:p>
            <a:pPr marL="342900" marR="68580"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Veterans Law</a:t>
            </a:r>
          </a:p>
          <a:p>
            <a:pPr marL="342900" marR="652145"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WNC Health and Economic Opportunity Program</a:t>
            </a:r>
          </a:p>
          <a:p>
            <a:pPr marL="342900" marR="652145" indent="-342900">
              <a:lnSpc>
                <a:spcPct val="150000"/>
              </a:lnSpc>
              <a:spcBef>
                <a:spcPts val="0"/>
              </a:spcBef>
              <a:spcAft>
                <a:spcPts val="0"/>
              </a:spcAft>
              <a:buClr>
                <a:schemeClr val="accent1"/>
              </a:buClr>
              <a:buSzPts val="1200"/>
              <a:buFont typeface="Symbol" panose="05050102010706020507" pitchFamily="18" charset="2"/>
              <a:buChar char=""/>
              <a:tabLst>
                <a:tab pos="624840" algn="l"/>
              </a:tabLst>
            </a:pPr>
            <a:r>
              <a:rPr lang="en-US" sz="2000">
                <a:ea typeface="Symbol" panose="05050102010706020507" pitchFamily="18" charset="2"/>
                <a:cs typeface="Symbol" panose="05050102010706020507" pitchFamily="18" charset="2"/>
              </a:rPr>
              <a:t>Disaster Recovery</a:t>
            </a:r>
          </a:p>
          <a:p>
            <a:pPr>
              <a:buClr>
                <a:schemeClr val="accent1"/>
              </a:buClr>
            </a:pPr>
            <a:endParaRPr lang="en-US"/>
          </a:p>
        </p:txBody>
      </p:sp>
    </p:spTree>
    <p:extLst>
      <p:ext uri="{BB962C8B-B14F-4D97-AF65-F5344CB8AC3E}">
        <p14:creationId xmlns:p14="http://schemas.microsoft.com/office/powerpoint/2010/main" val="227869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D9F1CC-03BA-CB6E-AA36-6096F56ED6C4}"/>
              </a:ext>
            </a:extLst>
          </p:cNvPr>
          <p:cNvSpPr txBox="1">
            <a:spLocks/>
          </p:cNvSpPr>
          <p:nvPr/>
        </p:nvSpPr>
        <p:spPr>
          <a:xfrm>
            <a:off x="838200" y="493564"/>
            <a:ext cx="104323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solidFill>
                <a:latin typeface="Montserrat" panose="00000500000000000000" pitchFamily="50" charset="0"/>
                <a:ea typeface="+mj-ea"/>
                <a:cs typeface="+mj-cs"/>
              </a:defRPr>
            </a:lvl1pPr>
          </a:lstStyle>
          <a:p>
            <a:r>
              <a:rPr lang="en-US"/>
              <a:t>STRATEGIES – HOW WE DO THIS WORK</a:t>
            </a:r>
          </a:p>
        </p:txBody>
      </p:sp>
      <p:sp>
        <p:nvSpPr>
          <p:cNvPr id="8" name="Rectangle 7">
            <a:extLst>
              <a:ext uri="{FF2B5EF4-FFF2-40B4-BE49-F238E27FC236}">
                <a16:creationId xmlns:a16="http://schemas.microsoft.com/office/drawing/2014/main" id="{3424C0F8-03DA-22CD-CEC9-24F799CE0B3A}"/>
              </a:ext>
            </a:extLst>
          </p:cNvPr>
          <p:cNvSpPr/>
          <p:nvPr/>
        </p:nvSpPr>
        <p:spPr>
          <a:xfrm>
            <a:off x="320511" y="2057400"/>
            <a:ext cx="2601798" cy="2743200"/>
          </a:xfrm>
          <a:prstGeom prst="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F5A0789-89DB-CC2D-D3CB-4F5C3ADD8FB8}"/>
              </a:ext>
            </a:extLst>
          </p:cNvPr>
          <p:cNvSpPr/>
          <p:nvPr/>
        </p:nvSpPr>
        <p:spPr>
          <a:xfrm>
            <a:off x="3300952" y="2057400"/>
            <a:ext cx="2601798" cy="2743200"/>
          </a:xfrm>
          <a:prstGeom prst="rect">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D22B0B-0271-A2B2-EEC7-0F8E61C868EA}"/>
              </a:ext>
            </a:extLst>
          </p:cNvPr>
          <p:cNvSpPr/>
          <p:nvPr/>
        </p:nvSpPr>
        <p:spPr>
          <a:xfrm>
            <a:off x="6281393" y="2057400"/>
            <a:ext cx="2601798" cy="2743200"/>
          </a:xfrm>
          <a:prstGeom prst="rect">
            <a:avLst/>
          </a:prstGeom>
          <a:solidFill>
            <a:schemeClr val="accent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4BE6A0-2ACA-B8A5-A208-79F5079ED99D}"/>
              </a:ext>
            </a:extLst>
          </p:cNvPr>
          <p:cNvSpPr/>
          <p:nvPr/>
        </p:nvSpPr>
        <p:spPr>
          <a:xfrm>
            <a:off x="9253176" y="2057400"/>
            <a:ext cx="2601798" cy="2743200"/>
          </a:xfrm>
          <a:prstGeom prst="rect">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210318-392B-EA62-8799-014D61F7B499}"/>
              </a:ext>
            </a:extLst>
          </p:cNvPr>
          <p:cNvSpPr/>
          <p:nvPr/>
        </p:nvSpPr>
        <p:spPr>
          <a:xfrm>
            <a:off x="479579" y="4572393"/>
            <a:ext cx="2278153" cy="93625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C92AC9-3835-35FE-932A-2837EC00C524}"/>
              </a:ext>
            </a:extLst>
          </p:cNvPr>
          <p:cNvSpPr/>
          <p:nvPr/>
        </p:nvSpPr>
        <p:spPr>
          <a:xfrm>
            <a:off x="3439997" y="4582459"/>
            <a:ext cx="2298175" cy="926188"/>
          </a:xfrm>
          <a:prstGeom prst="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07E5EC6-99EF-34C3-FD37-DC5048F5FA77}"/>
              </a:ext>
            </a:extLst>
          </p:cNvPr>
          <p:cNvSpPr/>
          <p:nvPr/>
        </p:nvSpPr>
        <p:spPr>
          <a:xfrm>
            <a:off x="6443214" y="4582458"/>
            <a:ext cx="2272646" cy="926187"/>
          </a:xfrm>
          <a:prstGeom prst="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596C9B-318C-F396-A9EB-903D1A1CE2F1}"/>
              </a:ext>
            </a:extLst>
          </p:cNvPr>
          <p:cNvSpPr/>
          <p:nvPr/>
        </p:nvSpPr>
        <p:spPr>
          <a:xfrm>
            <a:off x="9420901" y="4572393"/>
            <a:ext cx="2272645" cy="936252"/>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oardroom with solid fill">
            <a:extLst>
              <a:ext uri="{FF2B5EF4-FFF2-40B4-BE49-F238E27FC236}">
                <a16:creationId xmlns:a16="http://schemas.microsoft.com/office/drawing/2014/main" id="{7ADA8ED1-3463-A722-7579-80A6035106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2332" y="2175820"/>
            <a:ext cx="2278154" cy="2278154"/>
          </a:xfrm>
          <a:prstGeom prst="rect">
            <a:avLst/>
          </a:prstGeom>
        </p:spPr>
      </p:pic>
      <p:pic>
        <p:nvPicPr>
          <p:cNvPr id="17" name="Graphic 16" descr="Cheers with solid fill">
            <a:extLst>
              <a:ext uri="{FF2B5EF4-FFF2-40B4-BE49-F238E27FC236}">
                <a16:creationId xmlns:a16="http://schemas.microsoft.com/office/drawing/2014/main" id="{2DCE87D4-7E13-C85A-A86B-F15C5C9FAC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6982" y="2275541"/>
            <a:ext cx="2169736" cy="2169736"/>
          </a:xfrm>
          <a:prstGeom prst="rect">
            <a:avLst/>
          </a:prstGeom>
        </p:spPr>
      </p:pic>
      <p:pic>
        <p:nvPicPr>
          <p:cNvPr id="18" name="Graphic 17" descr="Court with solid fill">
            <a:extLst>
              <a:ext uri="{FF2B5EF4-FFF2-40B4-BE49-F238E27FC236}">
                <a16:creationId xmlns:a16="http://schemas.microsoft.com/office/drawing/2014/main" id="{78270C94-9CCC-4042-5E80-426562FD33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7424" y="2174450"/>
            <a:ext cx="2169736" cy="2169736"/>
          </a:xfrm>
          <a:prstGeom prst="rect">
            <a:avLst/>
          </a:prstGeom>
        </p:spPr>
      </p:pic>
      <p:pic>
        <p:nvPicPr>
          <p:cNvPr id="19" name="Graphic 18" descr="Heart with pulse with solid fill">
            <a:extLst>
              <a:ext uri="{FF2B5EF4-FFF2-40B4-BE49-F238E27FC236}">
                <a16:creationId xmlns:a16="http://schemas.microsoft.com/office/drawing/2014/main" id="{B2516000-D929-7E00-A5C9-1DE925A091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00751" y="2216992"/>
            <a:ext cx="2355401" cy="2355401"/>
          </a:xfrm>
          <a:prstGeom prst="rect">
            <a:avLst/>
          </a:prstGeom>
        </p:spPr>
      </p:pic>
      <p:sp>
        <p:nvSpPr>
          <p:cNvPr id="20" name=" 6">
            <a:extLst>
              <a:ext uri="{FF2B5EF4-FFF2-40B4-BE49-F238E27FC236}">
                <a16:creationId xmlns:a16="http://schemas.microsoft.com/office/drawing/2014/main" id="{1C5768EA-3A3D-9609-9F5F-B2332931A3EF}"/>
              </a:ext>
            </a:extLst>
          </p:cNvPr>
          <p:cNvSpPr txBox="1">
            <a:spLocks/>
          </p:cNvSpPr>
          <p:nvPr/>
        </p:nvSpPr>
        <p:spPr>
          <a:xfrm>
            <a:off x="487840" y="4663418"/>
            <a:ext cx="2272646" cy="9261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1"/>
                </a:solidFill>
              </a:rPr>
              <a:t>DIRECT SERVICE</a:t>
            </a:r>
          </a:p>
        </p:txBody>
      </p:sp>
      <p:sp>
        <p:nvSpPr>
          <p:cNvPr id="21" name=" 6">
            <a:extLst>
              <a:ext uri="{FF2B5EF4-FFF2-40B4-BE49-F238E27FC236}">
                <a16:creationId xmlns:a16="http://schemas.microsoft.com/office/drawing/2014/main" id="{7EFEAC75-F22A-7B23-BDC4-66C9652D2647}"/>
              </a:ext>
            </a:extLst>
          </p:cNvPr>
          <p:cNvSpPr txBox="1">
            <a:spLocks/>
          </p:cNvSpPr>
          <p:nvPr/>
        </p:nvSpPr>
        <p:spPr>
          <a:xfrm>
            <a:off x="3465527" y="4663418"/>
            <a:ext cx="2272646" cy="92618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2"/>
                </a:solidFill>
              </a:rPr>
              <a:t>COMMUNITY ENGAGEMENT &amp; COLLABORATION</a:t>
            </a:r>
          </a:p>
        </p:txBody>
      </p:sp>
      <p:sp>
        <p:nvSpPr>
          <p:cNvPr id="22" name=" 6">
            <a:extLst>
              <a:ext uri="{FF2B5EF4-FFF2-40B4-BE49-F238E27FC236}">
                <a16:creationId xmlns:a16="http://schemas.microsoft.com/office/drawing/2014/main" id="{B5926E9E-FC75-0380-7F98-43CC400BA78D}"/>
              </a:ext>
            </a:extLst>
          </p:cNvPr>
          <p:cNvSpPr txBox="1">
            <a:spLocks/>
          </p:cNvSpPr>
          <p:nvPr/>
        </p:nvSpPr>
        <p:spPr>
          <a:xfrm>
            <a:off x="6443214" y="4691529"/>
            <a:ext cx="2272646" cy="9261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3"/>
                </a:solidFill>
              </a:rPr>
              <a:t>POLICY ADVOCACY</a:t>
            </a:r>
          </a:p>
        </p:txBody>
      </p:sp>
      <p:sp>
        <p:nvSpPr>
          <p:cNvPr id="23" name=" 6">
            <a:extLst>
              <a:ext uri="{FF2B5EF4-FFF2-40B4-BE49-F238E27FC236}">
                <a16:creationId xmlns:a16="http://schemas.microsoft.com/office/drawing/2014/main" id="{EEED8991-8BF9-599E-F7DC-0F34440E374E}"/>
              </a:ext>
            </a:extLst>
          </p:cNvPr>
          <p:cNvSpPr txBox="1">
            <a:spLocks/>
          </p:cNvSpPr>
          <p:nvPr/>
        </p:nvSpPr>
        <p:spPr>
          <a:xfrm>
            <a:off x="9511457" y="4617315"/>
            <a:ext cx="2133987" cy="95940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5"/>
                </a:solidFill>
              </a:rPr>
              <a:t>ADDRESSING THE SOCIAL DETERMINANTS OF HEALTH</a:t>
            </a:r>
          </a:p>
        </p:txBody>
      </p:sp>
    </p:spTree>
    <p:extLst>
      <p:ext uri="{BB962C8B-B14F-4D97-AF65-F5344CB8AC3E}">
        <p14:creationId xmlns:p14="http://schemas.microsoft.com/office/powerpoint/2010/main" val="265163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5B3E-9FC3-FA7E-359E-06A78BFBE51F}"/>
              </a:ext>
            </a:extLst>
          </p:cNvPr>
          <p:cNvSpPr>
            <a:spLocks noGrp="1"/>
          </p:cNvSpPr>
          <p:nvPr>
            <p:ph type="title"/>
          </p:nvPr>
        </p:nvSpPr>
        <p:spPr>
          <a:xfrm>
            <a:off x="451701" y="493564"/>
            <a:ext cx="10432312" cy="1325563"/>
          </a:xfrm>
        </p:spPr>
        <p:txBody>
          <a:bodyPr/>
          <a:lstStyle/>
          <a:p>
            <a:r>
              <a:rPr lang="en-US" dirty="0"/>
              <a:t>PISGAH LEGAL IMPACT</a:t>
            </a:r>
          </a:p>
        </p:txBody>
      </p:sp>
      <p:sp>
        <p:nvSpPr>
          <p:cNvPr id="4" name="Rectangle 3">
            <a:extLst>
              <a:ext uri="{FF2B5EF4-FFF2-40B4-BE49-F238E27FC236}">
                <a16:creationId xmlns:a16="http://schemas.microsoft.com/office/drawing/2014/main" id="{DDA4799D-DF52-0DF4-5251-D67503CA75AE}"/>
              </a:ext>
            </a:extLst>
          </p:cNvPr>
          <p:cNvSpPr/>
          <p:nvPr/>
        </p:nvSpPr>
        <p:spPr>
          <a:xfrm>
            <a:off x="531820" y="2057400"/>
            <a:ext cx="1583703" cy="1669774"/>
          </a:xfrm>
          <a:prstGeom prst="rect">
            <a:avLst/>
          </a:prstGeom>
          <a:blipFill>
            <a:blip r:embed="rId2"/>
            <a:stretch>
              <a:fillRect l="-54564" t="463" r="992" b="-463"/>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0EDA75-4192-0256-7639-1D713255DFC6}"/>
              </a:ext>
            </a:extLst>
          </p:cNvPr>
          <p:cNvSpPr/>
          <p:nvPr/>
        </p:nvSpPr>
        <p:spPr>
          <a:xfrm>
            <a:off x="2254578" y="2057400"/>
            <a:ext cx="3816284" cy="166977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C93B27-620C-AC39-789C-9B2839762D2E}"/>
              </a:ext>
            </a:extLst>
          </p:cNvPr>
          <p:cNvSpPr/>
          <p:nvPr/>
        </p:nvSpPr>
        <p:spPr>
          <a:xfrm>
            <a:off x="7902805" y="2057400"/>
            <a:ext cx="3816284" cy="166977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C723D6-C2A7-8807-3345-5D94204E9A93}"/>
              </a:ext>
            </a:extLst>
          </p:cNvPr>
          <p:cNvSpPr/>
          <p:nvPr/>
        </p:nvSpPr>
        <p:spPr>
          <a:xfrm>
            <a:off x="6194982" y="2057400"/>
            <a:ext cx="1583703" cy="1669774"/>
          </a:xfrm>
          <a:prstGeom prst="rect">
            <a:avLst/>
          </a:prstGeom>
          <a:blipFill>
            <a:blip r:embed="rId3"/>
            <a:stretch>
              <a:fillRect l="-1984" t="387" r="-51588" b="-387"/>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567F7F-2F79-9271-6767-6BB9D1608197}"/>
              </a:ext>
            </a:extLst>
          </p:cNvPr>
          <p:cNvSpPr/>
          <p:nvPr/>
        </p:nvSpPr>
        <p:spPr>
          <a:xfrm flipH="1">
            <a:off x="6194982" y="3879574"/>
            <a:ext cx="3816284" cy="166977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115ABE-6FAA-2144-43F6-6DE2918CE1AA}"/>
              </a:ext>
            </a:extLst>
          </p:cNvPr>
          <p:cNvSpPr/>
          <p:nvPr/>
        </p:nvSpPr>
        <p:spPr>
          <a:xfrm flipH="1">
            <a:off x="10135386" y="3879574"/>
            <a:ext cx="1583703" cy="1669774"/>
          </a:xfrm>
          <a:prstGeom prst="rect">
            <a:avLst/>
          </a:prstGeom>
          <a:blipFill>
            <a:blip r:embed="rId4"/>
            <a:stretch>
              <a:fillRect l="-29861" r="-23711"/>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F4F20E-EEED-F4DA-4B18-411863D3A9BC}"/>
              </a:ext>
            </a:extLst>
          </p:cNvPr>
          <p:cNvSpPr/>
          <p:nvPr/>
        </p:nvSpPr>
        <p:spPr>
          <a:xfrm flipH="1">
            <a:off x="546755" y="3879574"/>
            <a:ext cx="3816284" cy="166977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99A784-9656-CD4E-7704-03AC0FD0848D}"/>
              </a:ext>
            </a:extLst>
          </p:cNvPr>
          <p:cNvSpPr/>
          <p:nvPr/>
        </p:nvSpPr>
        <p:spPr>
          <a:xfrm flipH="1">
            <a:off x="4487159" y="3879574"/>
            <a:ext cx="1583703" cy="1669774"/>
          </a:xfrm>
          <a:prstGeom prst="rect">
            <a:avLst/>
          </a:prstGeom>
          <a:blipFill>
            <a:blip r:embed="rId5"/>
            <a:stretch>
              <a:fillRect l="-53572"/>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 6">
            <a:extLst>
              <a:ext uri="{FF2B5EF4-FFF2-40B4-BE49-F238E27FC236}">
                <a16:creationId xmlns:a16="http://schemas.microsoft.com/office/drawing/2014/main" id="{6EAD108A-78AD-B4B0-68B8-22E52D2D394D}"/>
              </a:ext>
            </a:extLst>
          </p:cNvPr>
          <p:cNvSpPr txBox="1">
            <a:spLocks/>
          </p:cNvSpPr>
          <p:nvPr/>
        </p:nvSpPr>
        <p:spPr>
          <a:xfrm>
            <a:off x="2347274" y="2149311"/>
            <a:ext cx="3629320" cy="149886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dirty="0"/>
              <a:t>HOUSING</a:t>
            </a:r>
            <a:r>
              <a:rPr lang="en-US" dirty="0"/>
              <a:t> </a:t>
            </a:r>
          </a:p>
          <a:p>
            <a:pPr marL="0" indent="0">
              <a:spcAft>
                <a:spcPts val="600"/>
              </a:spcAft>
              <a:buNone/>
            </a:pPr>
            <a:r>
              <a:rPr lang="en-US" dirty="0"/>
              <a:t>58 people helped to stabilize housing and prevent homelessness</a:t>
            </a:r>
          </a:p>
        </p:txBody>
      </p:sp>
      <p:sp>
        <p:nvSpPr>
          <p:cNvPr id="15" name=" 6">
            <a:extLst>
              <a:ext uri="{FF2B5EF4-FFF2-40B4-BE49-F238E27FC236}">
                <a16:creationId xmlns:a16="http://schemas.microsoft.com/office/drawing/2014/main" id="{381DB7D2-870A-4895-0853-574B4083BDAA}"/>
              </a:ext>
            </a:extLst>
          </p:cNvPr>
          <p:cNvSpPr txBox="1">
            <a:spLocks/>
          </p:cNvSpPr>
          <p:nvPr/>
        </p:nvSpPr>
        <p:spPr>
          <a:xfrm>
            <a:off x="7996287" y="2149311"/>
            <a:ext cx="3629320" cy="149886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dirty="0"/>
              <a:t>SAFETY </a:t>
            </a:r>
          </a:p>
          <a:p>
            <a:pPr marL="0" indent="0">
              <a:spcAft>
                <a:spcPts val="600"/>
              </a:spcAft>
              <a:buNone/>
            </a:pPr>
            <a:r>
              <a:rPr lang="en-US" dirty="0"/>
              <a:t>298 people helped to escape domestic abuse and rebuild their lives</a:t>
            </a:r>
          </a:p>
        </p:txBody>
      </p:sp>
      <p:sp>
        <p:nvSpPr>
          <p:cNvPr id="16" name=" 6">
            <a:extLst>
              <a:ext uri="{FF2B5EF4-FFF2-40B4-BE49-F238E27FC236}">
                <a16:creationId xmlns:a16="http://schemas.microsoft.com/office/drawing/2014/main" id="{48AA93B8-93C8-35D9-698E-A41E35EED3DC}"/>
              </a:ext>
            </a:extLst>
          </p:cNvPr>
          <p:cNvSpPr txBox="1">
            <a:spLocks/>
          </p:cNvSpPr>
          <p:nvPr/>
        </p:nvSpPr>
        <p:spPr>
          <a:xfrm>
            <a:off x="640237" y="3965446"/>
            <a:ext cx="3722802" cy="16697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dirty="0"/>
              <a:t>HEALTH </a:t>
            </a:r>
          </a:p>
          <a:p>
            <a:pPr marL="0" indent="0">
              <a:spcAft>
                <a:spcPts val="600"/>
              </a:spcAft>
              <a:buNone/>
            </a:pPr>
            <a:r>
              <a:rPr lang="en-US" dirty="0"/>
              <a:t>87 people assisted to increase their access to health care, including ACA health insurance</a:t>
            </a:r>
          </a:p>
        </p:txBody>
      </p:sp>
      <p:sp>
        <p:nvSpPr>
          <p:cNvPr id="17" name=" 6">
            <a:extLst>
              <a:ext uri="{FF2B5EF4-FFF2-40B4-BE49-F238E27FC236}">
                <a16:creationId xmlns:a16="http://schemas.microsoft.com/office/drawing/2014/main" id="{1A13D549-D4EF-8615-2915-B9B95196B5CF}"/>
              </a:ext>
            </a:extLst>
          </p:cNvPr>
          <p:cNvSpPr txBox="1">
            <a:spLocks/>
          </p:cNvSpPr>
          <p:nvPr/>
        </p:nvSpPr>
        <p:spPr>
          <a:xfrm>
            <a:off x="6288464" y="3965446"/>
            <a:ext cx="3629320" cy="173630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spcAft>
                <a:spcPts val="1800"/>
              </a:spcAft>
              <a:buFont typeface="Arial" panose="020B0604020202020204" pitchFamily="34" charset="0"/>
              <a:buChar char="•"/>
              <a:defRPr sz="24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100000"/>
              </a:lnSpc>
              <a:spcBef>
                <a:spcPts val="500"/>
              </a:spcBef>
              <a:spcAft>
                <a:spcPts val="1800"/>
              </a:spcAft>
              <a:buFont typeface="Arial" panose="020B0604020202020204" pitchFamily="34" charset="0"/>
              <a:buChar char="•"/>
              <a:defRPr sz="20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100000"/>
              </a:lnSpc>
              <a:spcBef>
                <a:spcPts val="500"/>
              </a:spcBef>
              <a:spcAft>
                <a:spcPts val="1800"/>
              </a:spcAft>
              <a:buFont typeface="Arial" panose="020B0604020202020204" pitchFamily="34" charset="0"/>
              <a:buChar char="•"/>
              <a:defRPr sz="1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100000"/>
              </a:lnSpc>
              <a:spcBef>
                <a:spcPts val="500"/>
              </a:spcBef>
              <a:spcAft>
                <a:spcPts val="1800"/>
              </a:spcAft>
              <a:buFont typeface="Arial" panose="020B0604020202020204" pitchFamily="34" charset="0"/>
              <a:buChar char="•"/>
              <a:defRPr sz="16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INCOME </a:t>
            </a:r>
          </a:p>
          <a:p>
            <a:pPr marL="0" indent="0">
              <a:buNone/>
            </a:pPr>
            <a:r>
              <a:rPr lang="en-US" dirty="0"/>
              <a:t>130 people helped to increase their basic income, including free tax aid</a:t>
            </a:r>
          </a:p>
        </p:txBody>
      </p:sp>
    </p:spTree>
    <p:extLst>
      <p:ext uri="{BB962C8B-B14F-4D97-AF65-F5344CB8AC3E}">
        <p14:creationId xmlns:p14="http://schemas.microsoft.com/office/powerpoint/2010/main" val="194291265"/>
      </p:ext>
    </p:extLst>
  </p:cSld>
  <p:clrMapOvr>
    <a:masterClrMapping/>
  </p:clrMapOvr>
</p:sld>
</file>

<file path=ppt/theme/theme1.xml><?xml version="1.0" encoding="utf-8"?>
<a:theme xmlns:a="http://schemas.openxmlformats.org/drawingml/2006/main" name="Cover">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7_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6_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8_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1_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9_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0_Custom Design">
  <a:themeElements>
    <a:clrScheme name="PLS">
      <a:dk1>
        <a:sysClr val="windowText" lastClr="000000"/>
      </a:dk1>
      <a:lt1>
        <a:sysClr val="window" lastClr="FFFFFF"/>
      </a:lt1>
      <a:dk2>
        <a:srgbClr val="3D3D3D"/>
      </a:dk2>
      <a:lt2>
        <a:srgbClr val="EBEBEB"/>
      </a:lt2>
      <a:accent1>
        <a:srgbClr val="0069AA"/>
      </a:accent1>
      <a:accent2>
        <a:srgbClr val="8EB0D3"/>
      </a:accent2>
      <a:accent3>
        <a:srgbClr val="AAAAAA"/>
      </a:accent3>
      <a:accent4>
        <a:srgbClr val="555555"/>
      </a:accent4>
      <a:accent5>
        <a:srgbClr val="E67E22"/>
      </a:accent5>
      <a:accent6>
        <a:srgbClr val="FFFFFF"/>
      </a:accent6>
      <a:hlink>
        <a:srgbClr val="828282"/>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0749074-00c7-493d-b3eb-28e2eeee74ab">
      <Terms xmlns="http://schemas.microsoft.com/office/infopath/2007/PartnerControls"/>
    </lcf76f155ced4ddcb4097134ff3c332f>
    <TaxCatchAll xmlns="e4ad095e-c371-438a-830a-5681d4dbf7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2D039DE28B3C4883507B06BB2D492C" ma:contentTypeVersion="16" ma:contentTypeDescription="Create a new document." ma:contentTypeScope="" ma:versionID="027d18ee543d10bfcb9b9e3abae217bc">
  <xsd:schema xmlns:xsd="http://www.w3.org/2001/XMLSchema" xmlns:xs="http://www.w3.org/2001/XMLSchema" xmlns:p="http://schemas.microsoft.com/office/2006/metadata/properties" xmlns:ns2="60749074-00c7-493d-b3eb-28e2eeee74ab" xmlns:ns3="e4ad095e-c371-438a-830a-5681d4dbf72b" targetNamespace="http://schemas.microsoft.com/office/2006/metadata/properties" ma:root="true" ma:fieldsID="96a526823866487e41319c71f188da37" ns2:_="" ns3:_="">
    <xsd:import namespace="60749074-00c7-493d-b3eb-28e2eeee74ab"/>
    <xsd:import namespace="e4ad095e-c371-438a-830a-5681d4dbf72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749074-00c7-493d-b3eb-28e2eeee74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99a334c-5ce4-4a75-840c-a6305ad792b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ad095e-c371-438a-830a-5681d4dbf72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25326f3-689a-4c92-8681-17f385a8a647}" ma:internalName="TaxCatchAll" ma:showField="CatchAllData" ma:web="e4ad095e-c371-438a-830a-5681d4dbf72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42CD3B-A774-4127-80CC-DA406C413ABA}">
  <ds:schemaRefs>
    <ds:schemaRef ds:uri="http://schemas.microsoft.com/sharepoint/v3/contenttype/forms"/>
  </ds:schemaRefs>
</ds:datastoreItem>
</file>

<file path=customXml/itemProps2.xml><?xml version="1.0" encoding="utf-8"?>
<ds:datastoreItem xmlns:ds="http://schemas.openxmlformats.org/officeDocument/2006/customXml" ds:itemID="{CB4CB2F0-F860-4E90-8B62-541EBB03C2B7}">
  <ds:schemaRefs>
    <ds:schemaRef ds:uri="3be4c784-b764-412f-94a8-696049928316"/>
    <ds:schemaRef ds:uri="5dd07b60-e912-4f5b-bf49-b6ade793feb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8AFFB76-A0DC-4565-81AE-F9E11701711E}"/>
</file>

<file path=docProps/app.xml><?xml version="1.0" encoding="utf-8"?>
<Properties xmlns="http://schemas.openxmlformats.org/officeDocument/2006/extended-properties" xmlns:vt="http://schemas.openxmlformats.org/officeDocument/2006/docPropsVTypes">
  <TotalTime>9</TotalTime>
  <Words>613</Words>
  <Application>Microsoft Office PowerPoint</Application>
  <PresentationFormat>Widescreen</PresentationFormat>
  <Paragraphs>81</Paragraphs>
  <Slides>12</Slides>
  <Notes>1</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12</vt:i4>
      </vt:variant>
    </vt:vector>
  </HeadingPairs>
  <TitlesOfParts>
    <vt:vector size="28" baseType="lpstr">
      <vt:lpstr>Aptos</vt:lpstr>
      <vt:lpstr>Arial</vt:lpstr>
      <vt:lpstr>Calibri</vt:lpstr>
      <vt:lpstr>Montserrat</vt:lpstr>
      <vt:lpstr>Symbol</vt:lpstr>
      <vt:lpstr>Times New Roman</vt:lpstr>
      <vt:lpstr>Cover</vt:lpstr>
      <vt:lpstr>Custom Design</vt:lpstr>
      <vt:lpstr>7_Custom Design</vt:lpstr>
      <vt:lpstr>6_Custom Design</vt:lpstr>
      <vt:lpstr>4_Custom Design</vt:lpstr>
      <vt:lpstr>8_Custom Design</vt:lpstr>
      <vt:lpstr>11_Custom Design</vt:lpstr>
      <vt:lpstr>9_Custom Design</vt:lpstr>
      <vt:lpstr>10_Custom Design</vt:lpstr>
      <vt:lpstr>3_Custom Design</vt:lpstr>
      <vt:lpstr>PowerPoint Presentation</vt:lpstr>
      <vt:lpstr>MORE JUSTICE, LESS POVERTY.</vt:lpstr>
      <vt:lpstr>MISSION AND VISION</vt:lpstr>
      <vt:lpstr>WHERE WE SERVE</vt:lpstr>
      <vt:lpstr>PRIORITY AREAS</vt:lpstr>
      <vt:lpstr>WHO WE HELP</vt:lpstr>
      <vt:lpstr>PROGRAMS AND INITIATIVES</vt:lpstr>
      <vt:lpstr>PowerPoint Presentation</vt:lpstr>
      <vt:lpstr>PISGAH LEGAL IMPACT</vt:lpstr>
      <vt:lpstr>CHALLENGES FACED BY PEOPLE IN POVERTY</vt:lpstr>
      <vt:lpstr>WHY LEGAL AID MATTERS</vt:lpstr>
      <vt:lpstr>THE FINANCIAL PICTURE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Angele Woodell</dc:creator>
  <cp:lastModifiedBy>Leslie  Manning</cp:lastModifiedBy>
  <cp:revision>6</cp:revision>
  <dcterms:created xsi:type="dcterms:W3CDTF">2025-07-03T15:26:34Z</dcterms:created>
  <dcterms:modified xsi:type="dcterms:W3CDTF">2026-01-27T20:46:43Z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0x010100AA2D039DE28B3C4883507B06BB2D492C</vt:lpwstr>
  </property>
  <property fmtid="{D5CDD505-2E9C-101B-9397-08002B2CF9AE}" pid="3" name="MediaServiceImageTags">
    <vt:lpwstr/>
  </property>
</Properties>
</file>