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ayfair Display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Oswa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24" Type="http://schemas.openxmlformats.org/officeDocument/2006/relationships/font" Target="fonts/Oswald-bold.fntdata"/><Relationship Id="rId12" Type="http://schemas.openxmlformats.org/officeDocument/2006/relationships/slide" Target="slides/slide7.xml"/><Relationship Id="rId23" Type="http://schemas.openxmlformats.org/officeDocument/2006/relationships/font" Target="fonts/Oswa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regular.fntdata"/><Relationship Id="rId14" Type="http://schemas.openxmlformats.org/officeDocument/2006/relationships/slide" Target="slides/slide9.xml"/><Relationship Id="rId17" Type="http://schemas.openxmlformats.org/officeDocument/2006/relationships/font" Target="fonts/PlayfairDisplay-italic.fntdata"/><Relationship Id="rId16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caf913fb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caf913fb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72163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7216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6e9933d5c_0_3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c6e9933d5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c6e9933d5c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c6e9933d5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6e9933d5c_0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c6e9933d5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af913fb5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caf913fb5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et.al" TargetMode="External"/><Relationship Id="rId4" Type="http://schemas.openxmlformats.org/officeDocument/2006/relationships/hyperlink" Target="http://et.al" TargetMode="External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oQLEP0ueAS4FbsjunGkpTfgUM2MlhN7c/view" TargetMode="External"/><Relationship Id="rId4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4060075" y="1037375"/>
            <a:ext cx="5022000" cy="3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Arial"/>
                <a:ea typeface="Arial"/>
                <a:cs typeface="Arial"/>
                <a:sym typeface="Arial"/>
              </a:rPr>
              <a:t>Friends of the Jackson County Greenways</a:t>
            </a:r>
            <a:br>
              <a:rPr b="1" lang="en" sz="4200">
                <a:latin typeface="Arial"/>
                <a:ea typeface="Arial"/>
                <a:cs typeface="Arial"/>
                <a:sym typeface="Arial"/>
              </a:rPr>
            </a:br>
            <a:br>
              <a:rPr b="1" lang="en" sz="2700">
                <a:latin typeface="Arial"/>
                <a:ea typeface="Arial"/>
                <a:cs typeface="Arial"/>
                <a:sym typeface="Arial"/>
              </a:rPr>
            </a:br>
            <a:r>
              <a:rPr lang="en" sz="1600">
                <a:latin typeface="Arial"/>
                <a:ea typeface="Arial"/>
                <a:cs typeface="Arial"/>
                <a:sym typeface="Arial"/>
              </a:rPr>
              <a:t>Partnering with Jackson County Parks &amp; Recreation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3" title="Screenshot 2026-02-12 at 1.45.15 AM.png"/>
          <p:cNvPicPr preferRelativeResize="0"/>
          <p:nvPr/>
        </p:nvPicPr>
        <p:blipFill rotWithShape="1">
          <a:blip r:embed="rId3">
            <a:alphaModFix/>
          </a:blip>
          <a:srcRect b="0" l="3860" r="-3860" t="0"/>
          <a:stretch/>
        </p:blipFill>
        <p:spPr>
          <a:xfrm>
            <a:off x="0" y="0"/>
            <a:ext cx="41021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4294967295" type="title"/>
          </p:nvPr>
        </p:nvSpPr>
        <p:spPr>
          <a:xfrm>
            <a:off x="5053025" y="361775"/>
            <a:ext cx="3602100" cy="13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Thank You,</a:t>
            </a:r>
            <a:br>
              <a:rPr b="1" lang="en">
                <a:solidFill>
                  <a:srgbClr val="134F5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1" lang="en">
                <a:solidFill>
                  <a:srgbClr val="134F5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Commissioners</a:t>
            </a:r>
            <a:endParaRPr b="1" sz="3000">
              <a:solidFill>
                <a:srgbClr val="134F5C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053025" y="1672475"/>
            <a:ext cx="4032300" cy="23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Your leadership has helped to build a thriving public asset.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• Improved health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• Stronger community connection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• Enhanced quality of life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pic>
        <p:nvPicPr>
          <p:cNvPr id="66" name="Google Shape;66;p14" title="Screenshot 2026-02-24 at 11.36.0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49169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143525" y="156400"/>
            <a:ext cx="2712300" cy="10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Who We Are</a:t>
            </a:r>
            <a:endParaRPr b="1" sz="3000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43525" y="1177000"/>
            <a:ext cx="4922700" cy="3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Friends of the Jackson County Greenways</a:t>
            </a:r>
            <a:r>
              <a:rPr lang="en" sz="1800">
                <a:solidFill>
                  <a:schemeClr val="dk2"/>
                </a:solidFill>
              </a:rPr>
              <a:t> provides: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• Volunteer labor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• Educational programming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• Grant-writing capacity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• Private fundraising support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➤ </a:t>
            </a:r>
            <a:r>
              <a:rPr b="1" lang="en" sz="1800">
                <a:solidFill>
                  <a:schemeClr val="dk2"/>
                </a:solidFill>
              </a:rPr>
              <a:t>Extending county resources beyond </a:t>
            </a:r>
            <a:br>
              <a:rPr b="1" lang="en" sz="1800">
                <a:solidFill>
                  <a:schemeClr val="dk2"/>
                </a:solidFill>
              </a:rPr>
            </a:br>
            <a:r>
              <a:rPr b="1" lang="en" sz="1800">
                <a:solidFill>
                  <a:schemeClr val="dk2"/>
                </a:solidFill>
              </a:rPr>
              <a:t>   public budgets.</a:t>
            </a:r>
            <a:br>
              <a:rPr lang="en" sz="1800">
                <a:solidFill>
                  <a:schemeClr val="dk2"/>
                </a:solidFill>
              </a:rPr>
            </a:br>
            <a:endParaRPr sz="1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3" name="Google Shape;73;p15" title="ag20.png"/>
          <p:cNvPicPr preferRelativeResize="0"/>
          <p:nvPr/>
        </p:nvPicPr>
        <p:blipFill rotWithShape="1">
          <a:blip r:embed="rId3">
            <a:alphaModFix/>
          </a:blip>
          <a:srcRect b="0" l="-1520" r="1520" t="0"/>
          <a:stretch/>
        </p:blipFill>
        <p:spPr>
          <a:xfrm>
            <a:off x="5013275" y="0"/>
            <a:ext cx="40777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body"/>
          </p:nvPr>
        </p:nvSpPr>
        <p:spPr>
          <a:xfrm>
            <a:off x="4336250" y="106575"/>
            <a:ext cx="4741500" cy="49863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300">
                <a:latin typeface="Arial"/>
                <a:ea typeface="Arial"/>
                <a:cs typeface="Arial"/>
                <a:sym typeface="Arial"/>
              </a:rPr>
              <a:t>The Jackson County Greenway:</a:t>
            </a:r>
            <a:br>
              <a:rPr b="1" lang="en" sz="2300">
                <a:latin typeface="Arial"/>
                <a:ea typeface="Arial"/>
                <a:cs typeface="Arial"/>
                <a:sym typeface="Arial"/>
              </a:rPr>
            </a:br>
            <a:r>
              <a:rPr b="1" lang="en" sz="3000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A Smart Public Asset</a:t>
            </a:r>
            <a:endParaRPr b="1" sz="3000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150,000 Visits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this year *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Most users visit 2-6 times per week **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br>
              <a:rPr lang="en" sz="9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Free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A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ccessible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Multigenerational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Paved &amp; relatively flat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100">
                <a:latin typeface="Arial"/>
                <a:ea typeface="Arial"/>
                <a:cs typeface="Arial"/>
                <a:sym typeface="Arial"/>
              </a:rPr>
              <a:t>➤ </a:t>
            </a:r>
            <a:r>
              <a:rPr b="1" lang="en">
                <a:latin typeface="Arial"/>
                <a:ea typeface="Arial"/>
                <a:cs typeface="Arial"/>
                <a:sym typeface="Arial"/>
              </a:rPr>
              <a:t>Not an Amenity. Infrastructure.</a:t>
            </a:r>
            <a:br>
              <a:rPr b="1" lang="en">
                <a:latin typeface="Arial"/>
                <a:ea typeface="Arial"/>
                <a:cs typeface="Arial"/>
                <a:sym typeface="Arial"/>
              </a:rPr>
            </a:br>
            <a:endParaRPr b="1"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800"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lang="en" sz="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800">
                <a:latin typeface="Arial"/>
                <a:ea typeface="Arial"/>
                <a:cs typeface="Arial"/>
                <a:sym typeface="Arial"/>
              </a:rPr>
              <a:t>Trail counter data from Jackson County Parks &amp; Recreation, 2025-2026.</a:t>
            </a:r>
            <a:br>
              <a:rPr lang="en" sz="800"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latin typeface="Arial"/>
                <a:ea typeface="Arial"/>
                <a:cs typeface="Arial"/>
                <a:sym typeface="Arial"/>
              </a:rPr>
              <a:t>** Survey results collected from 687 greenway users. Friends of the Jackson County Greenways, 2024-2025.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9" name="Google Shape;79;p16" title="ag9.png"/>
          <p:cNvPicPr preferRelativeResize="0"/>
          <p:nvPr/>
        </p:nvPicPr>
        <p:blipFill rotWithShape="1">
          <a:blip r:embed="rId3">
            <a:alphaModFix/>
          </a:blip>
          <a:srcRect b="12765" l="0" r="0" t="12757"/>
          <a:stretch/>
        </p:blipFill>
        <p:spPr>
          <a:xfrm>
            <a:off x="0" y="0"/>
            <a:ext cx="429162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4294967295" type="title"/>
          </p:nvPr>
        </p:nvSpPr>
        <p:spPr>
          <a:xfrm>
            <a:off x="97700" y="237225"/>
            <a:ext cx="5838600" cy="10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Arial"/>
                <a:ea typeface="Arial"/>
                <a:cs typeface="Arial"/>
                <a:sym typeface="Arial"/>
              </a:rPr>
              <a:t>The Jackson County Greenway:</a:t>
            </a:r>
            <a:br>
              <a:rPr b="1" lang="en" sz="2100">
                <a:latin typeface="Arial"/>
                <a:ea typeface="Arial"/>
                <a:cs typeface="Arial"/>
                <a:sym typeface="Arial"/>
              </a:rPr>
            </a:br>
            <a:r>
              <a:rPr b="1" lang="en" sz="2900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A Strong Return on Investment</a:t>
            </a:r>
            <a:endParaRPr b="1" sz="2900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7"/>
          <p:cNvSpPr txBox="1"/>
          <p:nvPr>
            <p:ph idx="4294967295" type="subTitle"/>
          </p:nvPr>
        </p:nvSpPr>
        <p:spPr>
          <a:xfrm>
            <a:off x="59375" y="1334625"/>
            <a:ext cx="5619300" cy="3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1" lang="en" sz="1700">
                <a:latin typeface="Arial"/>
                <a:ea typeface="Arial"/>
                <a:cs typeface="Arial"/>
                <a:sym typeface="Arial"/>
              </a:rPr>
              <a:t>$1 invested in greenways → $3 - $4 returned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  (health + economic benefits) *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• Greenways are a top homebuyer priority **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• Greenways attract families, retirees, and visitors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• Increased foot traffic supports local business</a:t>
            </a:r>
            <a:endParaRPr b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b="1" lang="en" sz="1100">
                <a:latin typeface="Arial"/>
                <a:ea typeface="Arial"/>
                <a:cs typeface="Arial"/>
                <a:sym typeface="Arial"/>
              </a:rPr>
            </a:br>
            <a:r>
              <a:rPr b="1" lang="en" sz="1100">
                <a:latin typeface="Arial"/>
                <a:ea typeface="Arial"/>
                <a:cs typeface="Arial"/>
                <a:sym typeface="Arial"/>
              </a:rPr>
              <a:t>➤ </a:t>
            </a:r>
            <a:r>
              <a:rPr b="1" lang="en" sz="1700">
                <a:latin typeface="Arial"/>
                <a:ea typeface="Arial"/>
                <a:cs typeface="Arial"/>
                <a:sym typeface="Arial"/>
              </a:rPr>
              <a:t>Greenways provide economic and </a:t>
            </a:r>
            <a:br>
              <a:rPr b="1" lang="en" sz="1700">
                <a:latin typeface="Arial"/>
                <a:ea typeface="Arial"/>
                <a:cs typeface="Arial"/>
                <a:sym typeface="Arial"/>
              </a:rPr>
            </a:br>
            <a:r>
              <a:rPr b="1" lang="en" sz="1700">
                <a:latin typeface="Arial"/>
                <a:ea typeface="Arial"/>
                <a:cs typeface="Arial"/>
                <a:sym typeface="Arial"/>
              </a:rPr>
              <a:t>   community</a:t>
            </a:r>
            <a:r>
              <a:rPr b="1" lang="en" sz="1700">
                <a:latin typeface="Arial"/>
                <a:ea typeface="Arial"/>
                <a:cs typeface="Arial"/>
                <a:sym typeface="Arial"/>
              </a:rPr>
              <a:t> health benefits</a:t>
            </a:r>
            <a:r>
              <a:rPr b="1" lang="en" sz="1700">
                <a:latin typeface="Arial"/>
                <a:ea typeface="Arial"/>
                <a:cs typeface="Arial"/>
                <a:sym typeface="Arial"/>
              </a:rPr>
              <a:t>.</a:t>
            </a:r>
            <a:br>
              <a:rPr b="1" lang="en" sz="1700">
                <a:latin typeface="Arial"/>
                <a:ea typeface="Arial"/>
                <a:cs typeface="Arial"/>
                <a:sym typeface="Arial"/>
              </a:rPr>
            </a:br>
            <a:br>
              <a:rPr b="1" lang="en"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latin typeface="Arial"/>
                <a:ea typeface="Arial"/>
                <a:cs typeface="Arial"/>
                <a:sym typeface="Arial"/>
              </a:rPr>
              <a:t>*</a:t>
            </a:r>
            <a:r>
              <a:rPr i="1" lang="en" sz="800">
                <a:latin typeface="Arial"/>
                <a:ea typeface="Arial"/>
                <a:cs typeface="Arial"/>
                <a:sym typeface="Arial"/>
              </a:rPr>
              <a:t>American Journal of Preventive Medicine</a:t>
            </a:r>
            <a:r>
              <a:rPr lang="en" sz="800">
                <a:latin typeface="Arial"/>
                <a:ea typeface="Arial"/>
                <a:cs typeface="Arial"/>
                <a:sym typeface="Arial"/>
              </a:rPr>
              <a:t>, “Parks, Trails, and Greenways for Physical Activity,” J Reynolds </a:t>
            </a:r>
            <a:r>
              <a:rPr lang="en" sz="8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et.al</a:t>
            </a:r>
            <a:r>
              <a:rPr lang="en" sz="800">
                <a:latin typeface="Arial"/>
                <a:ea typeface="Arial"/>
                <a:cs typeface="Arial"/>
                <a:sym typeface="Arial"/>
              </a:rPr>
              <a:t>. (2024).</a:t>
            </a:r>
            <a:br>
              <a:rPr lang="en" sz="800"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latin typeface="Arial"/>
                <a:ea typeface="Arial"/>
                <a:cs typeface="Arial"/>
                <a:sym typeface="Arial"/>
              </a:rPr>
              <a:t>**</a:t>
            </a:r>
            <a:r>
              <a:rPr i="1" lang="en" sz="800">
                <a:latin typeface="Arial"/>
                <a:ea typeface="Arial"/>
                <a:cs typeface="Arial"/>
                <a:sym typeface="Arial"/>
              </a:rPr>
              <a:t>Journal of Park and Recreation Administration</a:t>
            </a:r>
            <a:r>
              <a:rPr lang="en" sz="800">
                <a:latin typeface="Arial"/>
                <a:ea typeface="Arial"/>
                <a:cs typeface="Arial"/>
                <a:sym typeface="Arial"/>
              </a:rPr>
              <a:t>. “The Impact of Greenways and Trails on Proximate Property Values,” </a:t>
            </a:r>
            <a:br>
              <a:rPr lang="en" sz="800"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latin typeface="Arial"/>
                <a:ea typeface="Arial"/>
                <a:cs typeface="Arial"/>
                <a:sym typeface="Arial"/>
              </a:rPr>
              <a:t>G Lindsey </a:t>
            </a:r>
            <a:r>
              <a:rPr lang="en" sz="800"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et.al</a:t>
            </a:r>
            <a:r>
              <a:rPr lang="en" sz="8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7" title="Screenshot 2026-02-12 at 12.22.24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6650" y="0"/>
            <a:ext cx="33408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4294967295" type="title"/>
          </p:nvPr>
        </p:nvSpPr>
        <p:spPr>
          <a:xfrm>
            <a:off x="4096250" y="184150"/>
            <a:ext cx="4964400" cy="138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Arial"/>
                <a:ea typeface="Arial"/>
                <a:cs typeface="Arial"/>
                <a:sym typeface="Arial"/>
              </a:rPr>
              <a:t>The Jackson County Greenway:</a:t>
            </a:r>
            <a:r>
              <a:rPr b="1" lang="en" sz="2800">
                <a:latin typeface="Arial"/>
                <a:ea typeface="Arial"/>
                <a:cs typeface="Arial"/>
                <a:sym typeface="Arial"/>
              </a:rPr>
              <a:t> </a:t>
            </a:r>
            <a:endParaRPr b="1"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2025-2026 Momentum</a:t>
            </a:r>
            <a:endParaRPr b="1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/>
          <p:nvPr>
            <p:ph idx="4294967295" type="subTitle"/>
          </p:nvPr>
        </p:nvSpPr>
        <p:spPr>
          <a:xfrm>
            <a:off x="4149050" y="1741500"/>
            <a:ext cx="4911600" cy="22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1" lang="en" sz="1700">
                <a:latin typeface="Arial"/>
                <a:ea typeface="Arial"/>
                <a:cs typeface="Arial"/>
                <a:sym typeface="Arial"/>
              </a:rPr>
              <a:t>1.6-mile expansion launching this spring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First All-Accessible Certified Forest Therapy 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  Trail in the United States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Expanded e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ducational engagement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 title="Screenshot 2026-02-12 at 12.24.4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40409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4294967295" type="title"/>
          </p:nvPr>
        </p:nvSpPr>
        <p:spPr>
          <a:xfrm>
            <a:off x="105700" y="190700"/>
            <a:ext cx="4786500" cy="13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300">
                <a:latin typeface="Arial"/>
                <a:ea typeface="Arial"/>
                <a:cs typeface="Arial"/>
                <a:sym typeface="Arial"/>
              </a:rPr>
              <a:t>The Jackson County Greenway:</a:t>
            </a:r>
            <a:endParaRPr b="1" sz="2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Why Continued Investment Matters</a:t>
            </a:r>
            <a:endParaRPr b="1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 txBox="1"/>
          <p:nvPr>
            <p:ph idx="4294967295" type="subTitle"/>
          </p:nvPr>
        </p:nvSpPr>
        <p:spPr>
          <a:xfrm>
            <a:off x="105700" y="1695150"/>
            <a:ext cx="4914600" cy="30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The Jackson County Greenway is an asset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already delivering results: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✔ Strong public support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Competitive for matching grant funding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Proven usage</a:t>
            </a:r>
            <a:br>
              <a:rPr lang="en" sz="1700">
                <a:latin typeface="Arial"/>
                <a:ea typeface="Arial"/>
                <a:cs typeface="Arial"/>
                <a:sym typeface="Arial"/>
              </a:rPr>
            </a:br>
            <a:r>
              <a:rPr lang="en" sz="1700">
                <a:latin typeface="Arial"/>
                <a:ea typeface="Arial"/>
                <a:cs typeface="Arial"/>
                <a:sym typeface="Arial"/>
              </a:rPr>
              <a:t>✔ Preventive health impact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b="1" lang="en" sz="1700">
                <a:latin typeface="Arial"/>
                <a:ea typeface="Arial"/>
                <a:cs typeface="Arial"/>
                <a:sym typeface="Arial"/>
              </a:rPr>
            </a:br>
            <a:endParaRPr b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 title="ag2.png"/>
          <p:cNvPicPr preferRelativeResize="0"/>
          <p:nvPr/>
        </p:nvPicPr>
        <p:blipFill rotWithShape="1">
          <a:blip r:embed="rId3">
            <a:alphaModFix/>
          </a:blip>
          <a:srcRect b="7482" l="0" r="0" t="7482"/>
          <a:stretch/>
        </p:blipFill>
        <p:spPr>
          <a:xfrm>
            <a:off x="5076450" y="0"/>
            <a:ext cx="4115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 title="Commissioner work session 33(7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 title="ag36.png"/>
          <p:cNvPicPr preferRelativeResize="0"/>
          <p:nvPr/>
        </p:nvPicPr>
        <p:blipFill rotWithShape="1">
          <a:blip r:embed="rId3">
            <a:alphaModFix/>
          </a:blip>
          <a:srcRect b="0" l="16492" r="16492" t="0"/>
          <a:stretch/>
        </p:blipFill>
        <p:spPr>
          <a:xfrm>
            <a:off x="-200" y="0"/>
            <a:ext cx="9144402" cy="53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6352125" y="4610150"/>
            <a:ext cx="271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THANK YOU </a:t>
            </a:r>
            <a:endParaRPr b="1"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