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c84599e52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c84599e52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c84599e52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c84599e52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c84599e52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c84599e52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c84599e52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c84599e52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84599e52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c84599e52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84599e52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c84599e52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c84599e52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c84599e52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84599e52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c84599e52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c84599e52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c84599e52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2"/>
                </a:solidFill>
              </a:rPr>
              <a:t>Request: $25,000</a:t>
            </a:r>
            <a:endParaRPr sz="5000">
              <a:solidFill>
                <a:schemeClr val="dk2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13" y="1850150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Small Business Growth &amp; Workforce Development</a:t>
            </a:r>
            <a:endParaRPr sz="2500"/>
          </a:p>
        </p:txBody>
      </p:sp>
      <p:pic>
        <p:nvPicPr>
          <p:cNvPr id="56" name="Google Shape;56;p13" title="Cashiers Area Chamber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549" y="2744200"/>
            <a:ext cx="3342924" cy="21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ctrTitle"/>
          </p:nvPr>
        </p:nvSpPr>
        <p:spPr>
          <a:xfrm>
            <a:off x="311700" y="724300"/>
            <a:ext cx="8520600" cy="5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dk2"/>
                </a:solidFill>
              </a:rPr>
              <a:t>Strengthening the Foundation of Southern Jackson County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20" name="Google Shape;120;p22"/>
          <p:cNvSpPr txBox="1"/>
          <p:nvPr>
            <p:ph idx="1" type="subTitle"/>
          </p:nvPr>
        </p:nvSpPr>
        <p:spPr>
          <a:xfrm>
            <a:off x="311700" y="2255850"/>
            <a:ext cx="8520600" cy="9093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180">
                <a:solidFill>
                  <a:schemeClr val="lt1"/>
                </a:solidFill>
              </a:rPr>
              <a:t>Targeted investment in small business leadership and </a:t>
            </a:r>
            <a:endParaRPr sz="218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180">
                <a:solidFill>
                  <a:schemeClr val="lt1"/>
                </a:solidFill>
              </a:rPr>
              <a:t>rural workforce development.</a:t>
            </a:r>
            <a:endParaRPr sz="218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0" y="744575"/>
            <a:ext cx="8520600" cy="6249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Why This Matters in Southern Jackson County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1892050"/>
            <a:ext cx="8520600" cy="22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• ~400 member businesses</a:t>
            </a:r>
            <a:endParaRPr sz="2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• Majority are small employers</a:t>
            </a:r>
            <a:endParaRPr sz="2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• No municipal government structure</a:t>
            </a:r>
            <a:endParaRPr sz="2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Tourism-driven local economy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55175"/>
            <a:ext cx="8520600" cy="5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Stakeholder Input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582075"/>
            <a:ext cx="3858000" cy="30339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/>
              <a:t> Strategic Planning</a:t>
            </a:r>
            <a:endParaRPr b="1"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/>
              <a:t>17 stakeholders surveyed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/>
              <a:t>14 organizations responded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/>
              <a:t>18 total responses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/>
              <a:t>Business &amp; Community Leaders represented</a:t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2" type="body"/>
          </p:nvPr>
        </p:nvSpPr>
        <p:spPr>
          <a:xfrm>
            <a:off x="4260900" y="1582000"/>
            <a:ext cx="4571400" cy="30339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/>
              <a:t> </a:t>
            </a:r>
            <a:r>
              <a:rPr b="1" lang="en" sz="1800"/>
              <a:t>Clear Emerging Theme:</a:t>
            </a:r>
            <a:endParaRPr b="1" sz="1800"/>
          </a:p>
          <a:p>
            <a:pPr indent="0" lvl="0" marL="0" marR="38100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>
                <a:solidFill>
                  <a:schemeClr val="lt1"/>
                </a:solidFill>
              </a:rPr>
              <a:t> “Strengthen support &amp; promotion of local small businesses.”</a:t>
            </a:r>
            <a:endParaRPr i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 • More skill-building opportunities</a:t>
            </a:r>
            <a:br>
              <a:rPr lang="en" sz="1800"/>
            </a:br>
            <a:r>
              <a:rPr lang="en" sz="1800"/>
              <a:t> • Practical leadership tools</a:t>
            </a:r>
            <a:br>
              <a:rPr lang="en" sz="1800"/>
            </a:br>
            <a:r>
              <a:rPr lang="en" sz="1800"/>
              <a:t> • Workforce development focus</a:t>
            </a:r>
            <a:br>
              <a:rPr lang="en" sz="1800"/>
            </a:br>
            <a:r>
              <a:rPr lang="en" sz="1800"/>
              <a:t> • Intentional promotions </a:t>
            </a:r>
            <a:endParaRPr b="1"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29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2"/>
                </a:solidFill>
              </a:rPr>
              <a:t>Southern Jackson County Small Businesses</a:t>
            </a:r>
            <a:endParaRPr sz="2520">
              <a:solidFill>
                <a:schemeClr val="dk2"/>
              </a:solidFill>
            </a:endParaRPr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4307575"/>
            <a:ext cx="8520600" cy="6735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Small businesses power our local economy.</a:t>
            </a:r>
            <a:endParaRPr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Most employ fewer than 10 people.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6" name="Google Shape;76;p16" title="Highland Hiker fro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75" y="1058275"/>
            <a:ext cx="3327498" cy="244170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4778275" y="1253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 title="Slopside Tavern ba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897" y="1653400"/>
            <a:ext cx="3388396" cy="234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 title="Cashiers Farmers Marke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5945" y="1129300"/>
            <a:ext cx="1655378" cy="310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524750" y="2071350"/>
            <a:ext cx="36246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85200C"/>
                </a:solidFill>
              </a:rPr>
              <a:t>Rise &amp; Refine</a:t>
            </a:r>
            <a:r>
              <a:rPr lang="en" sz="1600">
                <a:solidFill>
                  <a:srgbClr val="85200C"/>
                </a:solidFill>
              </a:rPr>
              <a:t> </a:t>
            </a:r>
            <a:endParaRPr sz="16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85200C"/>
                </a:solidFill>
              </a:rPr>
              <a:t>Lunch &amp; Learn</a:t>
            </a:r>
            <a:r>
              <a:rPr lang="en" sz="1600">
                <a:solidFill>
                  <a:srgbClr val="85200C"/>
                </a:solidFill>
              </a:rPr>
              <a:t> </a:t>
            </a:r>
            <a:endParaRPr sz="16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85200C"/>
                </a:solidFill>
              </a:rPr>
              <a:t>Hybrid</a:t>
            </a:r>
            <a:r>
              <a:rPr lang="en" sz="1600">
                <a:solidFill>
                  <a:srgbClr val="85200C"/>
                </a:solidFill>
              </a:rPr>
              <a:t> </a:t>
            </a:r>
            <a:r>
              <a:rPr lang="en" sz="1600"/>
              <a:t>in-person &amp; video conference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85200C"/>
                </a:solidFill>
              </a:rPr>
              <a:t>Retail Roundtable</a:t>
            </a:r>
            <a:r>
              <a:rPr lang="en" sz="1600">
                <a:solidFill>
                  <a:srgbClr val="85200C"/>
                </a:solidFill>
              </a:rPr>
              <a:t> </a:t>
            </a:r>
            <a:endParaRPr sz="1600">
              <a:solidFill>
                <a:srgbClr val="85200C"/>
              </a:solidFill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366900" y="4293900"/>
            <a:ext cx="8410200" cy="523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85200C"/>
                </a:solidFill>
              </a:rPr>
              <a:t>E</a:t>
            </a:r>
            <a:r>
              <a:rPr lang="en" sz="1800">
                <a:solidFill>
                  <a:srgbClr val="85200C"/>
                </a:solidFill>
              </a:rPr>
              <a:t>quipping</a:t>
            </a:r>
            <a:r>
              <a:rPr b="1" lang="en" sz="1800">
                <a:solidFill>
                  <a:srgbClr val="85200C"/>
                </a:solidFill>
              </a:rPr>
              <a:t> </a:t>
            </a:r>
            <a:r>
              <a:rPr b="1" lang="en" sz="2200">
                <a:solidFill>
                  <a:srgbClr val="85200C"/>
                </a:solidFill>
              </a:rPr>
              <a:t>L</a:t>
            </a:r>
            <a:r>
              <a:rPr lang="en" sz="1800">
                <a:solidFill>
                  <a:srgbClr val="85200C"/>
                </a:solidFill>
              </a:rPr>
              <a:t>ocal</a:t>
            </a:r>
            <a:r>
              <a:rPr b="1" lang="en" sz="1800">
                <a:solidFill>
                  <a:srgbClr val="85200C"/>
                </a:solidFill>
              </a:rPr>
              <a:t> </a:t>
            </a:r>
            <a:r>
              <a:rPr b="1" lang="en" sz="2200">
                <a:solidFill>
                  <a:srgbClr val="85200C"/>
                </a:solidFill>
              </a:rPr>
              <a:t>E</a:t>
            </a:r>
            <a:r>
              <a:rPr lang="en" sz="1800">
                <a:solidFill>
                  <a:srgbClr val="85200C"/>
                </a:solidFill>
              </a:rPr>
              <a:t>nterprises with</a:t>
            </a:r>
            <a:r>
              <a:rPr b="1" lang="en" sz="1800">
                <a:solidFill>
                  <a:srgbClr val="85200C"/>
                </a:solidFill>
              </a:rPr>
              <a:t> </a:t>
            </a:r>
            <a:r>
              <a:rPr b="1" lang="en" sz="2200">
                <a:solidFill>
                  <a:srgbClr val="85200C"/>
                </a:solidFill>
              </a:rPr>
              <a:t>V</a:t>
            </a:r>
            <a:r>
              <a:rPr lang="en" sz="1800">
                <a:solidFill>
                  <a:srgbClr val="85200C"/>
                </a:solidFill>
              </a:rPr>
              <a:t>ision,</a:t>
            </a:r>
            <a:r>
              <a:rPr b="1" lang="en" sz="1800">
                <a:solidFill>
                  <a:srgbClr val="85200C"/>
                </a:solidFill>
              </a:rPr>
              <a:t> </a:t>
            </a:r>
            <a:r>
              <a:rPr b="1" lang="en" sz="2200">
                <a:solidFill>
                  <a:srgbClr val="85200C"/>
                </a:solidFill>
              </a:rPr>
              <a:t>A</a:t>
            </a:r>
            <a:r>
              <a:rPr lang="en" sz="1800">
                <a:solidFill>
                  <a:srgbClr val="85200C"/>
                </a:solidFill>
              </a:rPr>
              <a:t>ction &amp;</a:t>
            </a:r>
            <a:r>
              <a:rPr b="1" lang="en" sz="1800">
                <a:solidFill>
                  <a:srgbClr val="85200C"/>
                </a:solidFill>
              </a:rPr>
              <a:t> </a:t>
            </a:r>
            <a:r>
              <a:rPr b="1" lang="en" sz="2200">
                <a:solidFill>
                  <a:srgbClr val="85200C"/>
                </a:solidFill>
              </a:rPr>
              <a:t>T</a:t>
            </a:r>
            <a:r>
              <a:rPr lang="en" sz="1800">
                <a:solidFill>
                  <a:srgbClr val="85200C"/>
                </a:solidFill>
              </a:rPr>
              <a:t>argeted</a:t>
            </a:r>
            <a:r>
              <a:rPr b="1" lang="en" sz="1800">
                <a:solidFill>
                  <a:srgbClr val="85200C"/>
                </a:solidFill>
              </a:rPr>
              <a:t> </a:t>
            </a:r>
            <a:r>
              <a:rPr b="1" lang="en" sz="2200">
                <a:solidFill>
                  <a:srgbClr val="85200C"/>
                </a:solidFill>
              </a:rPr>
              <a:t>E</a:t>
            </a:r>
            <a:r>
              <a:rPr lang="en" sz="1800">
                <a:solidFill>
                  <a:srgbClr val="85200C"/>
                </a:solidFill>
              </a:rPr>
              <a:t>ducation</a:t>
            </a:r>
            <a:endParaRPr sz="2100">
              <a:solidFill>
                <a:srgbClr val="85200C"/>
              </a:solidFill>
            </a:endParaRPr>
          </a:p>
        </p:txBody>
      </p:sp>
      <p:sp>
        <p:nvSpPr>
          <p:cNvPr id="86" name="Google Shape;86;p17"/>
          <p:cNvSpPr txBox="1"/>
          <p:nvPr>
            <p:ph idx="2" type="body"/>
          </p:nvPr>
        </p:nvSpPr>
        <p:spPr>
          <a:xfrm>
            <a:off x="4382625" y="351375"/>
            <a:ext cx="4575300" cy="3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85200C"/>
                </a:solidFill>
              </a:rPr>
              <a:t>Focus Areas May Include:</a:t>
            </a:r>
            <a:endParaRPr b="1" sz="16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600">
              <a:solidFill>
                <a:srgbClr val="85200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• Hiring &amp; retention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• HR Solutions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• Disaster planning for Southern Jackson County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• Tracking Overtime under the "One Big Beautiful Bill Act" (OBBBA)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• Financial fundamentals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• Digital visibility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• Health Insurance Landscape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• Bilingual workplace communication</a:t>
            </a:r>
            <a:endParaRPr sz="1600"/>
          </a:p>
        </p:txBody>
      </p:sp>
      <p:pic>
        <p:nvPicPr>
          <p:cNvPr id="87" name="Google Shape;87;p17" title="ELEVATE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50" y="-43175"/>
            <a:ext cx="3317399" cy="211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ctrTitle"/>
          </p:nvPr>
        </p:nvSpPr>
        <p:spPr>
          <a:xfrm>
            <a:off x="1044900" y="419925"/>
            <a:ext cx="7223100" cy="1213500"/>
          </a:xfrm>
          <a:prstGeom prst="rect">
            <a:avLst/>
          </a:prstGeom>
          <a:solidFill>
            <a:srgbClr val="CC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>
                <a:solidFill>
                  <a:schemeClr val="lt1"/>
                </a:solidFill>
              </a:rPr>
              <a:t>Rural Workforce - Internship Expansion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00">
                <a:solidFill>
                  <a:schemeClr val="lt1"/>
                </a:solidFill>
              </a:rPr>
              <a:t>Not simply a summer program for the Chamber but a long-term workforce pipeline strategy for our members.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93" name="Google Shape;93;p18"/>
          <p:cNvSpPr txBox="1"/>
          <p:nvPr>
            <p:ph idx="1" type="subTitle"/>
          </p:nvPr>
        </p:nvSpPr>
        <p:spPr>
          <a:xfrm>
            <a:off x="1044900" y="1948750"/>
            <a:ext cx="7223100" cy="10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/>
              <a:t>• Expand placements in Southern Jackson County</a:t>
            </a:r>
            <a:r>
              <a:rPr lang="en" sz="8400"/>
              <a:t>	</a:t>
            </a:r>
            <a:endParaRPr sz="8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/>
              <a:t>• Connect with UNC system to advocate for WNC program</a:t>
            </a:r>
            <a:endParaRPr sz="8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9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/>
        </p:nvSpPr>
        <p:spPr>
          <a:xfrm>
            <a:off x="1044900" y="3329375"/>
            <a:ext cx="7223100" cy="1346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1"/>
                </a:solidFill>
              </a:rPr>
              <a:t>Business HIRE </a:t>
            </a:r>
            <a:r>
              <a:rPr lang="en" sz="1800">
                <a:solidFill>
                  <a:schemeClr val="lt1"/>
                </a:solidFill>
              </a:rPr>
              <a:t>(High-Impact Rural Experiences)</a:t>
            </a:r>
            <a:endParaRPr sz="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Gain internship experience while making a difference in a rural community.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NC State Poole College of Management</a:t>
            </a:r>
            <a:endParaRPr sz="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County Investment Allocation – $25,000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910250" y="1345225"/>
            <a:ext cx="7672500" cy="25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Workshop curriculum &amp; facilitators</a:t>
            </a:r>
            <a:endParaRPr sz="2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Hybrid technical capability</a:t>
            </a:r>
            <a:endParaRPr sz="2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Internship coordination</a:t>
            </a:r>
            <a:endParaRPr sz="2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/>
              <a:t>• Materials &amp; reporting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466675" y="445025"/>
            <a:ext cx="8264700" cy="5727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400">
                <a:solidFill>
                  <a:schemeClr val="dk2"/>
                </a:solidFill>
              </a:rPr>
              <a:t>Defined Outcomes </a:t>
            </a:r>
            <a:r>
              <a:rPr lang="en" sz="2400">
                <a:solidFill>
                  <a:schemeClr val="dk2"/>
                </a:solidFill>
              </a:rPr>
              <a:t>&amp; </a:t>
            </a:r>
            <a:r>
              <a:rPr lang="en" sz="2400">
                <a:solidFill>
                  <a:schemeClr val="dk2"/>
                </a:solidFill>
              </a:rPr>
              <a:t>Measurable Impact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sz="3762">
              <a:solidFill>
                <a:schemeClr val="dk2"/>
              </a:solidFill>
            </a:endParaRPr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412500" y="1751025"/>
            <a:ext cx="4548300" cy="20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6 – 8 sessions annually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15 – 20 participants per session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107" name="Google Shape;107;p20"/>
          <p:cNvSpPr txBox="1"/>
          <p:nvPr>
            <p:ph idx="2" type="body"/>
          </p:nvPr>
        </p:nvSpPr>
        <p:spPr>
          <a:xfrm>
            <a:off x="5198275" y="1700300"/>
            <a:ext cx="3999900" cy="20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90 – 160 engagements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Year-end reporting</a:t>
            </a:r>
            <a:endParaRPr sz="1700"/>
          </a:p>
        </p:txBody>
      </p:sp>
      <p:sp>
        <p:nvSpPr>
          <p:cNvPr id="108" name="Google Shape;108;p20"/>
          <p:cNvSpPr txBox="1"/>
          <p:nvPr/>
        </p:nvSpPr>
        <p:spPr>
          <a:xfrm>
            <a:off x="412500" y="3936250"/>
            <a:ext cx="8319000" cy="50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Structured investment. Measurable return. Stronger local economy.</a:t>
            </a:r>
            <a:endParaRPr sz="2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Alignment with Jackson County Priorities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896075" y="1365525"/>
            <a:ext cx="7666200" cy="28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Strengthens local economic development efforts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Supports small business stability and growth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Expands workforce development opportunities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Responds to documented stakeholders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• </a:t>
            </a:r>
            <a:r>
              <a:rPr lang="en" sz="2400"/>
              <a:t>Delivers measurable and reportable outcomes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