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3"/>
  </p:notesMasterIdLst>
  <p:sldIdLst>
    <p:sldId id="256" r:id="rId2"/>
    <p:sldId id="294" r:id="rId3"/>
    <p:sldId id="295" r:id="rId4"/>
    <p:sldId id="258" r:id="rId5"/>
    <p:sldId id="260" r:id="rId6"/>
    <p:sldId id="282" r:id="rId7"/>
    <p:sldId id="261" r:id="rId8"/>
    <p:sldId id="279" r:id="rId9"/>
    <p:sldId id="291" r:id="rId10"/>
    <p:sldId id="296" r:id="rId11"/>
    <p:sldId id="292"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CCECFF"/>
    <a:srgbClr val="99CCFF"/>
    <a:srgbClr val="AF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F2EDB-3C81-4538-A841-964D09B3759A}" v="15" dt="2026-01-04T17:03:31.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93" autoAdjust="0"/>
  </p:normalViewPr>
  <p:slideViewPr>
    <p:cSldViewPr snapToGrid="0">
      <p:cViewPr varScale="1">
        <p:scale>
          <a:sx n="68" d="100"/>
          <a:sy n="68" d="100"/>
        </p:scale>
        <p:origin x="773"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80ECAB2-8925-41B9-80F9-9625CB927A40}" type="datetimeFigureOut">
              <a:rPr lang="en-US" smtClean="0"/>
              <a:t>1/5/2026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92B1E4E-FBA4-4702-B1D8-88DA115D6EC2}" type="slidenum">
              <a:rPr lang="en-US" smtClean="0"/>
              <a:t>‹#›</a:t>
            </a:fld>
            <a:endParaRPr lang="en-US"/>
          </a:p>
        </p:txBody>
      </p:sp>
    </p:spTree>
    <p:extLst>
      <p:ext uri="{BB962C8B-B14F-4D97-AF65-F5344CB8AC3E}">
        <p14:creationId xmlns:p14="http://schemas.microsoft.com/office/powerpoint/2010/main" val="269860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1</a:t>
            </a:fld>
            <a:endParaRPr lang="en-US"/>
          </a:p>
        </p:txBody>
      </p:sp>
    </p:spTree>
    <p:extLst>
      <p:ext uri="{BB962C8B-B14F-4D97-AF65-F5344CB8AC3E}">
        <p14:creationId xmlns:p14="http://schemas.microsoft.com/office/powerpoint/2010/main" val="105592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10</a:t>
            </a:fld>
            <a:endParaRPr lang="en-US"/>
          </a:p>
        </p:txBody>
      </p:sp>
    </p:spTree>
    <p:extLst>
      <p:ext uri="{BB962C8B-B14F-4D97-AF65-F5344CB8AC3E}">
        <p14:creationId xmlns:p14="http://schemas.microsoft.com/office/powerpoint/2010/main" val="220959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11</a:t>
            </a:fld>
            <a:endParaRPr lang="en-US"/>
          </a:p>
        </p:txBody>
      </p:sp>
    </p:spTree>
    <p:extLst>
      <p:ext uri="{BB962C8B-B14F-4D97-AF65-F5344CB8AC3E}">
        <p14:creationId xmlns:p14="http://schemas.microsoft.com/office/powerpoint/2010/main" val="414282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2</a:t>
            </a:fld>
            <a:endParaRPr lang="en-US"/>
          </a:p>
        </p:txBody>
      </p:sp>
    </p:spTree>
    <p:extLst>
      <p:ext uri="{BB962C8B-B14F-4D97-AF65-F5344CB8AC3E}">
        <p14:creationId xmlns:p14="http://schemas.microsoft.com/office/powerpoint/2010/main" val="146148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417C-430E-CAC9-9B92-9706C98C6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A28B-8A13-9B36-76FB-F0C96C5BB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2EF7E-E6A9-0593-6299-D2BC2C745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DC43C-2E3E-3F2E-DCA3-AA6F15AA2A68}"/>
              </a:ext>
            </a:extLst>
          </p:cNvPr>
          <p:cNvSpPr>
            <a:spLocks noGrp="1"/>
          </p:cNvSpPr>
          <p:nvPr>
            <p:ph type="sldNum" sz="quarter" idx="5"/>
          </p:nvPr>
        </p:nvSpPr>
        <p:spPr/>
        <p:txBody>
          <a:bodyPr/>
          <a:lstStyle/>
          <a:p>
            <a:fld id="{892B1E4E-FBA4-4702-B1D8-88DA115D6EC2}" type="slidenum">
              <a:rPr lang="en-US" smtClean="0"/>
              <a:t>3</a:t>
            </a:fld>
            <a:endParaRPr lang="en-US"/>
          </a:p>
        </p:txBody>
      </p:sp>
    </p:spTree>
    <p:extLst>
      <p:ext uri="{BB962C8B-B14F-4D97-AF65-F5344CB8AC3E}">
        <p14:creationId xmlns:p14="http://schemas.microsoft.com/office/powerpoint/2010/main" val="193312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4</a:t>
            </a:fld>
            <a:endParaRPr lang="en-US"/>
          </a:p>
        </p:txBody>
      </p:sp>
    </p:spTree>
    <p:extLst>
      <p:ext uri="{BB962C8B-B14F-4D97-AF65-F5344CB8AC3E}">
        <p14:creationId xmlns:p14="http://schemas.microsoft.com/office/powerpoint/2010/main" val="374017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5</a:t>
            </a:fld>
            <a:endParaRPr lang="en-US"/>
          </a:p>
        </p:txBody>
      </p:sp>
    </p:spTree>
    <p:extLst>
      <p:ext uri="{BB962C8B-B14F-4D97-AF65-F5344CB8AC3E}">
        <p14:creationId xmlns:p14="http://schemas.microsoft.com/office/powerpoint/2010/main" val="29132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6</a:t>
            </a:fld>
            <a:endParaRPr lang="en-US"/>
          </a:p>
        </p:txBody>
      </p:sp>
    </p:spTree>
    <p:extLst>
      <p:ext uri="{BB962C8B-B14F-4D97-AF65-F5344CB8AC3E}">
        <p14:creationId xmlns:p14="http://schemas.microsoft.com/office/powerpoint/2010/main" val="105181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7</a:t>
            </a:fld>
            <a:endParaRPr lang="en-US"/>
          </a:p>
        </p:txBody>
      </p:sp>
    </p:spTree>
    <p:extLst>
      <p:ext uri="{BB962C8B-B14F-4D97-AF65-F5344CB8AC3E}">
        <p14:creationId xmlns:p14="http://schemas.microsoft.com/office/powerpoint/2010/main" val="320703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8</a:t>
            </a:fld>
            <a:endParaRPr lang="en-US"/>
          </a:p>
        </p:txBody>
      </p:sp>
    </p:spTree>
    <p:extLst>
      <p:ext uri="{BB962C8B-B14F-4D97-AF65-F5344CB8AC3E}">
        <p14:creationId xmlns:p14="http://schemas.microsoft.com/office/powerpoint/2010/main" val="216184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E4E-FBA4-4702-B1D8-88DA115D6EC2}" type="slidenum">
              <a:rPr lang="en-US" smtClean="0"/>
              <a:t>9</a:t>
            </a:fld>
            <a:endParaRPr lang="en-US"/>
          </a:p>
        </p:txBody>
      </p:sp>
    </p:spTree>
    <p:extLst>
      <p:ext uri="{BB962C8B-B14F-4D97-AF65-F5344CB8AC3E}">
        <p14:creationId xmlns:p14="http://schemas.microsoft.com/office/powerpoint/2010/main" val="2304981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1/5/2026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1561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624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645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67826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866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07486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34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1/5/2026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17049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1/5/2026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921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1/5/2026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9469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1/5/2026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82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24702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28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1/5/2026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34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93221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1/5/2026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73730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1/5/2026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0931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1/5/2026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39950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204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1/5/2026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751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1/5/2026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9054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1/5/2026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666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1/5/2026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3374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21133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5401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4371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7878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9018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689359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499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393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3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11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1/5/2026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3290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3601585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50969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9985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1/5/2026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54957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1/5/2026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0180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1/5/2026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5341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1/5/2026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6078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1/5/2026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4298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096019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6432969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1/5/2026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2974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1/5/2026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648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1/5/2026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5705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1/5/2026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057134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1/5/2026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5669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1/5/2026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23242441"/>
      </p:ext>
    </p:extLst>
  </p:cSld>
  <p:clrMap bg1="lt1" tx1="dk1" bg2="lt2" tx2="dk2" accent1="accent1" accent2="accent2" accent3="accent3" accent4="accent4" accent5="accent5" accent6="accent6" hlink="hlink" folHlink="folHlink"/>
  <p:sldLayoutIdLst>
    <p:sldLayoutId id="2147483749" r:id="rId1"/>
    <p:sldLayoutId id="2147483748" r:id="rId2"/>
    <p:sldLayoutId id="214748375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500C80-57B5-B1A5-FBF3-94A22607AE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4" name="TextBox 3">
            <a:extLst>
              <a:ext uri="{FF2B5EF4-FFF2-40B4-BE49-F238E27FC236}">
                <a16:creationId xmlns:a16="http://schemas.microsoft.com/office/drawing/2014/main" id="{AD78E5D7-0A7F-483F-C646-01AC8D2A741C}"/>
              </a:ext>
            </a:extLst>
          </p:cNvPr>
          <p:cNvSpPr txBox="1"/>
          <p:nvPr/>
        </p:nvSpPr>
        <p:spPr>
          <a:xfrm>
            <a:off x="5885793" y="380606"/>
            <a:ext cx="5894528" cy="2585323"/>
          </a:xfrm>
          <a:prstGeom prst="rect">
            <a:avLst/>
          </a:prstGeom>
          <a:noFill/>
        </p:spPr>
        <p:txBody>
          <a:bodyPr wrap="square">
            <a:spAutoFit/>
          </a:bodyPr>
          <a:lstStyle/>
          <a:p>
            <a:pPr algn="ctr"/>
            <a:r>
              <a:rPr lang="en-US" sz="5400" b="1" dirty="0">
                <a:latin typeface="Baskerville Old Face" panose="02020602080505020303" pitchFamily="18" charset="0"/>
              </a:rPr>
              <a:t>Jackson County Public Library Complex</a:t>
            </a:r>
          </a:p>
        </p:txBody>
      </p:sp>
      <p:pic>
        <p:nvPicPr>
          <p:cNvPr id="5" name="Picture 4">
            <a:extLst>
              <a:ext uri="{FF2B5EF4-FFF2-40B4-BE49-F238E27FC236}">
                <a16:creationId xmlns:a16="http://schemas.microsoft.com/office/drawing/2014/main" id="{8A6C15F2-9ECC-66AB-BEB1-B2263CF6D827}"/>
              </a:ext>
            </a:extLst>
          </p:cNvPr>
          <p:cNvPicPr>
            <a:picLocks noChangeAspect="1"/>
          </p:cNvPicPr>
          <p:nvPr/>
        </p:nvPicPr>
        <p:blipFill>
          <a:blip r:embed="rId4"/>
          <a:stretch>
            <a:fillRect/>
          </a:stretch>
        </p:blipFill>
        <p:spPr>
          <a:xfrm>
            <a:off x="6177338" y="5874540"/>
            <a:ext cx="5723116" cy="495343"/>
          </a:xfrm>
          <a:prstGeom prst="rect">
            <a:avLst/>
          </a:prstGeom>
        </p:spPr>
      </p:pic>
    </p:spTree>
    <p:extLst>
      <p:ext uri="{BB962C8B-B14F-4D97-AF65-F5344CB8AC3E}">
        <p14:creationId xmlns:p14="http://schemas.microsoft.com/office/powerpoint/2010/main" val="383376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8026E3-BDCD-C6BD-70E4-4BB3B8DE9B8B}"/>
              </a:ext>
            </a:extLst>
          </p:cNvPr>
          <p:cNvSpPr txBox="1"/>
          <p:nvPr/>
        </p:nvSpPr>
        <p:spPr>
          <a:xfrm>
            <a:off x="1011916" y="380470"/>
            <a:ext cx="11195694" cy="707886"/>
          </a:xfrm>
          <a:prstGeom prst="rect">
            <a:avLst/>
          </a:prstGeom>
          <a:noFill/>
        </p:spPr>
        <p:txBody>
          <a:bodyPr wrap="none" rtlCol="0">
            <a:spAutoFit/>
          </a:bodyPr>
          <a:lstStyle/>
          <a:p>
            <a:r>
              <a:rPr lang="en-US" sz="4000" b="1" dirty="0">
                <a:latin typeface="Baskerville Old Face" panose="02020602080505020303" pitchFamily="18" charset="0"/>
              </a:rPr>
              <a:t>Jackson County Public Library Complex Fundraising</a:t>
            </a:r>
          </a:p>
        </p:txBody>
      </p:sp>
      <p:sp>
        <p:nvSpPr>
          <p:cNvPr id="7" name="TextBox 6">
            <a:extLst>
              <a:ext uri="{FF2B5EF4-FFF2-40B4-BE49-F238E27FC236}">
                <a16:creationId xmlns:a16="http://schemas.microsoft.com/office/drawing/2014/main" id="{F5CA4C9D-C990-D4AE-EF8A-90C4A2D5C1E1}"/>
              </a:ext>
            </a:extLst>
          </p:cNvPr>
          <p:cNvSpPr txBox="1"/>
          <p:nvPr/>
        </p:nvSpPr>
        <p:spPr>
          <a:xfrm>
            <a:off x="2196662" y="1959618"/>
            <a:ext cx="9287634" cy="420115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Over $1.8 million was raised</a:t>
            </a:r>
          </a:p>
          <a:p>
            <a:pPr marL="285750" indent="-285750">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1000+ donors contributed from 21 states across the country</a:t>
            </a:r>
          </a:p>
          <a:p>
            <a:pPr marL="285750" indent="-285750">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Gifts ranged from piggy banks filled with coins to $250,000 given by the SECU Foundation</a:t>
            </a:r>
          </a:p>
          <a:p>
            <a:pPr>
              <a:spcBef>
                <a:spcPts val="600"/>
              </a:spcBef>
            </a:pPr>
            <a:r>
              <a:rPr lang="en-US" sz="3600" b="1" dirty="0">
                <a:solidFill>
                  <a:srgbClr val="003192"/>
                </a:solidFill>
                <a:latin typeface="Baskerville Old Face" panose="02020602080505020303" pitchFamily="18" charset="0"/>
              </a:rPr>
              <a:t>Jackson County was the largest provider of funds at over $8 million</a:t>
            </a:r>
          </a:p>
        </p:txBody>
      </p:sp>
      <p:pic>
        <p:nvPicPr>
          <p:cNvPr id="2" name="Picture 1">
            <a:extLst>
              <a:ext uri="{FF2B5EF4-FFF2-40B4-BE49-F238E27FC236}">
                <a16:creationId xmlns:a16="http://schemas.microsoft.com/office/drawing/2014/main" id="{78FCFD12-6DF5-5649-25DF-43D94F828E23}"/>
              </a:ext>
            </a:extLst>
          </p:cNvPr>
          <p:cNvPicPr>
            <a:picLocks noChangeAspect="1"/>
          </p:cNvPicPr>
          <p:nvPr/>
        </p:nvPicPr>
        <p:blipFill>
          <a:blip r:embed="rId3"/>
          <a:stretch>
            <a:fillRect/>
          </a:stretch>
        </p:blipFill>
        <p:spPr>
          <a:xfrm>
            <a:off x="277603" y="2100968"/>
            <a:ext cx="1841152" cy="3328704"/>
          </a:xfrm>
          <a:prstGeom prst="rect">
            <a:avLst/>
          </a:prstGeom>
        </p:spPr>
      </p:pic>
      <p:pic>
        <p:nvPicPr>
          <p:cNvPr id="3" name="Picture 2">
            <a:extLst>
              <a:ext uri="{FF2B5EF4-FFF2-40B4-BE49-F238E27FC236}">
                <a16:creationId xmlns:a16="http://schemas.microsoft.com/office/drawing/2014/main" id="{5C64BE0E-EA20-1677-F9D0-A120D57B8567}"/>
              </a:ext>
            </a:extLst>
          </p:cNvPr>
          <p:cNvPicPr>
            <a:picLocks noChangeAspect="1"/>
          </p:cNvPicPr>
          <p:nvPr/>
        </p:nvPicPr>
        <p:blipFill>
          <a:blip r:embed="rId4"/>
          <a:stretch>
            <a:fillRect/>
          </a:stretch>
        </p:blipFill>
        <p:spPr>
          <a:xfrm>
            <a:off x="1383383" y="1088356"/>
            <a:ext cx="9425233" cy="823031"/>
          </a:xfrm>
          <a:prstGeom prst="rect">
            <a:avLst/>
          </a:prstGeom>
        </p:spPr>
      </p:pic>
    </p:spTree>
    <p:extLst>
      <p:ext uri="{BB962C8B-B14F-4D97-AF65-F5344CB8AC3E}">
        <p14:creationId xmlns:p14="http://schemas.microsoft.com/office/powerpoint/2010/main" val="98875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6C755F-27B5-F312-77C2-D28735FB32AC}"/>
              </a:ext>
            </a:extLst>
          </p:cNvPr>
          <p:cNvPicPr>
            <a:picLocks noChangeAspect="1"/>
          </p:cNvPicPr>
          <p:nvPr/>
        </p:nvPicPr>
        <p:blipFill>
          <a:blip r:embed="rId3"/>
          <a:srcRect t="13793" b="11724"/>
          <a:stretch>
            <a:fillRect/>
          </a:stretch>
        </p:blipFill>
        <p:spPr>
          <a:xfrm>
            <a:off x="2579644" y="0"/>
            <a:ext cx="6701623" cy="3474720"/>
          </a:xfrm>
          <a:prstGeom prst="rect">
            <a:avLst/>
          </a:prstGeom>
        </p:spPr>
      </p:pic>
      <p:sp>
        <p:nvSpPr>
          <p:cNvPr id="2" name="TextBox 1">
            <a:extLst>
              <a:ext uri="{FF2B5EF4-FFF2-40B4-BE49-F238E27FC236}">
                <a16:creationId xmlns:a16="http://schemas.microsoft.com/office/drawing/2014/main" id="{ABE0507D-E429-14A0-C9FE-D76DD16180CA}"/>
              </a:ext>
            </a:extLst>
          </p:cNvPr>
          <p:cNvSpPr txBox="1"/>
          <p:nvPr/>
        </p:nvSpPr>
        <p:spPr>
          <a:xfrm>
            <a:off x="573753" y="3740933"/>
            <a:ext cx="11044494" cy="2554545"/>
          </a:xfrm>
          <a:prstGeom prst="rect">
            <a:avLst/>
          </a:prstGeom>
          <a:noFill/>
        </p:spPr>
        <p:txBody>
          <a:bodyPr wrap="square" rtlCol="0">
            <a:spAutoFit/>
          </a:bodyPr>
          <a:lstStyle/>
          <a:p>
            <a:pPr algn="ctr"/>
            <a:r>
              <a:rPr lang="en-US" sz="4000" b="1" dirty="0">
                <a:latin typeface="Baskerville Old Face" panose="02020602080505020303" pitchFamily="18" charset="0"/>
              </a:rPr>
              <a:t> We ask that Jackson County renew the lease related to the Jackson County Public Library Complex to continue to meet the community’s needs and expectations.</a:t>
            </a:r>
          </a:p>
        </p:txBody>
      </p:sp>
    </p:spTree>
    <p:extLst>
      <p:ext uri="{BB962C8B-B14F-4D97-AF65-F5344CB8AC3E}">
        <p14:creationId xmlns:p14="http://schemas.microsoft.com/office/powerpoint/2010/main" val="396557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C355-1BD7-284F-6781-F4BB48E4A075}"/>
              </a:ext>
            </a:extLst>
          </p:cNvPr>
          <p:cNvSpPr>
            <a:spLocks noGrp="1"/>
          </p:cNvSpPr>
          <p:nvPr>
            <p:ph type="title"/>
          </p:nvPr>
        </p:nvSpPr>
        <p:spPr>
          <a:xfrm>
            <a:off x="1545021" y="354016"/>
            <a:ext cx="8345213" cy="891277"/>
          </a:xfrm>
        </p:spPr>
        <p:txBody>
          <a:bodyPr>
            <a:noAutofit/>
          </a:bodyPr>
          <a:lstStyle/>
          <a:p>
            <a:pPr algn="ctr"/>
            <a:r>
              <a:rPr lang="en-US" dirty="0">
                <a:latin typeface="Baskerville Old Face" panose="02020602080505020303" pitchFamily="18" charset="0"/>
              </a:rPr>
              <a:t>Historic Jackson County Courthouse</a:t>
            </a:r>
            <a:br>
              <a:rPr lang="en-US" dirty="0">
                <a:latin typeface="Baskerville Old Face" panose="02020602080505020303" pitchFamily="18" charset="0"/>
              </a:rPr>
            </a:br>
            <a:r>
              <a:rPr lang="en-US" dirty="0">
                <a:latin typeface="Baskerville Old Face" panose="02020602080505020303" pitchFamily="18" charset="0"/>
              </a:rPr>
              <a:t> &amp; the Jackson County Public Library </a:t>
            </a:r>
          </a:p>
        </p:txBody>
      </p:sp>
      <p:sp>
        <p:nvSpPr>
          <p:cNvPr id="3" name="Content Placeholder 2">
            <a:extLst>
              <a:ext uri="{FF2B5EF4-FFF2-40B4-BE49-F238E27FC236}">
                <a16:creationId xmlns:a16="http://schemas.microsoft.com/office/drawing/2014/main" id="{B5522BCA-C6B3-D7AF-9230-6D27F7843934}"/>
              </a:ext>
            </a:extLst>
          </p:cNvPr>
          <p:cNvSpPr>
            <a:spLocks noGrp="1"/>
          </p:cNvSpPr>
          <p:nvPr>
            <p:ph idx="1"/>
          </p:nvPr>
        </p:nvSpPr>
        <p:spPr>
          <a:xfrm>
            <a:off x="691906" y="1523904"/>
            <a:ext cx="10653579" cy="4729748"/>
          </a:xfrm>
        </p:spPr>
        <p:txBody>
          <a:bodyPr>
            <a:noAutofit/>
          </a:bodyPr>
          <a:lstStyle/>
          <a:p>
            <a:r>
              <a:rPr lang="en-US" sz="2400" b="1" dirty="0">
                <a:solidFill>
                  <a:srgbClr val="003192"/>
                </a:solidFill>
              </a:rPr>
              <a:t>1983 – JC’s 6400 sq ft library built in 1970 had outgrown its space</a:t>
            </a:r>
          </a:p>
          <a:p>
            <a:r>
              <a:rPr lang="en-US" sz="2400" b="1" dirty="0">
                <a:solidFill>
                  <a:srgbClr val="003192"/>
                </a:solidFill>
              </a:rPr>
              <a:t>1988 - historic courthouse was condemned</a:t>
            </a:r>
          </a:p>
          <a:p>
            <a:r>
              <a:rPr lang="en-US" sz="2400" b="1" dirty="0">
                <a:solidFill>
                  <a:srgbClr val="003192"/>
                </a:solidFill>
              </a:rPr>
              <a:t>2003 - Southwestern Community College proposed building a combined library.</a:t>
            </a:r>
          </a:p>
          <a:p>
            <a:r>
              <a:rPr lang="en-US" sz="2400" b="1" dirty="0">
                <a:solidFill>
                  <a:srgbClr val="003192"/>
                </a:solidFill>
              </a:rPr>
              <a:t>2004 - joint JC &amp; Sylva committee formed to evaluate potential JCPL sites</a:t>
            </a:r>
          </a:p>
          <a:p>
            <a:r>
              <a:rPr lang="en-US" sz="2400" b="1" dirty="0">
                <a:solidFill>
                  <a:srgbClr val="003192"/>
                </a:solidFill>
              </a:rPr>
              <a:t>2007 - JC Commissioners hired architectural firm to look at the courthouse &amp; see if it would make a good library site. </a:t>
            </a:r>
          </a:p>
          <a:p>
            <a:r>
              <a:rPr lang="en-US" sz="2400" b="1" dirty="0">
                <a:solidFill>
                  <a:srgbClr val="003192"/>
                </a:solidFill>
              </a:rPr>
              <a:t>2007 - Library Needs Assessment was commissioned </a:t>
            </a:r>
          </a:p>
          <a:p>
            <a:pPr marL="0" indent="0">
              <a:buNone/>
            </a:pPr>
            <a:endParaRPr lang="en-US" sz="2400" b="1" dirty="0">
              <a:solidFill>
                <a:srgbClr val="003192"/>
              </a:solidFill>
            </a:endParaRPr>
          </a:p>
          <a:p>
            <a:endParaRPr lang="en-US" sz="2400" b="1" dirty="0">
              <a:solidFill>
                <a:srgbClr val="003192"/>
              </a:solidFill>
            </a:endParaRPr>
          </a:p>
        </p:txBody>
      </p:sp>
    </p:spTree>
    <p:extLst>
      <p:ext uri="{BB962C8B-B14F-4D97-AF65-F5344CB8AC3E}">
        <p14:creationId xmlns:p14="http://schemas.microsoft.com/office/powerpoint/2010/main" val="209229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346C-7C37-E94E-D8F9-71A809298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6417C-E6B6-A8BB-C36B-FD85F7FC8B96}"/>
              </a:ext>
            </a:extLst>
          </p:cNvPr>
          <p:cNvSpPr>
            <a:spLocks noGrp="1"/>
          </p:cNvSpPr>
          <p:nvPr>
            <p:ph type="title"/>
          </p:nvPr>
        </p:nvSpPr>
        <p:spPr>
          <a:xfrm>
            <a:off x="425669" y="330048"/>
            <a:ext cx="11340662" cy="826089"/>
          </a:xfrm>
        </p:spPr>
        <p:txBody>
          <a:bodyPr>
            <a:normAutofit fontScale="90000"/>
          </a:bodyPr>
          <a:lstStyle/>
          <a:p>
            <a:pPr algn="ctr"/>
            <a:r>
              <a:rPr lang="en-US" dirty="0">
                <a:solidFill>
                  <a:srgbClr val="002060"/>
                </a:solidFill>
              </a:rPr>
              <a:t>Dubberly Garcia Associates Needs Assessment</a:t>
            </a:r>
            <a:br>
              <a:rPr lang="en-US" dirty="0">
                <a:solidFill>
                  <a:srgbClr val="002060"/>
                </a:solidFill>
              </a:rPr>
            </a:br>
            <a:r>
              <a:rPr lang="en-US" sz="2200" dirty="0">
                <a:solidFill>
                  <a:srgbClr val="002060"/>
                </a:solidFill>
              </a:rPr>
              <a:t>May 28, 2007 </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753B2798-6AF3-2D59-405B-FB95694F6B13}"/>
              </a:ext>
            </a:extLst>
          </p:cNvPr>
          <p:cNvSpPr>
            <a:spLocks noGrp="1"/>
          </p:cNvSpPr>
          <p:nvPr>
            <p:ph idx="1"/>
          </p:nvPr>
        </p:nvSpPr>
        <p:spPr>
          <a:xfrm>
            <a:off x="628412" y="1187668"/>
            <a:ext cx="10628167" cy="5340282"/>
          </a:xfrm>
        </p:spPr>
        <p:txBody>
          <a:bodyPr>
            <a:normAutofit/>
          </a:bodyPr>
          <a:lstStyle/>
          <a:p>
            <a:pPr marL="0" indent="0" algn="ctr">
              <a:lnSpc>
                <a:spcPct val="110000"/>
              </a:lnSpc>
              <a:spcBef>
                <a:spcPts val="0"/>
              </a:spcBef>
              <a:buNone/>
            </a:pPr>
            <a:r>
              <a:rPr lang="en-US" sz="4000" b="1" dirty="0">
                <a:latin typeface="Baskerville Old Face" panose="02020602080505020303" pitchFamily="18" charset="0"/>
              </a:rPr>
              <a:t>Top Four Service Priorities</a:t>
            </a:r>
          </a:p>
          <a:p>
            <a:pPr>
              <a:lnSpc>
                <a:spcPct val="110000"/>
              </a:lnSpc>
              <a:spcBef>
                <a:spcPts val="600"/>
              </a:spcBef>
            </a:pPr>
            <a:r>
              <a:rPr lang="en-US" sz="4000" b="1" dirty="0">
                <a:solidFill>
                  <a:srgbClr val="003192"/>
                </a:solidFill>
                <a:latin typeface="Baskerville Old Face" panose="02020602080505020303" pitchFamily="18" charset="0"/>
              </a:rPr>
              <a:t>Satisfies Curiosity: Lifelong Learning</a:t>
            </a:r>
          </a:p>
          <a:p>
            <a:pPr>
              <a:lnSpc>
                <a:spcPct val="110000"/>
              </a:lnSpc>
              <a:spcBef>
                <a:spcPts val="600"/>
              </a:spcBef>
            </a:pPr>
            <a:r>
              <a:rPr lang="en-US" sz="4000" b="1" dirty="0">
                <a:solidFill>
                  <a:srgbClr val="003192"/>
                </a:solidFill>
                <a:latin typeface="Baskerville Old Face" panose="02020602080505020303" pitchFamily="18" charset="0"/>
              </a:rPr>
              <a:t>Create Young Readers: Early Literacy</a:t>
            </a:r>
          </a:p>
          <a:p>
            <a:pPr>
              <a:lnSpc>
                <a:spcPct val="110000"/>
              </a:lnSpc>
              <a:spcBef>
                <a:spcPts val="600"/>
              </a:spcBef>
            </a:pPr>
            <a:r>
              <a:rPr lang="en-US" sz="4000" b="1" dirty="0">
                <a:solidFill>
                  <a:srgbClr val="003192"/>
                </a:solidFill>
                <a:latin typeface="Baskerville Old Face" panose="02020602080505020303" pitchFamily="18" charset="0"/>
              </a:rPr>
              <a:t>Visit a Comfortable Place: Physical and Virtual Spaces</a:t>
            </a:r>
          </a:p>
          <a:p>
            <a:pPr>
              <a:lnSpc>
                <a:spcPct val="110000"/>
              </a:lnSpc>
              <a:spcBef>
                <a:spcPts val="600"/>
              </a:spcBef>
            </a:pPr>
            <a:r>
              <a:rPr lang="en-US" sz="4000" b="1" dirty="0">
                <a:solidFill>
                  <a:srgbClr val="003192"/>
                </a:solidFill>
                <a:latin typeface="Baskerville Old Face" panose="02020602080505020303" pitchFamily="18" charset="0"/>
              </a:rPr>
              <a:t>Stimulate Imagination: Reading, Viewing, and Listening for Pleasure</a:t>
            </a:r>
            <a:r>
              <a:rPr lang="en-US" sz="4000" dirty="0"/>
              <a:t> </a:t>
            </a:r>
          </a:p>
          <a:p>
            <a:pPr marL="0" indent="0">
              <a:lnSpc>
                <a:spcPct val="100000"/>
              </a:lnSpc>
              <a:buNone/>
            </a:pPr>
            <a:endParaRPr lang="en-US" sz="4000" dirty="0"/>
          </a:p>
        </p:txBody>
      </p:sp>
    </p:spTree>
    <p:extLst>
      <p:ext uri="{BB962C8B-B14F-4D97-AF65-F5344CB8AC3E}">
        <p14:creationId xmlns:p14="http://schemas.microsoft.com/office/powerpoint/2010/main" val="60735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0F62-A751-E75A-2427-9D728101DA38}"/>
              </a:ext>
            </a:extLst>
          </p:cNvPr>
          <p:cNvSpPr>
            <a:spLocks noGrp="1"/>
          </p:cNvSpPr>
          <p:nvPr>
            <p:ph type="title"/>
          </p:nvPr>
        </p:nvSpPr>
        <p:spPr>
          <a:xfrm>
            <a:off x="425669" y="330048"/>
            <a:ext cx="11340662" cy="826089"/>
          </a:xfrm>
        </p:spPr>
        <p:txBody>
          <a:bodyPr>
            <a:normAutofit fontScale="90000"/>
          </a:bodyPr>
          <a:lstStyle/>
          <a:p>
            <a:pPr algn="ctr"/>
            <a:r>
              <a:rPr lang="en-US" dirty="0">
                <a:solidFill>
                  <a:srgbClr val="002060"/>
                </a:solidFill>
              </a:rPr>
              <a:t>Dubberly Garcia Associates Needs Assessment</a:t>
            </a:r>
            <a:br>
              <a:rPr lang="en-US" dirty="0">
                <a:solidFill>
                  <a:srgbClr val="002060"/>
                </a:solidFill>
              </a:rPr>
            </a:br>
            <a:r>
              <a:rPr lang="en-US" sz="2200" dirty="0">
                <a:solidFill>
                  <a:srgbClr val="002060"/>
                </a:solidFill>
              </a:rPr>
              <a:t>May 28, 2007 </a:t>
            </a:r>
            <a:br>
              <a:rPr lang="en-US" dirty="0">
                <a:solidFill>
                  <a:srgbClr val="002060"/>
                </a:solidFill>
              </a:rPr>
            </a:br>
            <a:endParaRPr lang="en-US" dirty="0">
              <a:solidFill>
                <a:srgbClr val="002060"/>
              </a:solidFill>
            </a:endParaRPr>
          </a:p>
        </p:txBody>
      </p:sp>
      <p:sp>
        <p:nvSpPr>
          <p:cNvPr id="7" name="TextBox 6">
            <a:extLst>
              <a:ext uri="{FF2B5EF4-FFF2-40B4-BE49-F238E27FC236}">
                <a16:creationId xmlns:a16="http://schemas.microsoft.com/office/drawing/2014/main" id="{81AAF865-68BC-0A83-EF91-404563B63C3B}"/>
              </a:ext>
            </a:extLst>
          </p:cNvPr>
          <p:cNvSpPr txBox="1"/>
          <p:nvPr/>
        </p:nvSpPr>
        <p:spPr>
          <a:xfrm>
            <a:off x="924911" y="1187668"/>
            <a:ext cx="10468304" cy="5347361"/>
          </a:xfrm>
          <a:prstGeom prst="rect">
            <a:avLst/>
          </a:prstGeom>
          <a:noFill/>
        </p:spPr>
        <p:txBody>
          <a:bodyPr wrap="square" rtlCol="0">
            <a:spAutoFit/>
          </a:bodyPr>
          <a:lstStyle/>
          <a:p>
            <a:pPr algn="ctr">
              <a:spcBef>
                <a:spcPts val="600"/>
              </a:spcBef>
            </a:pPr>
            <a:r>
              <a:rPr lang="en-US" sz="3600" b="1" dirty="0">
                <a:latin typeface="Baskerville Old Face" panose="02020602080505020303" pitchFamily="18" charset="0"/>
              </a:rPr>
              <a:t>New Library Complex Highlights</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Large Community Room, Conference, Study &amp; Tutor Rooms</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Expanded Children’s Area</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Dedicated Teen Area</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Increased Internet/Wireless Access</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Extensive Increase in Collections</a:t>
            </a:r>
          </a:p>
          <a:p>
            <a:pPr marL="228600" indent="-228600">
              <a:lnSpc>
                <a:spcPct val="110000"/>
              </a:lnSpc>
              <a:spcBef>
                <a:spcPts val="600"/>
              </a:spcBef>
              <a:buFont typeface="Arial" panose="020B0604020202020204" pitchFamily="34" charset="0"/>
              <a:buChar char="•"/>
            </a:pPr>
            <a:r>
              <a:rPr lang="en-US" sz="3600" b="1" dirty="0">
                <a:solidFill>
                  <a:srgbClr val="003192"/>
                </a:solidFill>
                <a:latin typeface="Baskerville Old Face" panose="02020602080505020303" pitchFamily="18" charset="0"/>
              </a:rPr>
              <a:t>Exhibit, Gallery &amp; Performance Space</a:t>
            </a:r>
          </a:p>
        </p:txBody>
      </p:sp>
    </p:spTree>
    <p:extLst>
      <p:ext uri="{BB962C8B-B14F-4D97-AF65-F5344CB8AC3E}">
        <p14:creationId xmlns:p14="http://schemas.microsoft.com/office/powerpoint/2010/main" val="233990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2106-A468-348A-534E-8EA641C735AB}"/>
              </a:ext>
            </a:extLst>
          </p:cNvPr>
          <p:cNvSpPr>
            <a:spLocks noGrp="1"/>
          </p:cNvSpPr>
          <p:nvPr>
            <p:ph type="title"/>
          </p:nvPr>
        </p:nvSpPr>
        <p:spPr>
          <a:xfrm>
            <a:off x="612648" y="348950"/>
            <a:ext cx="10653578" cy="1059436"/>
          </a:xfrm>
        </p:spPr>
        <p:txBody>
          <a:bodyPr>
            <a:noAutofit/>
          </a:bodyPr>
          <a:lstStyle/>
          <a:p>
            <a:pPr algn="ctr"/>
            <a:r>
              <a:rPr lang="en-US" sz="4000" dirty="0">
                <a:latin typeface="Baskerville Old Face" panose="02020602080505020303" pitchFamily="18" charset="0"/>
              </a:rPr>
              <a:t>The Library Breathed New Life</a:t>
            </a:r>
            <a:br>
              <a:rPr lang="en-US" sz="4000" dirty="0">
                <a:latin typeface="Baskerville Old Face" panose="02020602080505020303" pitchFamily="18" charset="0"/>
              </a:rPr>
            </a:br>
            <a:r>
              <a:rPr lang="en-US" sz="4000" dirty="0">
                <a:latin typeface="Baskerville Old Face" panose="02020602080505020303" pitchFamily="18" charset="0"/>
              </a:rPr>
              <a:t>into the Courthouse</a:t>
            </a:r>
          </a:p>
        </p:txBody>
      </p:sp>
      <p:sp>
        <p:nvSpPr>
          <p:cNvPr id="3" name="Content Placeholder 2">
            <a:extLst>
              <a:ext uri="{FF2B5EF4-FFF2-40B4-BE49-F238E27FC236}">
                <a16:creationId xmlns:a16="http://schemas.microsoft.com/office/drawing/2014/main" id="{02A4304A-E2C8-5ABB-8F6C-11DBE1A8AC1D}"/>
              </a:ext>
            </a:extLst>
          </p:cNvPr>
          <p:cNvSpPr>
            <a:spLocks noGrp="1"/>
          </p:cNvSpPr>
          <p:nvPr>
            <p:ph idx="1"/>
          </p:nvPr>
        </p:nvSpPr>
        <p:spPr>
          <a:xfrm>
            <a:off x="612649" y="1526283"/>
            <a:ext cx="5573662" cy="4592295"/>
          </a:xfrm>
        </p:spPr>
        <p:txBody>
          <a:bodyPr>
            <a:normAutofit fontScale="77500" lnSpcReduction="20000"/>
          </a:bodyPr>
          <a:lstStyle/>
          <a:p>
            <a:pPr marL="0" indent="0" algn="ctr">
              <a:buNone/>
            </a:pPr>
            <a:r>
              <a:rPr lang="en-US" sz="3200" b="1" dirty="0">
                <a:solidFill>
                  <a:srgbClr val="003192"/>
                </a:solidFill>
                <a:latin typeface="Baskerville Old Face" panose="02020602080505020303" pitchFamily="18" charset="0"/>
              </a:rPr>
              <a:t> </a:t>
            </a:r>
            <a:r>
              <a:rPr lang="en-US" sz="4000" b="1" dirty="0">
                <a:solidFill>
                  <a:srgbClr val="003192"/>
                </a:solidFill>
                <a:latin typeface="Baskerville Old Face" panose="02020602080505020303" pitchFamily="18" charset="0"/>
              </a:rPr>
              <a:t>October 2007 - The JC Commissioners voted to restore the historic courthouse and incorporate it  into the new Jackson County Public Library Complex. The Courthouse would become an integral part of our community again as an anchor for the much-needed new library.</a:t>
            </a:r>
          </a:p>
          <a:p>
            <a:pPr marL="0" indent="0" algn="ctr">
              <a:buNone/>
            </a:pPr>
            <a:endParaRPr lang="en-US" sz="3200" b="1" dirty="0">
              <a:solidFill>
                <a:srgbClr val="003192"/>
              </a:solidFill>
              <a:latin typeface="Baskerville Old Face" panose="02020602080505020303" pitchFamily="18" charset="0"/>
            </a:endParaRPr>
          </a:p>
          <a:p>
            <a:endParaRPr lang="en-US" dirty="0"/>
          </a:p>
        </p:txBody>
      </p:sp>
      <p:pic>
        <p:nvPicPr>
          <p:cNvPr id="4" name="Picture 3">
            <a:extLst>
              <a:ext uri="{FF2B5EF4-FFF2-40B4-BE49-F238E27FC236}">
                <a16:creationId xmlns:a16="http://schemas.microsoft.com/office/drawing/2014/main" id="{0042893A-BB6B-3D1C-217B-5D77DB569A18}"/>
              </a:ext>
            </a:extLst>
          </p:cNvPr>
          <p:cNvPicPr>
            <a:picLocks noChangeAspect="1"/>
          </p:cNvPicPr>
          <p:nvPr/>
        </p:nvPicPr>
        <p:blipFill>
          <a:blip r:embed="rId3"/>
          <a:stretch>
            <a:fillRect/>
          </a:stretch>
        </p:blipFill>
        <p:spPr>
          <a:xfrm>
            <a:off x="6497582" y="1691809"/>
            <a:ext cx="5081769" cy="3242214"/>
          </a:xfrm>
          <a:prstGeom prst="rect">
            <a:avLst/>
          </a:prstGeom>
        </p:spPr>
      </p:pic>
    </p:spTree>
    <p:extLst>
      <p:ext uri="{BB962C8B-B14F-4D97-AF65-F5344CB8AC3E}">
        <p14:creationId xmlns:p14="http://schemas.microsoft.com/office/powerpoint/2010/main" val="275016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A033-EC5F-CD60-F833-AAEE411EF6F9}"/>
              </a:ext>
            </a:extLst>
          </p:cNvPr>
          <p:cNvSpPr>
            <a:spLocks noGrp="1"/>
          </p:cNvSpPr>
          <p:nvPr>
            <p:ph type="title"/>
          </p:nvPr>
        </p:nvSpPr>
        <p:spPr>
          <a:xfrm>
            <a:off x="304800" y="393094"/>
            <a:ext cx="11311467" cy="848684"/>
          </a:xfrm>
        </p:spPr>
        <p:txBody>
          <a:bodyPr>
            <a:normAutofit/>
          </a:bodyPr>
          <a:lstStyle/>
          <a:p>
            <a:pPr algn="ctr"/>
            <a:r>
              <a:rPr lang="en-US" dirty="0">
                <a:latin typeface="Baskerville Old Face" panose="02020602080505020303" pitchFamily="18" charset="0"/>
              </a:rPr>
              <a:t>Fundraising Feasibility Study – Sims &amp; Steele Consulting </a:t>
            </a:r>
            <a:br>
              <a:rPr lang="en-US" dirty="0">
                <a:latin typeface="Baskerville Old Face" panose="02020602080505020303" pitchFamily="18" charset="0"/>
              </a:rPr>
            </a:br>
            <a:r>
              <a:rPr lang="en-US" sz="1800" dirty="0">
                <a:latin typeface="Baskerville Old Face" panose="02020602080505020303" pitchFamily="18" charset="0"/>
              </a:rPr>
              <a:t>April 2008</a:t>
            </a:r>
          </a:p>
        </p:txBody>
      </p:sp>
      <p:sp>
        <p:nvSpPr>
          <p:cNvPr id="3" name="Content Placeholder 2">
            <a:extLst>
              <a:ext uri="{FF2B5EF4-FFF2-40B4-BE49-F238E27FC236}">
                <a16:creationId xmlns:a16="http://schemas.microsoft.com/office/drawing/2014/main" id="{BCE1C600-1827-EF89-E921-F9BD5F565B52}"/>
              </a:ext>
            </a:extLst>
          </p:cNvPr>
          <p:cNvSpPr>
            <a:spLocks noGrp="1"/>
          </p:cNvSpPr>
          <p:nvPr>
            <p:ph idx="1"/>
          </p:nvPr>
        </p:nvSpPr>
        <p:spPr>
          <a:xfrm>
            <a:off x="575733" y="1169762"/>
            <a:ext cx="10653579" cy="5295143"/>
          </a:xfrm>
        </p:spPr>
        <p:txBody>
          <a:bodyPr>
            <a:noAutofit/>
          </a:bodyPr>
          <a:lstStyle/>
          <a:p>
            <a:pPr marL="0" indent="0">
              <a:buNone/>
            </a:pPr>
            <a:r>
              <a:rPr lang="en-US" sz="2600" b="1" dirty="0">
                <a:solidFill>
                  <a:srgbClr val="003192"/>
                </a:solidFill>
              </a:rPr>
              <a:t>The Friends had raised over $140,000 over the past decade for a new library</a:t>
            </a:r>
            <a:endParaRPr lang="en-US" sz="2400" b="1" dirty="0">
              <a:solidFill>
                <a:srgbClr val="003192"/>
              </a:solidFill>
            </a:endParaRPr>
          </a:p>
          <a:p>
            <a:pPr marL="0" indent="0">
              <a:buNone/>
            </a:pPr>
            <a:r>
              <a:rPr lang="en-US" sz="2200" b="1" dirty="0">
                <a:solidFill>
                  <a:srgbClr val="003192"/>
                </a:solidFill>
              </a:rPr>
              <a:t>79 individuals across Jackson County were interviewed</a:t>
            </a:r>
          </a:p>
          <a:p>
            <a:pPr lvl="1"/>
            <a:r>
              <a:rPr lang="en-US" sz="2200" b="1" dirty="0">
                <a:solidFill>
                  <a:srgbClr val="003192"/>
                </a:solidFill>
              </a:rPr>
              <a:t>81% Awareness &amp; Passion for the Project</a:t>
            </a:r>
          </a:p>
          <a:p>
            <a:pPr lvl="1"/>
            <a:r>
              <a:rPr lang="en-US" sz="2200" b="1" dirty="0">
                <a:solidFill>
                  <a:srgbClr val="003192"/>
                </a:solidFill>
              </a:rPr>
              <a:t>91% Strong Case for Support</a:t>
            </a:r>
          </a:p>
          <a:p>
            <a:pPr lvl="1"/>
            <a:r>
              <a:rPr lang="en-US" sz="2200" b="1" dirty="0">
                <a:solidFill>
                  <a:srgbClr val="003192"/>
                </a:solidFill>
              </a:rPr>
              <a:t>93% Will Make a Financial Gift</a:t>
            </a:r>
          </a:p>
          <a:p>
            <a:pPr lvl="1"/>
            <a:r>
              <a:rPr lang="en-US" sz="2200" b="1" dirty="0">
                <a:solidFill>
                  <a:srgbClr val="003192"/>
                </a:solidFill>
              </a:rPr>
              <a:t>Caution was advised as citizen attitudes should not be overestimated. It will take a lot of work to make this project a financial priority </a:t>
            </a:r>
          </a:p>
          <a:p>
            <a:pPr lvl="1"/>
            <a:r>
              <a:rPr lang="en-US" sz="2200" b="1" dirty="0">
                <a:solidFill>
                  <a:srgbClr val="003192"/>
                </a:solidFill>
              </a:rPr>
              <a:t>“The issue of ‘the economy’ is repeatedly mentioned as a cause for concern.” US stock market had just lost 50% of its value.</a:t>
            </a:r>
          </a:p>
          <a:p>
            <a:pPr marL="0" indent="0">
              <a:buNone/>
            </a:pPr>
            <a:r>
              <a:rPr lang="en-US" sz="2600" b="1" dirty="0">
                <a:solidFill>
                  <a:srgbClr val="003192"/>
                </a:solidFill>
              </a:rPr>
              <a:t>$1.5 million is feasible</a:t>
            </a:r>
          </a:p>
        </p:txBody>
      </p:sp>
    </p:spTree>
    <p:extLst>
      <p:ext uri="{BB962C8B-B14F-4D97-AF65-F5344CB8AC3E}">
        <p14:creationId xmlns:p14="http://schemas.microsoft.com/office/powerpoint/2010/main" val="18759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81F24-9388-D157-CA33-BB78F1F6CD60}"/>
              </a:ext>
            </a:extLst>
          </p:cNvPr>
          <p:cNvSpPr>
            <a:spLocks noGrp="1"/>
          </p:cNvSpPr>
          <p:nvPr>
            <p:ph idx="1"/>
          </p:nvPr>
        </p:nvSpPr>
        <p:spPr>
          <a:xfrm>
            <a:off x="691694" y="4283755"/>
            <a:ext cx="10808612" cy="2239886"/>
          </a:xfrm>
        </p:spPr>
        <p:txBody>
          <a:bodyPr>
            <a:normAutofit/>
          </a:bodyPr>
          <a:lstStyle/>
          <a:p>
            <a:pPr marL="0" indent="0">
              <a:buNone/>
            </a:pPr>
            <a:r>
              <a:rPr lang="en-US" sz="2800" b="1" dirty="0">
                <a:solidFill>
                  <a:srgbClr val="003192"/>
                </a:solidFill>
              </a:rPr>
              <a:t>Incorporating the historic courthouse into a new library complex allowed us to honor one of the most recognized symbols of Jackson County by making it a part of one of the most important institutions of our county – the public library.</a:t>
            </a:r>
            <a:endParaRPr lang="en-US" sz="2800" dirty="0">
              <a:solidFill>
                <a:srgbClr val="003192"/>
              </a:solidFill>
            </a:endParaRPr>
          </a:p>
        </p:txBody>
      </p:sp>
      <p:pic>
        <p:nvPicPr>
          <p:cNvPr id="8" name="Picture 7">
            <a:extLst>
              <a:ext uri="{FF2B5EF4-FFF2-40B4-BE49-F238E27FC236}">
                <a16:creationId xmlns:a16="http://schemas.microsoft.com/office/drawing/2014/main" id="{88F5ECB8-1AAA-9B81-5B9F-77DBF8C73234}"/>
              </a:ext>
            </a:extLst>
          </p:cNvPr>
          <p:cNvPicPr>
            <a:picLocks noChangeAspect="1"/>
          </p:cNvPicPr>
          <p:nvPr/>
        </p:nvPicPr>
        <p:blipFill>
          <a:blip r:embed="rId3"/>
          <a:srcRect l="2494" t="9312" r="3466" b="9328"/>
          <a:stretch>
            <a:fillRect/>
          </a:stretch>
        </p:blipFill>
        <p:spPr>
          <a:xfrm>
            <a:off x="2206284" y="861848"/>
            <a:ext cx="6837002" cy="3584028"/>
          </a:xfrm>
          <a:prstGeom prst="rect">
            <a:avLst/>
          </a:prstGeom>
        </p:spPr>
      </p:pic>
      <p:sp>
        <p:nvSpPr>
          <p:cNvPr id="2" name="TextBox 1">
            <a:extLst>
              <a:ext uri="{FF2B5EF4-FFF2-40B4-BE49-F238E27FC236}">
                <a16:creationId xmlns:a16="http://schemas.microsoft.com/office/drawing/2014/main" id="{CA4C1B5B-48B3-4B58-4771-1A2C4F61E218}"/>
              </a:ext>
            </a:extLst>
          </p:cNvPr>
          <p:cNvSpPr txBox="1"/>
          <p:nvPr/>
        </p:nvSpPr>
        <p:spPr>
          <a:xfrm>
            <a:off x="1889560" y="334359"/>
            <a:ext cx="8412880" cy="707886"/>
          </a:xfrm>
          <a:prstGeom prst="rect">
            <a:avLst/>
          </a:prstGeom>
          <a:noFill/>
        </p:spPr>
        <p:txBody>
          <a:bodyPr wrap="none" rtlCol="0">
            <a:spAutoFit/>
          </a:bodyPr>
          <a:lstStyle/>
          <a:p>
            <a:r>
              <a:rPr lang="en-US" sz="4000" b="1" dirty="0">
                <a:latin typeface="Baskerville Old Face" panose="02020602080505020303" pitchFamily="18" charset="0"/>
              </a:rPr>
              <a:t>Jackson County Public Library Complex</a:t>
            </a:r>
            <a:endParaRPr lang="en-US" sz="4000" dirty="0"/>
          </a:p>
        </p:txBody>
      </p:sp>
    </p:spTree>
    <p:extLst>
      <p:ext uri="{BB962C8B-B14F-4D97-AF65-F5344CB8AC3E}">
        <p14:creationId xmlns:p14="http://schemas.microsoft.com/office/powerpoint/2010/main" val="72495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4E23-4F5D-49C9-4FB6-4474261BA7EB}"/>
              </a:ext>
            </a:extLst>
          </p:cNvPr>
          <p:cNvSpPr>
            <a:spLocks noGrp="1"/>
          </p:cNvSpPr>
          <p:nvPr>
            <p:ph type="title"/>
          </p:nvPr>
        </p:nvSpPr>
        <p:spPr>
          <a:xfrm>
            <a:off x="612648" y="935420"/>
            <a:ext cx="10653578" cy="745477"/>
          </a:xfrm>
        </p:spPr>
        <p:txBody>
          <a:bodyPr/>
          <a:lstStyle/>
          <a:p>
            <a:r>
              <a:rPr lang="en-US" dirty="0"/>
              <a:t> </a:t>
            </a:r>
          </a:p>
        </p:txBody>
      </p:sp>
      <p:sp>
        <p:nvSpPr>
          <p:cNvPr id="4" name="TextBox 3">
            <a:extLst>
              <a:ext uri="{FF2B5EF4-FFF2-40B4-BE49-F238E27FC236}">
                <a16:creationId xmlns:a16="http://schemas.microsoft.com/office/drawing/2014/main" id="{B600794E-23B7-7BC3-778D-8689D9BA7722}"/>
              </a:ext>
            </a:extLst>
          </p:cNvPr>
          <p:cNvSpPr txBox="1"/>
          <p:nvPr/>
        </p:nvSpPr>
        <p:spPr>
          <a:xfrm>
            <a:off x="693683" y="1618374"/>
            <a:ext cx="10885669" cy="4862870"/>
          </a:xfrm>
          <a:prstGeom prst="rect">
            <a:avLst/>
          </a:prstGeom>
          <a:noFill/>
        </p:spPr>
        <p:txBody>
          <a:bodyPr wrap="square" rtlCol="0">
            <a:spAutoFit/>
          </a:bodyPr>
          <a:lstStyle/>
          <a:p>
            <a:pPr>
              <a:spcBef>
                <a:spcPts val="1200"/>
              </a:spcBef>
              <a:buFont typeface="Arial" panose="020B0604020202020204" pitchFamily="34" charset="0"/>
              <a:buChar char="•"/>
            </a:pPr>
            <a:r>
              <a:rPr lang="en-US" sz="3000" i="1" dirty="0">
                <a:solidFill>
                  <a:srgbClr val="003192"/>
                </a:solidFill>
              </a:rPr>
              <a:t>“It’s a way to help </a:t>
            </a:r>
            <a:r>
              <a:rPr lang="en-US" sz="3000" b="1" i="1" dirty="0">
                <a:solidFill>
                  <a:srgbClr val="003192"/>
                </a:solidFill>
              </a:rPr>
              <a:t>preserve</a:t>
            </a:r>
            <a:r>
              <a:rPr lang="en-US" sz="3000" i="1" dirty="0">
                <a:solidFill>
                  <a:srgbClr val="003192"/>
                </a:solidFill>
              </a:rPr>
              <a:t> one of the county’s best landmarks; it’s a way to </a:t>
            </a:r>
            <a:r>
              <a:rPr lang="en-US" sz="3000" b="1" i="1" dirty="0">
                <a:solidFill>
                  <a:srgbClr val="003192"/>
                </a:solidFill>
              </a:rPr>
              <a:t>create</a:t>
            </a:r>
            <a:r>
              <a:rPr lang="en-US" sz="3000" i="1" dirty="0">
                <a:solidFill>
                  <a:srgbClr val="003192"/>
                </a:solidFill>
              </a:rPr>
              <a:t> a library that is uniquely ours; it’s a way to celebrate the </a:t>
            </a:r>
            <a:r>
              <a:rPr lang="en-US" sz="3000" b="1" i="1" dirty="0">
                <a:solidFill>
                  <a:srgbClr val="003192"/>
                </a:solidFill>
              </a:rPr>
              <a:t>history</a:t>
            </a:r>
            <a:r>
              <a:rPr lang="en-US" sz="3000" i="1" dirty="0">
                <a:solidFill>
                  <a:srgbClr val="003192"/>
                </a:solidFill>
              </a:rPr>
              <a:t> of our community while looking to the </a:t>
            </a:r>
            <a:r>
              <a:rPr lang="en-US" sz="3000" b="1" i="1" dirty="0">
                <a:solidFill>
                  <a:srgbClr val="003192"/>
                </a:solidFill>
              </a:rPr>
              <a:t>future</a:t>
            </a:r>
            <a:r>
              <a:rPr lang="en-US" sz="3000" i="1" dirty="0">
                <a:solidFill>
                  <a:srgbClr val="003192"/>
                </a:solidFill>
              </a:rPr>
              <a:t>; and it’s a site that will  </a:t>
            </a:r>
            <a:r>
              <a:rPr lang="en-US" sz="3000" b="1" i="1" dirty="0">
                <a:solidFill>
                  <a:srgbClr val="003192"/>
                </a:solidFill>
              </a:rPr>
              <a:t>inspire people for generations</a:t>
            </a:r>
            <a:r>
              <a:rPr lang="en-US" sz="3000" i="1" dirty="0">
                <a:solidFill>
                  <a:srgbClr val="003192"/>
                </a:solidFill>
              </a:rPr>
              <a:t>.” Joyce Moore, owner of City Lights Bookstore  in Sylva</a:t>
            </a:r>
          </a:p>
          <a:p>
            <a:pPr>
              <a:spcBef>
                <a:spcPts val="1200"/>
              </a:spcBef>
              <a:buFont typeface="Arial" panose="020B0604020202020204" pitchFamily="34" charset="0"/>
              <a:buChar char="•"/>
            </a:pPr>
            <a:r>
              <a:rPr lang="en-US" sz="3000" i="1" dirty="0">
                <a:solidFill>
                  <a:srgbClr val="003192"/>
                </a:solidFill>
              </a:rPr>
              <a:t>“Such opportunities are rare in one’s lifetime to assist with the preservation of history while simultaneously meeting the needs for our future.” Tom Massie Jackson County Commissioner</a:t>
            </a:r>
            <a:endParaRPr lang="en-US" sz="3000" dirty="0">
              <a:solidFill>
                <a:srgbClr val="003192"/>
              </a:solidFill>
            </a:endParaRPr>
          </a:p>
        </p:txBody>
      </p:sp>
      <p:pic>
        <p:nvPicPr>
          <p:cNvPr id="3" name="Picture 2">
            <a:extLst>
              <a:ext uri="{FF2B5EF4-FFF2-40B4-BE49-F238E27FC236}">
                <a16:creationId xmlns:a16="http://schemas.microsoft.com/office/drawing/2014/main" id="{3C036339-AC6E-2C24-B709-9A681D998614}"/>
              </a:ext>
            </a:extLst>
          </p:cNvPr>
          <p:cNvPicPr>
            <a:picLocks noChangeAspect="1"/>
          </p:cNvPicPr>
          <p:nvPr/>
        </p:nvPicPr>
        <p:blipFill>
          <a:blip r:embed="rId3"/>
          <a:stretch>
            <a:fillRect/>
          </a:stretch>
        </p:blipFill>
        <p:spPr>
          <a:xfrm>
            <a:off x="1598444" y="857940"/>
            <a:ext cx="8376790" cy="731520"/>
          </a:xfrm>
          <a:prstGeom prst="rect">
            <a:avLst/>
          </a:prstGeom>
        </p:spPr>
      </p:pic>
      <p:sp>
        <p:nvSpPr>
          <p:cNvPr id="8" name="TextBox 7">
            <a:extLst>
              <a:ext uri="{FF2B5EF4-FFF2-40B4-BE49-F238E27FC236}">
                <a16:creationId xmlns:a16="http://schemas.microsoft.com/office/drawing/2014/main" id="{B5C85B60-58C9-C5C9-20A6-E5F95CA62688}"/>
              </a:ext>
            </a:extLst>
          </p:cNvPr>
          <p:cNvSpPr txBox="1"/>
          <p:nvPr/>
        </p:nvSpPr>
        <p:spPr>
          <a:xfrm>
            <a:off x="1627198" y="345010"/>
            <a:ext cx="8624477" cy="707886"/>
          </a:xfrm>
          <a:prstGeom prst="rect">
            <a:avLst/>
          </a:prstGeom>
          <a:noFill/>
        </p:spPr>
        <p:txBody>
          <a:bodyPr wrap="none" rtlCol="0">
            <a:spAutoFit/>
          </a:bodyPr>
          <a:lstStyle/>
          <a:p>
            <a:r>
              <a:rPr lang="en-US" sz="4000" b="1" dirty="0">
                <a:latin typeface="Baskerville Old Face" panose="02020602080505020303" pitchFamily="18" charset="0"/>
              </a:rPr>
              <a:t>Jackson County Public Library Complex</a:t>
            </a:r>
          </a:p>
        </p:txBody>
      </p:sp>
    </p:spTree>
    <p:extLst>
      <p:ext uri="{BB962C8B-B14F-4D97-AF65-F5344CB8AC3E}">
        <p14:creationId xmlns:p14="http://schemas.microsoft.com/office/powerpoint/2010/main" val="411004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C2A32-9C2C-DF04-AA16-86F2C79877C3}"/>
              </a:ext>
            </a:extLst>
          </p:cNvPr>
          <p:cNvSpPr>
            <a:spLocks noGrp="1"/>
          </p:cNvSpPr>
          <p:nvPr>
            <p:ph idx="1"/>
          </p:nvPr>
        </p:nvSpPr>
        <p:spPr>
          <a:xfrm>
            <a:off x="612647" y="2009812"/>
            <a:ext cx="10653579" cy="4117713"/>
          </a:xfrm>
        </p:spPr>
        <p:txBody>
          <a:bodyPr>
            <a:normAutofit/>
          </a:bodyPr>
          <a:lstStyle/>
          <a:p>
            <a:pPr marL="0" indent="0">
              <a:buNone/>
            </a:pPr>
            <a:r>
              <a:rPr lang="en-US" sz="2800" b="1" dirty="0">
                <a:solidFill>
                  <a:srgbClr val="003192"/>
                </a:solidFill>
              </a:rPr>
              <a:t>To make this new library complex a reality </a:t>
            </a:r>
            <a:r>
              <a:rPr lang="en-US" sz="2800" dirty="0">
                <a:solidFill>
                  <a:srgbClr val="003192"/>
                </a:solidFill>
              </a:rPr>
              <a:t>-</a:t>
            </a:r>
          </a:p>
          <a:p>
            <a:r>
              <a:rPr lang="en-US" sz="2800" dirty="0">
                <a:solidFill>
                  <a:srgbClr val="003192"/>
                </a:solidFill>
              </a:rPr>
              <a:t>Jackson County Commissioners committed over $8 million </a:t>
            </a:r>
          </a:p>
          <a:p>
            <a:r>
              <a:rPr lang="en-US" sz="2800" dirty="0">
                <a:solidFill>
                  <a:srgbClr val="003192"/>
                </a:solidFill>
              </a:rPr>
              <a:t>The Capital Campaign lead by the Friends, &amp; supported by the Genealogy Society, Historical Association and the Arts Council developed a plan to raise the $1.5 million </a:t>
            </a:r>
          </a:p>
          <a:p>
            <a:pPr marL="0" indent="0">
              <a:buNone/>
            </a:pPr>
            <a:r>
              <a:rPr lang="en-US" sz="2800" b="1" dirty="0">
                <a:solidFill>
                  <a:srgbClr val="003192"/>
                </a:solidFill>
              </a:rPr>
              <a:t>With a goal of raising at least $1 million by the official groundbreaking.</a:t>
            </a:r>
          </a:p>
          <a:p>
            <a:endParaRPr lang="en-US" dirty="0">
              <a:solidFill>
                <a:srgbClr val="003192"/>
              </a:solidFill>
            </a:endParaRPr>
          </a:p>
        </p:txBody>
      </p:sp>
      <p:sp>
        <p:nvSpPr>
          <p:cNvPr id="6" name="TextBox 5">
            <a:extLst>
              <a:ext uri="{FF2B5EF4-FFF2-40B4-BE49-F238E27FC236}">
                <a16:creationId xmlns:a16="http://schemas.microsoft.com/office/drawing/2014/main" id="{8AAE200F-D2CD-B903-2AEC-8E9CCF017DCC}"/>
              </a:ext>
            </a:extLst>
          </p:cNvPr>
          <p:cNvSpPr txBox="1"/>
          <p:nvPr/>
        </p:nvSpPr>
        <p:spPr>
          <a:xfrm>
            <a:off x="612647" y="369960"/>
            <a:ext cx="11195694" cy="707886"/>
          </a:xfrm>
          <a:prstGeom prst="rect">
            <a:avLst/>
          </a:prstGeom>
          <a:noFill/>
        </p:spPr>
        <p:txBody>
          <a:bodyPr wrap="none" rtlCol="0">
            <a:spAutoFit/>
          </a:bodyPr>
          <a:lstStyle/>
          <a:p>
            <a:r>
              <a:rPr lang="en-US" sz="4000" b="1" dirty="0">
                <a:latin typeface="Baskerville Old Face" panose="02020602080505020303" pitchFamily="18" charset="0"/>
              </a:rPr>
              <a:t>Jackson County Public Library Complex Fundraising</a:t>
            </a:r>
          </a:p>
        </p:txBody>
      </p:sp>
      <p:pic>
        <p:nvPicPr>
          <p:cNvPr id="7" name="Picture 6">
            <a:extLst>
              <a:ext uri="{FF2B5EF4-FFF2-40B4-BE49-F238E27FC236}">
                <a16:creationId xmlns:a16="http://schemas.microsoft.com/office/drawing/2014/main" id="{EF7A3BCB-5B6B-BFDD-064F-F1B6F5704AAD}"/>
              </a:ext>
            </a:extLst>
          </p:cNvPr>
          <p:cNvPicPr>
            <a:picLocks noChangeAspect="1"/>
          </p:cNvPicPr>
          <p:nvPr/>
        </p:nvPicPr>
        <p:blipFill>
          <a:blip r:embed="rId3"/>
          <a:stretch>
            <a:fillRect/>
          </a:stretch>
        </p:blipFill>
        <p:spPr>
          <a:xfrm>
            <a:off x="1676457" y="1077846"/>
            <a:ext cx="8376630" cy="731583"/>
          </a:xfrm>
          <a:prstGeom prst="rect">
            <a:avLst/>
          </a:prstGeom>
        </p:spPr>
      </p:pic>
    </p:spTree>
    <p:extLst>
      <p:ext uri="{BB962C8B-B14F-4D97-AF65-F5344CB8AC3E}">
        <p14:creationId xmlns:p14="http://schemas.microsoft.com/office/powerpoint/2010/main" val="1980368465"/>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14567</TotalTime>
  <Words>652</Words>
  <Application>Microsoft Office PowerPoint</Application>
  <PresentationFormat>Widescreen</PresentationFormat>
  <Paragraphs>61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Baskerville Old Face</vt:lpstr>
      <vt:lpstr>Neue Haas Grotesk Text Pro</vt:lpstr>
      <vt:lpstr>Helena</vt:lpstr>
      <vt:lpstr>PowerPoint Presentation</vt:lpstr>
      <vt:lpstr>Historic Jackson County Courthouse  &amp; the Jackson County Public Library </vt:lpstr>
      <vt:lpstr>Dubberly Garcia Associates Needs Assessment May 28, 2007  </vt:lpstr>
      <vt:lpstr>Dubberly Garcia Associates Needs Assessment May 28, 2007  </vt:lpstr>
      <vt:lpstr>The Library Breathed New Life into the Courthouse</vt:lpstr>
      <vt:lpstr>Fundraising Feasibility Study – Sims &amp; Steele Consulting  April 2008</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Antoinette MacWatt</dc:creator>
  <cp:lastModifiedBy>Betsey Hamlet</cp:lastModifiedBy>
  <cp:revision>6</cp:revision>
  <cp:lastPrinted>2026-01-04T15:29:16Z</cp:lastPrinted>
  <dcterms:created xsi:type="dcterms:W3CDTF">2025-12-02T15:28:12Z</dcterms:created>
  <dcterms:modified xsi:type="dcterms:W3CDTF">2026-01-05T15:33:48Z</dcterms:modified>
</cp:coreProperties>
</file>