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56" r:id="rId2"/>
    <p:sldId id="257" r:id="rId3"/>
    <p:sldId id="262" r:id="rId4"/>
    <p:sldId id="263" r:id="rId5"/>
    <p:sldId id="265" r:id="rId6"/>
    <p:sldId id="266" r:id="rId7"/>
    <p:sldId id="267" r:id="rId8"/>
    <p:sldId id="270" r:id="rId9"/>
    <p:sldId id="271" r:id="rId10"/>
    <p:sldId id="272" r:id="rId11"/>
    <p:sldId id="273"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129F0-3273-408D-9D8F-D964601B4B2B}" v="12" dt="2025-12-31T16:59:22.447"/>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3" autoAdjust="0"/>
    <p:restoredTop sz="94660"/>
  </p:normalViewPr>
  <p:slideViewPr>
    <p:cSldViewPr snapToGrid="0">
      <p:cViewPr varScale="1">
        <p:scale>
          <a:sx n="97" d="100"/>
          <a:sy n="97" d="100"/>
        </p:scale>
        <p:origin x="7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16B2-738A-4E48-BCE9-770F82A8F8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57E3B2-B65D-4E68-BA4D-4A9B880C8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A4B94B-B262-4CA8-9689-DF1479BA107C}"/>
              </a:ext>
            </a:extLst>
          </p:cNvPr>
          <p:cNvSpPr>
            <a:spLocks noGrp="1"/>
          </p:cNvSpPr>
          <p:nvPr>
            <p:ph type="dt" sz="half" idx="10"/>
          </p:nvPr>
        </p:nvSpPr>
        <p:spPr/>
        <p:txBody>
          <a:bodyPr/>
          <a:lstStyle/>
          <a:p>
            <a:fld id="{F4D57BDD-E64A-4D27-8978-82FFCA18A12C}" type="datetimeFigureOut">
              <a:rPr lang="en-US" smtClean="0"/>
              <a:t>12/31/2025</a:t>
            </a:fld>
            <a:endParaRPr lang="en-US"/>
          </a:p>
        </p:txBody>
      </p:sp>
      <p:sp>
        <p:nvSpPr>
          <p:cNvPr id="5" name="Footer Placeholder 4">
            <a:extLst>
              <a:ext uri="{FF2B5EF4-FFF2-40B4-BE49-F238E27FC236}">
                <a16:creationId xmlns:a16="http://schemas.microsoft.com/office/drawing/2014/main" id="{9E6E695D-D6FF-465D-A501-71D91A186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06A01-234E-4F65-AA10-04A01EC45E42}"/>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81472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EA90-C63C-4811-9603-D9EB15C920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785C21-B0C8-43C1-9F94-18D7A4AA8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D759-D540-40BF-B716-CC640DC06DF9}"/>
              </a:ext>
            </a:extLst>
          </p:cNvPr>
          <p:cNvSpPr>
            <a:spLocks noGrp="1"/>
          </p:cNvSpPr>
          <p:nvPr>
            <p:ph type="dt" sz="half" idx="10"/>
          </p:nvPr>
        </p:nvSpPr>
        <p:spPr/>
        <p:txBody>
          <a:bodyPr/>
          <a:lstStyle/>
          <a:p>
            <a:fld id="{F4D57BDD-E64A-4D27-8978-82FFCA18A12C}" type="datetimeFigureOut">
              <a:rPr lang="en-US" smtClean="0"/>
              <a:t>12/31/2025</a:t>
            </a:fld>
            <a:endParaRPr lang="en-US"/>
          </a:p>
        </p:txBody>
      </p:sp>
      <p:sp>
        <p:nvSpPr>
          <p:cNvPr id="5" name="Footer Placeholder 4">
            <a:extLst>
              <a:ext uri="{FF2B5EF4-FFF2-40B4-BE49-F238E27FC236}">
                <a16:creationId xmlns:a16="http://schemas.microsoft.com/office/drawing/2014/main" id="{0863B32F-7EC4-43C1-B8ED-52FFB4CD6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26E3B-4A26-4F4C-8497-41DA9B04202B}"/>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48202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04502-AE32-4CF0-B228-53974043E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ABC178-35BB-450B-A437-F81B7BFCDC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9D9D1-CEF3-4C80-A91B-7F436946D7BB}"/>
              </a:ext>
            </a:extLst>
          </p:cNvPr>
          <p:cNvSpPr>
            <a:spLocks noGrp="1"/>
          </p:cNvSpPr>
          <p:nvPr>
            <p:ph type="dt" sz="half" idx="10"/>
          </p:nvPr>
        </p:nvSpPr>
        <p:spPr/>
        <p:txBody>
          <a:bodyPr/>
          <a:lstStyle/>
          <a:p>
            <a:fld id="{F4D57BDD-E64A-4D27-8978-82FFCA18A12C}" type="datetimeFigureOut">
              <a:rPr lang="en-US" smtClean="0"/>
              <a:t>12/31/2025</a:t>
            </a:fld>
            <a:endParaRPr lang="en-US"/>
          </a:p>
        </p:txBody>
      </p:sp>
      <p:sp>
        <p:nvSpPr>
          <p:cNvPr id="5" name="Footer Placeholder 4">
            <a:extLst>
              <a:ext uri="{FF2B5EF4-FFF2-40B4-BE49-F238E27FC236}">
                <a16:creationId xmlns:a16="http://schemas.microsoft.com/office/drawing/2014/main" id="{759ADDF5-1740-4FB3-A9DE-0416C7156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E5357-09A7-4284-AC8C-1FE9C4ECDC7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6176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5888-0BA4-4988-9CDA-3C8E40B7D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DC5F0-14FE-40F0-8D0D-B7DF8CE2A5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CF026-0B48-4076-8F68-A7828AC9979D}"/>
              </a:ext>
            </a:extLst>
          </p:cNvPr>
          <p:cNvSpPr>
            <a:spLocks noGrp="1"/>
          </p:cNvSpPr>
          <p:nvPr>
            <p:ph type="dt" sz="half" idx="10"/>
          </p:nvPr>
        </p:nvSpPr>
        <p:spPr/>
        <p:txBody>
          <a:bodyPr/>
          <a:lstStyle/>
          <a:p>
            <a:fld id="{F4D57BDD-E64A-4D27-8978-82FFCA18A12C}" type="datetimeFigureOut">
              <a:rPr lang="en-US" smtClean="0"/>
              <a:t>12/31/2025</a:t>
            </a:fld>
            <a:endParaRPr lang="en-US"/>
          </a:p>
        </p:txBody>
      </p:sp>
      <p:sp>
        <p:nvSpPr>
          <p:cNvPr id="5" name="Footer Placeholder 4">
            <a:extLst>
              <a:ext uri="{FF2B5EF4-FFF2-40B4-BE49-F238E27FC236}">
                <a16:creationId xmlns:a16="http://schemas.microsoft.com/office/drawing/2014/main" id="{1250FBB8-5A3A-4CAC-9DAC-3BD693769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1A31E-827E-458F-ADD9-89ECAF0D897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4600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4E86-5709-43C4-A73A-97EDAA9592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A8AC0F-3238-4B85-8653-E03671729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B932AE-AC40-4AD6-B2E6-2FDDCA3B9BCB}"/>
              </a:ext>
            </a:extLst>
          </p:cNvPr>
          <p:cNvSpPr>
            <a:spLocks noGrp="1"/>
          </p:cNvSpPr>
          <p:nvPr>
            <p:ph type="dt" sz="half" idx="10"/>
          </p:nvPr>
        </p:nvSpPr>
        <p:spPr/>
        <p:txBody>
          <a:bodyPr/>
          <a:lstStyle/>
          <a:p>
            <a:fld id="{F4D57BDD-E64A-4D27-8978-82FFCA18A12C}" type="datetimeFigureOut">
              <a:rPr lang="en-US" smtClean="0"/>
              <a:t>12/31/2025</a:t>
            </a:fld>
            <a:endParaRPr lang="en-US"/>
          </a:p>
        </p:txBody>
      </p:sp>
      <p:sp>
        <p:nvSpPr>
          <p:cNvPr id="5" name="Footer Placeholder 4">
            <a:extLst>
              <a:ext uri="{FF2B5EF4-FFF2-40B4-BE49-F238E27FC236}">
                <a16:creationId xmlns:a16="http://schemas.microsoft.com/office/drawing/2014/main" id="{63943CFD-BF9D-4DF1-94E0-A6DC9E0DB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8948D-BB0A-4BA9-BDD9-83EB72787BF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0888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B057-E195-480C-898D-479C640E55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50EF23-B9B2-436D-B197-3C2B430A6A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210C01-3228-405B-9BEB-D47D68AEE7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7B9BB-6270-465A-80D8-52D8F767E266}"/>
              </a:ext>
            </a:extLst>
          </p:cNvPr>
          <p:cNvSpPr>
            <a:spLocks noGrp="1"/>
          </p:cNvSpPr>
          <p:nvPr>
            <p:ph type="dt" sz="half" idx="10"/>
          </p:nvPr>
        </p:nvSpPr>
        <p:spPr/>
        <p:txBody>
          <a:bodyPr/>
          <a:lstStyle/>
          <a:p>
            <a:fld id="{F4D57BDD-E64A-4D27-8978-82FFCA18A12C}" type="datetimeFigureOut">
              <a:rPr lang="en-US" smtClean="0"/>
              <a:t>12/31/2025</a:t>
            </a:fld>
            <a:endParaRPr lang="en-US"/>
          </a:p>
        </p:txBody>
      </p:sp>
      <p:sp>
        <p:nvSpPr>
          <p:cNvPr id="6" name="Footer Placeholder 5">
            <a:extLst>
              <a:ext uri="{FF2B5EF4-FFF2-40B4-BE49-F238E27FC236}">
                <a16:creationId xmlns:a16="http://schemas.microsoft.com/office/drawing/2014/main" id="{A00DB25E-2B8E-432F-9970-3D8FD73CE4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CBE725-7282-4C73-A59E-48C1488B7954}"/>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230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ACCD-192B-4CEB-B191-3CA774D8D4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EC3DB0-29D5-46A1-B61E-4B946C66B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3B8924-F251-458B-831A-45C864629C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A3CAFE-3EA8-4919-8619-7CFC7F71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62E77F-A421-4103-8901-ED0962A95F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B523DE-4648-415B-BC2E-5F4B972E54B4}"/>
              </a:ext>
            </a:extLst>
          </p:cNvPr>
          <p:cNvSpPr>
            <a:spLocks noGrp="1"/>
          </p:cNvSpPr>
          <p:nvPr>
            <p:ph type="dt" sz="half" idx="10"/>
          </p:nvPr>
        </p:nvSpPr>
        <p:spPr/>
        <p:txBody>
          <a:bodyPr/>
          <a:lstStyle/>
          <a:p>
            <a:fld id="{F4D57BDD-E64A-4D27-8978-82FFCA18A12C}" type="datetimeFigureOut">
              <a:rPr lang="en-US" smtClean="0"/>
              <a:t>12/31/2025</a:t>
            </a:fld>
            <a:endParaRPr lang="en-US"/>
          </a:p>
        </p:txBody>
      </p:sp>
      <p:sp>
        <p:nvSpPr>
          <p:cNvPr id="8" name="Footer Placeholder 7">
            <a:extLst>
              <a:ext uri="{FF2B5EF4-FFF2-40B4-BE49-F238E27FC236}">
                <a16:creationId xmlns:a16="http://schemas.microsoft.com/office/drawing/2014/main" id="{B40970A6-60DD-421C-A11D-6ED13A20E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9953A2-1D00-4637-8FCB-B39A25350B2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5283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1548-42C8-481B-A8EB-0874555199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8C057E-8424-4073-9F74-C180420B98D3}"/>
              </a:ext>
            </a:extLst>
          </p:cNvPr>
          <p:cNvSpPr>
            <a:spLocks noGrp="1"/>
          </p:cNvSpPr>
          <p:nvPr>
            <p:ph type="dt" sz="half" idx="10"/>
          </p:nvPr>
        </p:nvSpPr>
        <p:spPr/>
        <p:txBody>
          <a:bodyPr/>
          <a:lstStyle/>
          <a:p>
            <a:fld id="{F4D57BDD-E64A-4D27-8978-82FFCA18A12C}" type="datetimeFigureOut">
              <a:rPr lang="en-US" smtClean="0"/>
              <a:t>12/31/2025</a:t>
            </a:fld>
            <a:endParaRPr lang="en-US"/>
          </a:p>
        </p:txBody>
      </p:sp>
      <p:sp>
        <p:nvSpPr>
          <p:cNvPr id="4" name="Footer Placeholder 3">
            <a:extLst>
              <a:ext uri="{FF2B5EF4-FFF2-40B4-BE49-F238E27FC236}">
                <a16:creationId xmlns:a16="http://schemas.microsoft.com/office/drawing/2014/main" id="{0A16F652-FC23-4762-A995-60D2997E32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272F6C-A275-42E8-B40F-714619D0DBA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2267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7928DB-B72F-4BFC-8242-FFFBC4922059}"/>
              </a:ext>
            </a:extLst>
          </p:cNvPr>
          <p:cNvSpPr>
            <a:spLocks noGrp="1"/>
          </p:cNvSpPr>
          <p:nvPr>
            <p:ph type="dt" sz="half" idx="10"/>
          </p:nvPr>
        </p:nvSpPr>
        <p:spPr/>
        <p:txBody>
          <a:bodyPr/>
          <a:lstStyle/>
          <a:p>
            <a:fld id="{F4D57BDD-E64A-4D27-8978-82FFCA18A12C}" type="datetimeFigureOut">
              <a:rPr lang="en-US" smtClean="0"/>
              <a:t>12/31/2025</a:t>
            </a:fld>
            <a:endParaRPr lang="en-US"/>
          </a:p>
        </p:txBody>
      </p:sp>
      <p:sp>
        <p:nvSpPr>
          <p:cNvPr id="3" name="Footer Placeholder 2">
            <a:extLst>
              <a:ext uri="{FF2B5EF4-FFF2-40B4-BE49-F238E27FC236}">
                <a16:creationId xmlns:a16="http://schemas.microsoft.com/office/drawing/2014/main" id="{F0FDA476-D3D9-4097-A65C-727E899843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5E1F70-36D4-4BC9-AC0A-D2D720B5E95B}"/>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3118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CFC6-AACE-416E-A3B6-E51BC715C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B2ED72-955A-4237-B58F-A0139DD31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1948BB-EA5E-4C72-A2D5-86D0F1F2E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1EEE0-40D4-40D7-BD20-C46D2F4F1C40}"/>
              </a:ext>
            </a:extLst>
          </p:cNvPr>
          <p:cNvSpPr>
            <a:spLocks noGrp="1"/>
          </p:cNvSpPr>
          <p:nvPr>
            <p:ph type="dt" sz="half" idx="10"/>
          </p:nvPr>
        </p:nvSpPr>
        <p:spPr/>
        <p:txBody>
          <a:bodyPr/>
          <a:lstStyle/>
          <a:p>
            <a:fld id="{F4D57BDD-E64A-4D27-8978-82FFCA18A12C}" type="datetimeFigureOut">
              <a:rPr lang="en-US" smtClean="0"/>
              <a:t>12/31/2025</a:t>
            </a:fld>
            <a:endParaRPr lang="en-US"/>
          </a:p>
        </p:txBody>
      </p:sp>
      <p:sp>
        <p:nvSpPr>
          <p:cNvPr id="6" name="Footer Placeholder 5">
            <a:extLst>
              <a:ext uri="{FF2B5EF4-FFF2-40B4-BE49-F238E27FC236}">
                <a16:creationId xmlns:a16="http://schemas.microsoft.com/office/drawing/2014/main" id="{66C6D6A2-38C1-4EB8-A3EE-D0BD632A21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287E7-CFD9-4CA6-A119-088E0C192B1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7794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8FF2-8DC7-4476-B47A-A6D2E26A1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A7C035-F212-4988-BC66-9F03E10F8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1F74FC-8ABE-473A-A4EE-CED1EDD2C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3AA752-92D2-4F1E-AD5C-F3D0565AA57A}"/>
              </a:ext>
            </a:extLst>
          </p:cNvPr>
          <p:cNvSpPr>
            <a:spLocks noGrp="1"/>
          </p:cNvSpPr>
          <p:nvPr>
            <p:ph type="dt" sz="half" idx="10"/>
          </p:nvPr>
        </p:nvSpPr>
        <p:spPr/>
        <p:txBody>
          <a:bodyPr/>
          <a:lstStyle/>
          <a:p>
            <a:fld id="{F4D57BDD-E64A-4D27-8978-82FFCA18A12C}" type="datetimeFigureOut">
              <a:rPr lang="en-US" smtClean="0"/>
              <a:t>12/31/2025</a:t>
            </a:fld>
            <a:endParaRPr lang="en-US"/>
          </a:p>
        </p:txBody>
      </p:sp>
      <p:sp>
        <p:nvSpPr>
          <p:cNvPr id="6" name="Footer Placeholder 5">
            <a:extLst>
              <a:ext uri="{FF2B5EF4-FFF2-40B4-BE49-F238E27FC236}">
                <a16:creationId xmlns:a16="http://schemas.microsoft.com/office/drawing/2014/main" id="{AE58B017-E64C-4BF1-B3CE-75C5A8A23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9CC47-0E8A-43BA-B4D5-9116C374149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1757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B462FF-304B-4C8F-BCF4-E0B813349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03B379-30AB-40A4-AF8C-E30B16640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92282-6AE0-4AAB-A022-BC55DDCD20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7BDD-E64A-4D27-8978-82FFCA18A12C}" type="datetimeFigureOut">
              <a:rPr lang="en-US" smtClean="0"/>
              <a:pPr/>
              <a:t>12/31/2025</a:t>
            </a:fld>
            <a:endParaRPr lang="en-US" dirty="0"/>
          </a:p>
        </p:txBody>
      </p:sp>
      <p:sp>
        <p:nvSpPr>
          <p:cNvPr id="5" name="Footer Placeholder 4">
            <a:extLst>
              <a:ext uri="{FF2B5EF4-FFF2-40B4-BE49-F238E27FC236}">
                <a16:creationId xmlns:a16="http://schemas.microsoft.com/office/drawing/2014/main" id="{0B9E2D09-FBF5-4646-A634-6CC143376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AA4168-A9F2-429E-BE1D-D17B3DDC6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79356688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9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14">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7" name="Freeform: Shape 16">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Logo&#10;&#10;Description automatically generated">
            <a:extLst>
              <a:ext uri="{FF2B5EF4-FFF2-40B4-BE49-F238E27FC236}">
                <a16:creationId xmlns:a16="http://schemas.microsoft.com/office/drawing/2014/main" id="{D6CAE015-35EA-4FD9-882F-E4533DF81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603" y="1176793"/>
            <a:ext cx="4411701" cy="4548146"/>
          </a:xfrm>
          <a:prstGeom prst="rect">
            <a:avLst/>
          </a:prstGeom>
        </p:spPr>
      </p:pic>
    </p:spTree>
    <p:extLst>
      <p:ext uri="{BB962C8B-B14F-4D97-AF65-F5344CB8AC3E}">
        <p14:creationId xmlns:p14="http://schemas.microsoft.com/office/powerpoint/2010/main" val="287282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4C8A8-84B6-F76D-2346-8551A8EA8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D4D15-72F9-5552-E02F-45A4CAA6B1C5}"/>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Community Outreach Trainings </a:t>
            </a:r>
          </a:p>
        </p:txBody>
      </p:sp>
      <p:sp>
        <p:nvSpPr>
          <p:cNvPr id="9" name="TextBox 8">
            <a:extLst>
              <a:ext uri="{FF2B5EF4-FFF2-40B4-BE49-F238E27FC236}">
                <a16:creationId xmlns:a16="http://schemas.microsoft.com/office/drawing/2014/main" id="{31F298C5-EE9D-9358-11A6-DEE61BC39477}"/>
              </a:ext>
            </a:extLst>
          </p:cNvPr>
          <p:cNvSpPr txBox="1"/>
          <p:nvPr/>
        </p:nvSpPr>
        <p:spPr>
          <a:xfrm>
            <a:off x="1367624" y="2490436"/>
            <a:ext cx="9708995" cy="356717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400" dirty="0"/>
          </a:p>
        </p:txBody>
      </p:sp>
      <p:graphicFrame>
        <p:nvGraphicFramePr>
          <p:cNvPr id="5" name="Table 4">
            <a:extLst>
              <a:ext uri="{FF2B5EF4-FFF2-40B4-BE49-F238E27FC236}">
                <a16:creationId xmlns:a16="http://schemas.microsoft.com/office/drawing/2014/main" id="{5EE2F530-3320-C108-1708-9CD09F81F73A}"/>
              </a:ext>
            </a:extLst>
          </p:cNvPr>
          <p:cNvGraphicFramePr>
            <a:graphicFrameLocks noGrp="1"/>
          </p:cNvGraphicFramePr>
          <p:nvPr>
            <p:extLst>
              <p:ext uri="{D42A27DB-BD31-4B8C-83A1-F6EECF244321}">
                <p14:modId xmlns:p14="http://schemas.microsoft.com/office/powerpoint/2010/main" val="1401046061"/>
              </p:ext>
            </p:extLst>
          </p:nvPr>
        </p:nvGraphicFramePr>
        <p:xfrm>
          <a:off x="968797" y="1659723"/>
          <a:ext cx="10515600" cy="2834640"/>
        </p:xfrm>
        <a:graphic>
          <a:graphicData uri="http://schemas.openxmlformats.org/drawingml/2006/table">
            <a:tbl>
              <a:tblPr/>
              <a:tblGrid>
                <a:gridCol w="2103120">
                  <a:extLst>
                    <a:ext uri="{9D8B030D-6E8A-4147-A177-3AD203B41FA5}">
                      <a16:colId xmlns:a16="http://schemas.microsoft.com/office/drawing/2014/main" val="3220166533"/>
                    </a:ext>
                  </a:extLst>
                </a:gridCol>
                <a:gridCol w="2103120">
                  <a:extLst>
                    <a:ext uri="{9D8B030D-6E8A-4147-A177-3AD203B41FA5}">
                      <a16:colId xmlns:a16="http://schemas.microsoft.com/office/drawing/2014/main" val="51584791"/>
                    </a:ext>
                  </a:extLst>
                </a:gridCol>
                <a:gridCol w="2103120">
                  <a:extLst>
                    <a:ext uri="{9D8B030D-6E8A-4147-A177-3AD203B41FA5}">
                      <a16:colId xmlns:a16="http://schemas.microsoft.com/office/drawing/2014/main" val="1203931600"/>
                    </a:ext>
                  </a:extLst>
                </a:gridCol>
                <a:gridCol w="2103120">
                  <a:extLst>
                    <a:ext uri="{9D8B030D-6E8A-4147-A177-3AD203B41FA5}">
                      <a16:colId xmlns:a16="http://schemas.microsoft.com/office/drawing/2014/main" val="1781129766"/>
                    </a:ext>
                  </a:extLst>
                </a:gridCol>
                <a:gridCol w="2103120">
                  <a:extLst>
                    <a:ext uri="{9D8B030D-6E8A-4147-A177-3AD203B41FA5}">
                      <a16:colId xmlns:a16="http://schemas.microsoft.com/office/drawing/2014/main" val="2717157001"/>
                    </a:ext>
                  </a:extLst>
                </a:gridCol>
              </a:tblGrid>
              <a:tr h="841046">
                <a:tc>
                  <a:txBody>
                    <a:bodyPr/>
                    <a:lstStyle/>
                    <a:p>
                      <a:pPr>
                        <a:buNone/>
                      </a:pPr>
                      <a:r>
                        <a:rPr lang="en-US" dirty="0"/>
                        <a:t>Metric</a:t>
                      </a:r>
                    </a:p>
                  </a:txBody>
                  <a:tcPr anchor="ctr">
                    <a:lnL>
                      <a:noFill/>
                    </a:lnL>
                    <a:lnR>
                      <a:noFill/>
                    </a:lnR>
                    <a:lnT>
                      <a:noFill/>
                    </a:lnT>
                    <a:lnB>
                      <a:noFill/>
                    </a:lnB>
                    <a:noFill/>
                  </a:tcPr>
                </a:tc>
                <a:tc>
                  <a:txBody>
                    <a:bodyPr/>
                    <a:lstStyle/>
                    <a:p>
                      <a:pPr>
                        <a:buNone/>
                      </a:pPr>
                      <a:r>
                        <a:rPr lang="en-US" dirty="0"/>
                        <a:t>FY 2023-2024 (07/01/2023 - 06/30/2024)</a:t>
                      </a:r>
                    </a:p>
                  </a:txBody>
                  <a:tcPr anchor="ctr">
                    <a:lnL>
                      <a:noFill/>
                    </a:lnL>
                    <a:lnR>
                      <a:noFill/>
                    </a:lnR>
                    <a:lnT>
                      <a:noFill/>
                    </a:lnT>
                    <a:lnB>
                      <a:noFill/>
                    </a:lnB>
                    <a:noFill/>
                  </a:tcPr>
                </a:tc>
                <a:tc>
                  <a:txBody>
                    <a:bodyPr/>
                    <a:lstStyle/>
                    <a:p>
                      <a:pPr>
                        <a:buNone/>
                      </a:pPr>
                      <a:r>
                        <a:rPr lang="en-US"/>
                        <a:t>FY 2024-2025 (07/01/2024 - 06/30/2025)</a:t>
                      </a:r>
                    </a:p>
                  </a:txBody>
                  <a:tcPr anchor="ctr">
                    <a:lnL>
                      <a:noFill/>
                    </a:lnL>
                    <a:lnR>
                      <a:noFill/>
                    </a:lnR>
                    <a:lnT>
                      <a:noFill/>
                    </a:lnT>
                    <a:lnB>
                      <a:noFill/>
                    </a:lnB>
                    <a:noFill/>
                  </a:tcPr>
                </a:tc>
                <a:tc>
                  <a:txBody>
                    <a:bodyPr/>
                    <a:lstStyle/>
                    <a:p>
                      <a:pPr>
                        <a:buNone/>
                      </a:pPr>
                      <a:r>
                        <a:rPr lang="en-US"/>
                        <a:t>Change</a:t>
                      </a:r>
                    </a:p>
                  </a:txBody>
                  <a:tcPr anchor="ctr">
                    <a:lnL>
                      <a:noFill/>
                    </a:lnL>
                    <a:lnR>
                      <a:noFill/>
                    </a:lnR>
                    <a:lnT>
                      <a:noFill/>
                    </a:lnT>
                    <a:lnB>
                      <a:noFill/>
                    </a:lnB>
                    <a:noFill/>
                  </a:tcPr>
                </a:tc>
                <a:tc>
                  <a:txBody>
                    <a:bodyPr/>
                    <a:lstStyle/>
                    <a:p>
                      <a:pPr>
                        <a:buNone/>
                      </a:pPr>
                      <a:r>
                        <a:rPr lang="en-US"/>
                        <a:t>% Change</a:t>
                      </a:r>
                    </a:p>
                  </a:txBody>
                  <a:tcPr anchor="ctr">
                    <a:lnL>
                      <a:noFill/>
                    </a:lnL>
                    <a:lnR>
                      <a:noFill/>
                    </a:lnR>
                    <a:lnT>
                      <a:noFill/>
                    </a:lnT>
                    <a:lnB>
                      <a:noFill/>
                    </a:lnB>
                    <a:noFill/>
                  </a:tcPr>
                </a:tc>
                <a:extLst>
                  <a:ext uri="{0D108BD9-81ED-4DB2-BD59-A6C34878D82A}">
                    <a16:rowId xmlns:a16="http://schemas.microsoft.com/office/drawing/2014/main" val="505391768"/>
                  </a:ext>
                </a:extLst>
              </a:tr>
              <a:tr h="841046">
                <a:tc>
                  <a:txBody>
                    <a:bodyPr/>
                    <a:lstStyle/>
                    <a:p>
                      <a:pPr>
                        <a:buNone/>
                      </a:pPr>
                      <a:r>
                        <a:rPr lang="en-US">
                          <a:effectLst/>
                        </a:rPr>
                        <a:t>Total individuals served (unduplicated)</a:t>
                      </a:r>
                    </a:p>
                  </a:txBody>
                  <a:tcPr anchor="ctr">
                    <a:lnL>
                      <a:noFill/>
                    </a:lnL>
                    <a:lnR>
                      <a:noFill/>
                    </a:lnR>
                    <a:lnT>
                      <a:noFill/>
                    </a:lnT>
                    <a:lnB>
                      <a:noFill/>
                    </a:lnB>
                    <a:noFill/>
                  </a:tcPr>
                </a:tc>
                <a:tc>
                  <a:txBody>
                    <a:bodyPr/>
                    <a:lstStyle/>
                    <a:p>
                      <a:pPr>
                        <a:buNone/>
                      </a:pPr>
                      <a:r>
                        <a:rPr lang="en-US">
                          <a:effectLst/>
                        </a:rPr>
                        <a:t>148</a:t>
                      </a:r>
                    </a:p>
                  </a:txBody>
                  <a:tcPr anchor="ctr">
                    <a:lnL>
                      <a:noFill/>
                    </a:lnL>
                    <a:lnR>
                      <a:noFill/>
                    </a:lnR>
                    <a:lnT>
                      <a:noFill/>
                    </a:lnT>
                    <a:lnB>
                      <a:noFill/>
                    </a:lnB>
                    <a:noFill/>
                  </a:tcPr>
                </a:tc>
                <a:tc>
                  <a:txBody>
                    <a:bodyPr/>
                    <a:lstStyle/>
                    <a:p>
                      <a:pPr>
                        <a:buNone/>
                      </a:pPr>
                      <a:r>
                        <a:rPr lang="en-US">
                          <a:effectLst/>
                        </a:rPr>
                        <a:t>241</a:t>
                      </a:r>
                    </a:p>
                  </a:txBody>
                  <a:tcPr anchor="ctr">
                    <a:lnL>
                      <a:noFill/>
                    </a:lnL>
                    <a:lnR>
                      <a:noFill/>
                    </a:lnR>
                    <a:lnT>
                      <a:noFill/>
                    </a:lnT>
                    <a:lnB>
                      <a:noFill/>
                    </a:lnB>
                    <a:noFill/>
                  </a:tcPr>
                </a:tc>
                <a:tc>
                  <a:txBody>
                    <a:bodyPr/>
                    <a:lstStyle/>
                    <a:p>
                      <a:pPr>
                        <a:buNone/>
                      </a:pPr>
                      <a:r>
                        <a:rPr lang="en-US">
                          <a:effectLst/>
                        </a:rPr>
                        <a:t>+93</a:t>
                      </a:r>
                    </a:p>
                  </a:txBody>
                  <a:tcPr anchor="ctr">
                    <a:lnL>
                      <a:noFill/>
                    </a:lnL>
                    <a:lnR>
                      <a:noFill/>
                    </a:lnR>
                    <a:lnT>
                      <a:noFill/>
                    </a:lnT>
                    <a:lnB>
                      <a:noFill/>
                    </a:lnB>
                    <a:noFill/>
                  </a:tcPr>
                </a:tc>
                <a:tc>
                  <a:txBody>
                    <a:bodyPr/>
                    <a:lstStyle/>
                    <a:p>
                      <a:pPr>
                        <a:buNone/>
                      </a:pPr>
                      <a:r>
                        <a:rPr lang="en-US">
                          <a:effectLst/>
                        </a:rPr>
                        <a:t>+62.8%</a:t>
                      </a:r>
                    </a:p>
                  </a:txBody>
                  <a:tcPr anchor="ctr">
                    <a:lnL>
                      <a:noFill/>
                    </a:lnL>
                    <a:lnR>
                      <a:noFill/>
                    </a:lnR>
                    <a:lnT>
                      <a:noFill/>
                    </a:lnT>
                    <a:lnB>
                      <a:noFill/>
                    </a:lnB>
                    <a:noFill/>
                  </a:tcPr>
                </a:tc>
                <a:extLst>
                  <a:ext uri="{0D108BD9-81ED-4DB2-BD59-A6C34878D82A}">
                    <a16:rowId xmlns:a16="http://schemas.microsoft.com/office/drawing/2014/main" val="81443341"/>
                  </a:ext>
                </a:extLst>
              </a:tr>
              <a:tr h="588733">
                <a:tc>
                  <a:txBody>
                    <a:bodyPr/>
                    <a:lstStyle/>
                    <a:p>
                      <a:pPr>
                        <a:buNone/>
                      </a:pPr>
                      <a:r>
                        <a:rPr lang="en-US">
                          <a:effectLst/>
                        </a:rPr>
                        <a:t>New individuals served</a:t>
                      </a:r>
                    </a:p>
                  </a:txBody>
                  <a:tcPr anchor="ctr">
                    <a:lnL>
                      <a:noFill/>
                    </a:lnL>
                    <a:lnR>
                      <a:noFill/>
                    </a:lnR>
                    <a:lnT>
                      <a:noFill/>
                    </a:lnT>
                    <a:lnB>
                      <a:noFill/>
                    </a:lnB>
                    <a:noFill/>
                  </a:tcPr>
                </a:tc>
                <a:tc>
                  <a:txBody>
                    <a:bodyPr/>
                    <a:lstStyle/>
                    <a:p>
                      <a:pPr>
                        <a:buNone/>
                      </a:pPr>
                      <a:r>
                        <a:rPr lang="en-US">
                          <a:effectLst/>
                        </a:rPr>
                        <a:t>100</a:t>
                      </a:r>
                    </a:p>
                  </a:txBody>
                  <a:tcPr anchor="ctr">
                    <a:lnL>
                      <a:noFill/>
                    </a:lnL>
                    <a:lnR>
                      <a:noFill/>
                    </a:lnR>
                    <a:lnT>
                      <a:noFill/>
                    </a:lnT>
                    <a:lnB>
                      <a:noFill/>
                    </a:lnB>
                    <a:noFill/>
                  </a:tcPr>
                </a:tc>
                <a:tc>
                  <a:txBody>
                    <a:bodyPr/>
                    <a:lstStyle/>
                    <a:p>
                      <a:pPr>
                        <a:buNone/>
                      </a:pPr>
                      <a:r>
                        <a:rPr lang="en-US">
                          <a:effectLst/>
                        </a:rPr>
                        <a:t>128</a:t>
                      </a:r>
                    </a:p>
                  </a:txBody>
                  <a:tcPr anchor="ctr">
                    <a:lnL>
                      <a:noFill/>
                    </a:lnL>
                    <a:lnR>
                      <a:noFill/>
                    </a:lnR>
                    <a:lnT>
                      <a:noFill/>
                    </a:lnT>
                    <a:lnB>
                      <a:noFill/>
                    </a:lnB>
                    <a:noFill/>
                  </a:tcPr>
                </a:tc>
                <a:tc>
                  <a:txBody>
                    <a:bodyPr/>
                    <a:lstStyle/>
                    <a:p>
                      <a:pPr>
                        <a:buNone/>
                      </a:pPr>
                      <a:r>
                        <a:rPr lang="en-US">
                          <a:effectLst/>
                        </a:rPr>
                        <a:t>+28</a:t>
                      </a:r>
                    </a:p>
                  </a:txBody>
                  <a:tcPr anchor="ctr">
                    <a:lnL>
                      <a:noFill/>
                    </a:lnL>
                    <a:lnR>
                      <a:noFill/>
                    </a:lnR>
                    <a:lnT>
                      <a:noFill/>
                    </a:lnT>
                    <a:lnB>
                      <a:noFill/>
                    </a:lnB>
                    <a:noFill/>
                  </a:tcPr>
                </a:tc>
                <a:tc>
                  <a:txBody>
                    <a:bodyPr/>
                    <a:lstStyle/>
                    <a:p>
                      <a:pPr>
                        <a:buNone/>
                      </a:pPr>
                      <a:r>
                        <a:rPr lang="en-US">
                          <a:effectLst/>
                        </a:rPr>
                        <a:t>+28.0%</a:t>
                      </a:r>
                    </a:p>
                  </a:txBody>
                  <a:tcPr anchor="ctr">
                    <a:lnL>
                      <a:noFill/>
                    </a:lnL>
                    <a:lnR>
                      <a:noFill/>
                    </a:lnR>
                    <a:lnT>
                      <a:noFill/>
                    </a:lnT>
                    <a:lnB>
                      <a:noFill/>
                    </a:lnB>
                    <a:noFill/>
                  </a:tcPr>
                </a:tc>
                <a:extLst>
                  <a:ext uri="{0D108BD9-81ED-4DB2-BD59-A6C34878D82A}">
                    <a16:rowId xmlns:a16="http://schemas.microsoft.com/office/drawing/2014/main" val="2891317420"/>
                  </a:ext>
                </a:extLst>
              </a:tr>
              <a:tr h="336419">
                <a:tc>
                  <a:txBody>
                    <a:bodyPr/>
                    <a:lstStyle/>
                    <a:p>
                      <a:pPr>
                        <a:buNone/>
                      </a:pPr>
                      <a:endParaRPr lang="en-US" dirty="0">
                        <a:effectLst/>
                      </a:endParaRPr>
                    </a:p>
                  </a:txBody>
                  <a:tcPr anchor="ctr">
                    <a:lnL>
                      <a:noFill/>
                    </a:lnL>
                    <a:lnR>
                      <a:noFill/>
                    </a:lnR>
                    <a:lnT>
                      <a:noFill/>
                    </a:lnT>
                    <a:lnB>
                      <a:noFill/>
                    </a:lnB>
                    <a:noFill/>
                  </a:tcPr>
                </a:tc>
                <a:tc>
                  <a:txBody>
                    <a:bodyPr/>
                    <a:lstStyle/>
                    <a:p>
                      <a:pPr>
                        <a:buNone/>
                      </a:pPr>
                      <a:endParaRPr lang="en-US" dirty="0">
                        <a:effectLst/>
                      </a:endParaRPr>
                    </a:p>
                  </a:txBody>
                  <a:tcPr anchor="ctr">
                    <a:lnL>
                      <a:noFill/>
                    </a:lnL>
                    <a:lnR>
                      <a:noFill/>
                    </a:lnR>
                    <a:lnT>
                      <a:noFill/>
                    </a:lnT>
                    <a:lnB>
                      <a:noFill/>
                    </a:lnB>
                    <a:noFill/>
                  </a:tcPr>
                </a:tc>
                <a:tc>
                  <a:txBody>
                    <a:bodyPr/>
                    <a:lstStyle/>
                    <a:p>
                      <a:pPr>
                        <a:buNone/>
                      </a:pPr>
                      <a:endParaRPr lang="en-US" dirty="0">
                        <a:effectLst/>
                      </a:endParaRPr>
                    </a:p>
                  </a:txBody>
                  <a:tcPr anchor="ctr">
                    <a:lnL>
                      <a:noFill/>
                    </a:lnL>
                    <a:lnR>
                      <a:noFill/>
                    </a:lnR>
                    <a:lnT>
                      <a:noFill/>
                    </a:lnT>
                    <a:lnB>
                      <a:noFill/>
                    </a:lnB>
                    <a:noFill/>
                  </a:tcPr>
                </a:tc>
                <a:tc>
                  <a:txBody>
                    <a:bodyPr/>
                    <a:lstStyle/>
                    <a:p>
                      <a:pPr>
                        <a:buNone/>
                      </a:pPr>
                      <a:endParaRPr lang="en-US" dirty="0">
                        <a:effectLst/>
                      </a:endParaRPr>
                    </a:p>
                  </a:txBody>
                  <a:tcPr anchor="ctr">
                    <a:lnL>
                      <a:noFill/>
                    </a:lnL>
                    <a:lnR>
                      <a:noFill/>
                    </a:lnR>
                    <a:lnT>
                      <a:noFill/>
                    </a:lnT>
                    <a:lnB>
                      <a:noFill/>
                    </a:lnB>
                    <a:noFill/>
                  </a:tcPr>
                </a:tc>
                <a:tc>
                  <a:txBody>
                    <a:bodyPr/>
                    <a:lstStyle/>
                    <a:p>
                      <a:pPr>
                        <a:buNone/>
                      </a:pPr>
                      <a:endParaRPr lang="en-US" dirty="0">
                        <a:effectLst/>
                      </a:endParaRPr>
                    </a:p>
                  </a:txBody>
                  <a:tcPr anchor="ctr">
                    <a:lnL>
                      <a:noFill/>
                    </a:lnL>
                    <a:lnR>
                      <a:noFill/>
                    </a:lnR>
                    <a:lnT>
                      <a:noFill/>
                    </a:lnT>
                    <a:lnB>
                      <a:noFill/>
                    </a:lnB>
                    <a:noFill/>
                  </a:tcPr>
                </a:tc>
                <a:extLst>
                  <a:ext uri="{0D108BD9-81ED-4DB2-BD59-A6C34878D82A}">
                    <a16:rowId xmlns:a16="http://schemas.microsoft.com/office/drawing/2014/main" val="2569355263"/>
                  </a:ext>
                </a:extLst>
              </a:tr>
            </a:tbl>
          </a:graphicData>
        </a:graphic>
      </p:graphicFrame>
      <p:sp>
        <p:nvSpPr>
          <p:cNvPr id="6" name="Rectangle 1">
            <a:extLst>
              <a:ext uri="{FF2B5EF4-FFF2-40B4-BE49-F238E27FC236}">
                <a16:creationId xmlns:a16="http://schemas.microsoft.com/office/drawing/2014/main" id="{9B29E5E0-D694-9287-53C6-2BC8C49487C7}"/>
              </a:ext>
            </a:extLst>
          </p:cNvPr>
          <p:cNvSpPr>
            <a:spLocks noChangeArrowheads="1"/>
          </p:cNvSpPr>
          <p:nvPr/>
        </p:nvSpPr>
        <p:spPr bwMode="auto">
          <a:xfrm>
            <a:off x="872242" y="984647"/>
            <a:ext cx="319029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Key Metrics Comparison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131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2A7B7-3091-9F34-BA19-2F5C8E78DA5A}"/>
              </a:ext>
            </a:extLst>
          </p:cNvPr>
          <p:cNvSpPr>
            <a:spLocks noGrp="1"/>
          </p:cNvSpPr>
          <p:nvPr>
            <p:ph type="title"/>
          </p:nvPr>
        </p:nvSpPr>
        <p:spPr/>
        <p:txBody>
          <a:bodyPr/>
          <a:lstStyle/>
          <a:p>
            <a:r>
              <a:rPr lang="en-US" dirty="0"/>
              <a:t>Funding Percentages for AWAKE - Jackson</a:t>
            </a:r>
          </a:p>
        </p:txBody>
      </p:sp>
      <p:sp>
        <p:nvSpPr>
          <p:cNvPr id="3" name="Content Placeholder 2">
            <a:extLst>
              <a:ext uri="{FF2B5EF4-FFF2-40B4-BE49-F238E27FC236}">
                <a16:creationId xmlns:a16="http://schemas.microsoft.com/office/drawing/2014/main" id="{52777D38-8635-FD7C-FDC8-854374EF42E0}"/>
              </a:ext>
            </a:extLst>
          </p:cNvPr>
          <p:cNvSpPr>
            <a:spLocks noGrp="1"/>
          </p:cNvSpPr>
          <p:nvPr>
            <p:ph idx="1"/>
          </p:nvPr>
        </p:nvSpPr>
        <p:spPr/>
        <p:txBody>
          <a:bodyPr/>
          <a:lstStyle/>
          <a:p>
            <a:r>
              <a:rPr lang="en-US" dirty="0"/>
              <a:t>VOCA continues to decrease in funding allowance for CACs nationwide: AWAKE = -31% which equates to an overall 2.7% loss</a:t>
            </a:r>
          </a:p>
          <a:p>
            <a:pPr lvl="1"/>
            <a:r>
              <a:rPr lang="en-US" dirty="0"/>
              <a:t>-$26,244 shortfall </a:t>
            </a:r>
          </a:p>
          <a:p>
            <a:pPr lvl="2"/>
            <a:r>
              <a:rPr lang="en-US" sz="2400" dirty="0"/>
              <a:t>This is food for children </a:t>
            </a:r>
          </a:p>
          <a:p>
            <a:pPr lvl="2"/>
            <a:r>
              <a:rPr lang="en-US" sz="2400" dirty="0"/>
              <a:t>This is emergency lab work for child sexual abuse victims</a:t>
            </a:r>
          </a:p>
          <a:p>
            <a:pPr lvl="2"/>
            <a:r>
              <a:rPr lang="en-US" sz="2400" dirty="0"/>
              <a:t>This is medical supplies necessary for ensuring the safety of our community’s children</a:t>
            </a:r>
          </a:p>
          <a:p>
            <a:pPr lvl="2"/>
            <a:r>
              <a:rPr lang="en-US" sz="2400" dirty="0"/>
              <a:t>This is supplies for victims and their families to keep them safe – and often keep them alive</a:t>
            </a:r>
          </a:p>
        </p:txBody>
      </p:sp>
    </p:spTree>
    <p:extLst>
      <p:ext uri="{BB962C8B-B14F-4D97-AF65-F5344CB8AC3E}">
        <p14:creationId xmlns:p14="http://schemas.microsoft.com/office/powerpoint/2010/main" val="28912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Rectangle 6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39D8B15-EF2C-413C-978E-B55AB279249D}"/>
              </a:ext>
            </a:extLst>
          </p:cNvPr>
          <p:cNvSpPr>
            <a:spLocks noGrp="1"/>
          </p:cNvSpPr>
          <p:nvPr>
            <p:ph type="title"/>
          </p:nvPr>
        </p:nvSpPr>
        <p:spPr>
          <a:xfrm>
            <a:off x="958506" y="800392"/>
            <a:ext cx="10264697" cy="1212102"/>
          </a:xfrm>
        </p:spPr>
        <p:txBody>
          <a:bodyPr vert="horz" lIns="91440" tIns="45720" rIns="91440" bIns="45720" rtlCol="0">
            <a:normAutofit/>
          </a:bodyPr>
          <a:lstStyle/>
          <a:p>
            <a:r>
              <a:rPr lang="en-US" sz="4000" kern="1200">
                <a:solidFill>
                  <a:srgbClr val="FFFFFF"/>
                </a:solidFill>
                <a:latin typeface="+mj-lt"/>
                <a:ea typeface="+mj-ea"/>
                <a:cs typeface="+mj-cs"/>
              </a:rPr>
              <a:t>Contact Information</a:t>
            </a:r>
          </a:p>
        </p:txBody>
      </p:sp>
      <p:sp>
        <p:nvSpPr>
          <p:cNvPr id="7" name="Content Placeholder 6">
            <a:extLst>
              <a:ext uri="{FF2B5EF4-FFF2-40B4-BE49-F238E27FC236}">
                <a16:creationId xmlns:a16="http://schemas.microsoft.com/office/drawing/2014/main" id="{B551C659-767D-4706-B10D-EDDF55D8C178}"/>
              </a:ext>
            </a:extLst>
          </p:cNvPr>
          <p:cNvSpPr>
            <a:spLocks noGrp="1"/>
          </p:cNvSpPr>
          <p:nvPr>
            <p:ph idx="1"/>
          </p:nvPr>
        </p:nvSpPr>
        <p:spPr>
          <a:xfrm>
            <a:off x="1367624" y="2490436"/>
            <a:ext cx="9708995" cy="3567173"/>
          </a:xfrm>
        </p:spPr>
        <p:txBody>
          <a:bodyPr vert="horz" lIns="91440" tIns="45720" rIns="91440" bIns="45720" rtlCol="0" anchor="ctr">
            <a:normAutofit/>
          </a:bodyPr>
          <a:lstStyle/>
          <a:p>
            <a:pPr marR="0" lvl="0" fontAlgn="base">
              <a:spcBef>
                <a:spcPct val="0"/>
              </a:spcBef>
              <a:spcAft>
                <a:spcPts val="600"/>
              </a:spcAft>
              <a:buClrTx/>
              <a:buSzTx/>
              <a:tabLst/>
            </a:pPr>
            <a:r>
              <a:rPr kumimoji="0" lang="en-US" altLang="en-US" sz="2400" b="0" i="0" u="none" strike="noStrike" cap="none" normalizeH="0" baseline="0" dirty="0">
                <a:ln>
                  <a:noFill/>
                </a:ln>
                <a:effectLst/>
              </a:rPr>
              <a:t>AWAKE Children's Advocacy Center</a:t>
            </a:r>
          </a:p>
          <a:p>
            <a:pPr marL="0" marR="0" lvl="0" fontAlgn="base">
              <a:spcBef>
                <a:spcPct val="0"/>
              </a:spcBef>
              <a:spcAft>
                <a:spcPts val="600"/>
              </a:spcAft>
              <a:buClrTx/>
              <a:buSzTx/>
              <a:tabLst/>
            </a:pPr>
            <a:r>
              <a:rPr kumimoji="0" lang="en-US" altLang="en-US" sz="2400" b="0" i="0" u="none" strike="noStrike" cap="none" normalizeH="0" baseline="0" dirty="0">
                <a:ln>
                  <a:noFill/>
                </a:ln>
                <a:effectLst/>
              </a:rPr>
              <a:t>20 Colonial Square, Sylva,</a:t>
            </a:r>
            <a:r>
              <a:rPr kumimoji="0" lang="en-US" altLang="en-US" sz="2400" b="0" i="0" u="none" strike="noStrike" cap="none" normalizeH="0" dirty="0">
                <a:ln>
                  <a:noFill/>
                </a:ln>
                <a:effectLst/>
              </a:rPr>
              <a:t> NC 28779 (physical) </a:t>
            </a:r>
            <a:endParaRPr kumimoji="0" lang="en-US" altLang="en-US" sz="2400" b="0" i="0" u="none" strike="noStrike" cap="none" normalizeH="0" baseline="0" dirty="0">
              <a:ln>
                <a:noFill/>
              </a:ln>
              <a:effectLst/>
            </a:endParaRPr>
          </a:p>
          <a:p>
            <a:pPr marL="0" marR="0" lvl="0" fontAlgn="base">
              <a:spcBef>
                <a:spcPct val="0"/>
              </a:spcBef>
              <a:spcAft>
                <a:spcPts val="600"/>
              </a:spcAft>
              <a:buClrTx/>
              <a:buSzTx/>
              <a:tabLst/>
            </a:pPr>
            <a:r>
              <a:rPr kumimoji="0" lang="en-US" altLang="en-US" sz="2400" b="0" i="0" u="none" strike="noStrike" cap="none" normalizeH="0" baseline="0" dirty="0">
                <a:ln>
                  <a:noFill/>
                </a:ln>
                <a:effectLst/>
              </a:rPr>
              <a:t>P.O. Box 755 Sylva, NC 28779 </a:t>
            </a:r>
          </a:p>
          <a:p>
            <a:pPr marL="0" marR="0" lvl="0" fontAlgn="base">
              <a:spcBef>
                <a:spcPct val="0"/>
              </a:spcBef>
              <a:spcAft>
                <a:spcPts val="600"/>
              </a:spcAft>
              <a:buClrTx/>
              <a:buSzTx/>
              <a:tabLst/>
            </a:pPr>
            <a:r>
              <a:rPr kumimoji="0" lang="en-US" altLang="en-US" sz="2400" b="0" i="0" u="none" strike="noStrike" cap="none" normalizeH="0" baseline="0" dirty="0">
                <a:ln>
                  <a:noFill/>
                </a:ln>
                <a:effectLst/>
              </a:rPr>
              <a:t>(828) 586-3574</a:t>
            </a:r>
          </a:p>
          <a:p>
            <a:pPr marL="0" marR="0" lvl="0" indent="0" fontAlgn="base">
              <a:spcBef>
                <a:spcPct val="0"/>
              </a:spcBef>
              <a:spcAft>
                <a:spcPts val="600"/>
              </a:spcAft>
              <a:buClrTx/>
              <a:buSzTx/>
              <a:buNone/>
              <a:tabLst/>
            </a:pPr>
            <a:endParaRPr kumimoji="0" lang="en-US" altLang="en-US" sz="2400" b="0" i="0" u="none" strike="noStrike" cap="none" normalizeH="0" baseline="0" dirty="0">
              <a:ln>
                <a:noFill/>
              </a:ln>
              <a:effectLst/>
            </a:endParaRPr>
          </a:p>
          <a:p>
            <a:pPr marR="0" lvl="0" fontAlgn="base">
              <a:spcBef>
                <a:spcPct val="0"/>
              </a:spcBef>
              <a:spcAft>
                <a:spcPts val="600"/>
              </a:spcAft>
              <a:buClrTx/>
              <a:buSzTx/>
              <a:tabLst/>
            </a:pPr>
            <a:r>
              <a:rPr kumimoji="0" lang="en-US" altLang="en-US" sz="2400" b="0" i="0" u="none" strike="noStrike" cap="none" normalizeH="0" baseline="0" dirty="0">
                <a:ln>
                  <a:noFill/>
                </a:ln>
                <a:effectLst/>
              </a:rPr>
              <a:t>Please report suspected child abuse to DSS </a:t>
            </a:r>
            <a:r>
              <a:rPr kumimoji="0" lang="en-US" altLang="en-US" sz="2400" b="1" i="0" u="none" strike="noStrike" cap="none" normalizeH="0" baseline="0" dirty="0">
                <a:ln>
                  <a:noFill/>
                </a:ln>
                <a:effectLst/>
              </a:rPr>
              <a:t>and</a:t>
            </a:r>
            <a:r>
              <a:rPr kumimoji="0" lang="en-US" altLang="en-US" sz="2400" b="0" i="0" u="none" strike="noStrike" cap="none" normalizeH="0" baseline="0" dirty="0">
                <a:ln>
                  <a:noFill/>
                </a:ln>
                <a:effectLst/>
              </a:rPr>
              <a:t> law enforcement, and they will make the referral to AWAKE</a:t>
            </a:r>
          </a:p>
          <a:p>
            <a:pPr marR="0" lvl="0" fontAlgn="base">
              <a:spcBef>
                <a:spcPct val="0"/>
              </a:spcBef>
              <a:spcAft>
                <a:spcPts val="600"/>
              </a:spcAft>
              <a:buClrTx/>
              <a:buSzTx/>
              <a:tabLst/>
            </a:pPr>
            <a:endParaRPr kumimoji="0" lang="en-US" altLang="en-US" sz="2400" b="0" i="0" u="none" strike="noStrike" cap="none" normalizeH="0" baseline="0" dirty="0">
              <a:ln>
                <a:noFill/>
              </a:ln>
              <a:effectLst/>
            </a:endParaRPr>
          </a:p>
          <a:p>
            <a:pPr marL="0" marR="0" lvl="0" fontAlgn="base">
              <a:spcBef>
                <a:spcPct val="0"/>
              </a:spcBef>
              <a:spcAft>
                <a:spcPts val="600"/>
              </a:spcAft>
              <a:buClrTx/>
              <a:buSzTx/>
              <a:tabLst/>
            </a:pPr>
            <a:endParaRPr kumimoji="0" lang="en-US" altLang="en-US" sz="2400" b="0" i="0" u="none" strike="noStrike" cap="none" normalizeH="0" baseline="0" dirty="0">
              <a:ln>
                <a:noFill/>
              </a:ln>
              <a:effectLst/>
            </a:endParaRPr>
          </a:p>
        </p:txBody>
      </p:sp>
    </p:spTree>
    <p:extLst>
      <p:ext uri="{BB962C8B-B14F-4D97-AF65-F5344CB8AC3E}">
        <p14:creationId xmlns:p14="http://schemas.microsoft.com/office/powerpoint/2010/main" val="344810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9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19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030"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1"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2"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3"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4" name="Rectangle 19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9736B48-6C5D-4812-8EA9-06978AD253C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Forensic Interviewing </a:t>
            </a:r>
          </a:p>
        </p:txBody>
      </p:sp>
      <p:sp>
        <p:nvSpPr>
          <p:cNvPr id="4" name="TextBox 3">
            <a:extLst>
              <a:ext uri="{FF2B5EF4-FFF2-40B4-BE49-F238E27FC236}">
                <a16:creationId xmlns:a16="http://schemas.microsoft.com/office/drawing/2014/main" id="{92AD90BE-D5FD-4047-9572-96B8D81092E3}"/>
              </a:ext>
            </a:extLst>
          </p:cNvPr>
          <p:cNvSpPr txBox="1"/>
          <p:nvPr/>
        </p:nvSpPr>
        <p:spPr>
          <a:xfrm>
            <a:off x="1424904" y="2494450"/>
            <a:ext cx="4053545" cy="356315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At AWAKE, trained forensic interviewers conduct child-friendly interviews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Forensic Interviews limit the number of times a child must talk about their abuse</a:t>
            </a:r>
          </a:p>
        </p:txBody>
      </p:sp>
      <p:pic>
        <p:nvPicPr>
          <p:cNvPr id="1026" name="Picture 2" descr="image1451">
            <a:extLst>
              <a:ext uri="{FF2B5EF4-FFF2-40B4-BE49-F238E27FC236}">
                <a16:creationId xmlns:a16="http://schemas.microsoft.com/office/drawing/2014/main" id="{BC34C24F-7CD6-4CF7-91E3-9E6FD9F613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1"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3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8"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Rectangle 141">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9736B48-6C5D-4812-8EA9-06978AD253C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Child Medical Evaluation</a:t>
            </a:r>
          </a:p>
        </p:txBody>
      </p:sp>
      <p:sp>
        <p:nvSpPr>
          <p:cNvPr id="4" name="TextBox 3">
            <a:extLst>
              <a:ext uri="{FF2B5EF4-FFF2-40B4-BE49-F238E27FC236}">
                <a16:creationId xmlns:a16="http://schemas.microsoft.com/office/drawing/2014/main" id="{92AD90BE-D5FD-4047-9572-96B8D81092E3}"/>
              </a:ext>
            </a:extLst>
          </p:cNvPr>
          <p:cNvSpPr txBox="1"/>
          <p:nvPr/>
        </p:nvSpPr>
        <p:spPr>
          <a:xfrm>
            <a:off x="1424904" y="2494450"/>
            <a:ext cx="4053545" cy="356315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dirty="0"/>
              <a:t>A contracted AWAKE healthcare provider performs child medical exams in the privacy of the Center</a:t>
            </a:r>
          </a:p>
          <a:p>
            <a:pPr marL="342900" indent="-228600">
              <a:lnSpc>
                <a:spcPct val="90000"/>
              </a:lnSpc>
              <a:spcAft>
                <a:spcPts val="600"/>
              </a:spcAft>
              <a:buFont typeface="Arial" panose="020B0604020202020204" pitchFamily="34" charset="0"/>
              <a:buChar char="•"/>
            </a:pPr>
            <a:r>
              <a:rPr lang="en-US" sz="2000" dirty="0"/>
              <a:t>These exams are a head-to-toe examination to ensure the health and well being of every child</a:t>
            </a:r>
          </a:p>
          <a:p>
            <a:pPr marL="342900" indent="-228600">
              <a:lnSpc>
                <a:spcPct val="90000"/>
              </a:lnSpc>
              <a:spcAft>
                <a:spcPts val="600"/>
              </a:spcAft>
              <a:buFont typeface="Arial" panose="020B0604020202020204" pitchFamily="34" charset="0"/>
              <a:buChar char="•"/>
            </a:pPr>
            <a:r>
              <a:rPr lang="en-US" sz="2000" dirty="0"/>
              <a:t>AWAKE’s nurse practitioner is rostered with the NC Child Medical Evaluation Program and is a certified Sexual Assault Nurse Examiner </a:t>
            </a:r>
          </a:p>
        </p:txBody>
      </p:sp>
      <p:pic>
        <p:nvPicPr>
          <p:cNvPr id="3074" name="Picture 2" descr="image1452">
            <a:extLst>
              <a:ext uri="{FF2B5EF4-FFF2-40B4-BE49-F238E27FC236}">
                <a16:creationId xmlns:a16="http://schemas.microsoft.com/office/drawing/2014/main" id="{6D7D043C-020D-4AD2-AF33-EF01F7BF14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5" r="17671" b="1"/>
          <a:stretch/>
        </p:blipFill>
        <p:spPr bwMode="auto">
          <a:xfrm>
            <a:off x="6098892" y="2492385"/>
            <a:ext cx="4802404" cy="356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80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8"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Rectangle 141">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9736B48-6C5D-4812-8EA9-06978AD253C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Case Management/Victim Advocacy</a:t>
            </a:r>
          </a:p>
        </p:txBody>
      </p:sp>
      <p:sp>
        <p:nvSpPr>
          <p:cNvPr id="4" name="TextBox 3">
            <a:extLst>
              <a:ext uri="{FF2B5EF4-FFF2-40B4-BE49-F238E27FC236}">
                <a16:creationId xmlns:a16="http://schemas.microsoft.com/office/drawing/2014/main" id="{92AD90BE-D5FD-4047-9572-96B8D81092E3}"/>
              </a:ext>
            </a:extLst>
          </p:cNvPr>
          <p:cNvSpPr txBox="1"/>
          <p:nvPr/>
        </p:nvSpPr>
        <p:spPr>
          <a:xfrm>
            <a:off x="1424904" y="2494450"/>
            <a:ext cx="4053545" cy="3563159"/>
          </a:xfrm>
          <a:prstGeom prst="rect">
            <a:avLst/>
          </a:prstGeom>
        </p:spPr>
        <p:txBody>
          <a:bodyPr vert="horz" lIns="91440" tIns="45720" rIns="91440" bIns="45720" rtlCol="0">
            <a:normAutofit fontScale="92500" lnSpcReduction="20000"/>
          </a:bodyPr>
          <a:lstStyle/>
          <a:p>
            <a:pPr marL="342900" indent="-228600">
              <a:lnSpc>
                <a:spcPct val="90000"/>
              </a:lnSpc>
              <a:spcAft>
                <a:spcPts val="600"/>
              </a:spcAft>
              <a:buFont typeface="Arial" panose="020B0604020202020204" pitchFamily="34" charset="0"/>
              <a:buChar char="•"/>
            </a:pPr>
            <a:r>
              <a:rPr lang="en-US" sz="2400" dirty="0"/>
              <a:t>Our case managers guide families through entire the process </a:t>
            </a:r>
          </a:p>
          <a:p>
            <a:pPr marL="114300">
              <a:lnSpc>
                <a:spcPct val="90000"/>
              </a:lnSpc>
              <a:spcAft>
                <a:spcPts val="600"/>
              </a:spcAft>
            </a:pPr>
            <a:endParaRPr lang="en-US" sz="2400" dirty="0"/>
          </a:p>
          <a:p>
            <a:pPr marL="342900" indent="-228600">
              <a:lnSpc>
                <a:spcPct val="90000"/>
              </a:lnSpc>
              <a:spcAft>
                <a:spcPts val="600"/>
              </a:spcAft>
              <a:buFont typeface="Arial" panose="020B0604020202020204" pitchFamily="34" charset="0"/>
              <a:buChar char="•"/>
            </a:pPr>
            <a:r>
              <a:rPr lang="en-US" sz="2400" dirty="0"/>
              <a:t>They help provide resources from the Center or find outside resources and connect with the families regularly until services are no longer needed</a:t>
            </a:r>
          </a:p>
          <a:p>
            <a:pPr marL="114300">
              <a:lnSpc>
                <a:spcPct val="90000"/>
              </a:lnSpc>
              <a:spcAft>
                <a:spcPts val="600"/>
              </a:spcAft>
            </a:pPr>
            <a:r>
              <a:rPr lang="en-US" sz="2400" dirty="0"/>
              <a:t> </a:t>
            </a:r>
          </a:p>
          <a:p>
            <a:pPr marL="342900" indent="-228600">
              <a:lnSpc>
                <a:spcPct val="90000"/>
              </a:lnSpc>
              <a:spcAft>
                <a:spcPts val="600"/>
              </a:spcAft>
              <a:buFont typeface="Arial" panose="020B0604020202020204" pitchFamily="34" charset="0"/>
              <a:buChar char="•"/>
            </a:pPr>
            <a:r>
              <a:rPr lang="en-US" sz="2400" dirty="0"/>
              <a:t>AWAKE’s Victim Advocates are also bilingual!</a:t>
            </a:r>
          </a:p>
        </p:txBody>
      </p:sp>
      <p:pic>
        <p:nvPicPr>
          <p:cNvPr id="2050" name="Picture 2" descr="image1453">
            <a:extLst>
              <a:ext uri="{FF2B5EF4-FFF2-40B4-BE49-F238E27FC236}">
                <a16:creationId xmlns:a16="http://schemas.microsoft.com/office/drawing/2014/main" id="{83715F71-5EBC-4607-915F-6F01391D3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99" r="21816"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24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81"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Rectangle 84">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9736B48-6C5D-4812-8EA9-06978AD253C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On-Site Counseling</a:t>
            </a:r>
          </a:p>
        </p:txBody>
      </p:sp>
      <p:sp>
        <p:nvSpPr>
          <p:cNvPr id="4" name="TextBox 3">
            <a:extLst>
              <a:ext uri="{FF2B5EF4-FFF2-40B4-BE49-F238E27FC236}">
                <a16:creationId xmlns:a16="http://schemas.microsoft.com/office/drawing/2014/main" id="{92AD90BE-D5FD-4047-9572-96B8D81092E3}"/>
              </a:ext>
            </a:extLst>
          </p:cNvPr>
          <p:cNvSpPr txBox="1"/>
          <p:nvPr/>
        </p:nvSpPr>
        <p:spPr>
          <a:xfrm>
            <a:off x="1424904" y="2494450"/>
            <a:ext cx="4053545" cy="356315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Mental health providers offer </a:t>
            </a:r>
            <a:r>
              <a:rPr lang="en-US" sz="2400" i="1" dirty="0"/>
              <a:t>trauma-focused counseling</a:t>
            </a:r>
          </a:p>
          <a:p>
            <a:pPr indent="-228600">
              <a:lnSpc>
                <a:spcPct val="90000"/>
              </a:lnSpc>
              <a:spcAft>
                <a:spcPts val="600"/>
              </a:spcAft>
              <a:buFont typeface="Arial" panose="020B0604020202020204" pitchFamily="34" charset="0"/>
              <a:buChar char="•"/>
            </a:pPr>
            <a:endParaRPr lang="en-US" sz="2400" i="1" dirty="0"/>
          </a:p>
          <a:p>
            <a:pPr indent="-228600">
              <a:lnSpc>
                <a:spcPct val="90000"/>
              </a:lnSpc>
              <a:spcAft>
                <a:spcPts val="600"/>
              </a:spcAft>
              <a:buFont typeface="Arial" panose="020B0604020202020204" pitchFamily="34" charset="0"/>
              <a:buChar char="•"/>
            </a:pPr>
            <a:r>
              <a:rPr lang="en-US" sz="2400" dirty="0"/>
              <a:t>This offers an alternative and confidential environment for children to recover from abuse</a:t>
            </a:r>
            <a:br>
              <a:rPr lang="en-US" sz="2400" dirty="0"/>
            </a:br>
            <a:endParaRPr lang="en-US" sz="2400" dirty="0"/>
          </a:p>
        </p:txBody>
      </p:sp>
      <p:pic>
        <p:nvPicPr>
          <p:cNvPr id="5" name="Picture 4" descr="A child playing with a toy bed&#10;&#10;AI-generated content may be incorrect.">
            <a:extLst>
              <a:ext uri="{FF2B5EF4-FFF2-40B4-BE49-F238E27FC236}">
                <a16:creationId xmlns:a16="http://schemas.microsoft.com/office/drawing/2014/main" id="{11A1E955-0B9F-E7A0-CFB7-55DE55AF7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236" y="2450353"/>
            <a:ext cx="3100849" cy="4134465"/>
          </a:xfrm>
          <a:prstGeom prst="rect">
            <a:avLst/>
          </a:prstGeom>
        </p:spPr>
      </p:pic>
    </p:spTree>
    <p:extLst>
      <p:ext uri="{BB962C8B-B14F-4D97-AF65-F5344CB8AC3E}">
        <p14:creationId xmlns:p14="http://schemas.microsoft.com/office/powerpoint/2010/main" val="316849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8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Rectangle 8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9736B48-6C5D-4812-8EA9-06978AD253C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Multi-Disciplinary Team</a:t>
            </a:r>
          </a:p>
        </p:txBody>
      </p:sp>
      <p:sp>
        <p:nvSpPr>
          <p:cNvPr id="4" name="TextBox 3">
            <a:extLst>
              <a:ext uri="{FF2B5EF4-FFF2-40B4-BE49-F238E27FC236}">
                <a16:creationId xmlns:a16="http://schemas.microsoft.com/office/drawing/2014/main" id="{92AD90BE-D5FD-4047-9572-96B8D81092E3}"/>
              </a:ext>
            </a:extLst>
          </p:cNvPr>
          <p:cNvSpPr txBox="1"/>
          <p:nvPr/>
        </p:nvSpPr>
        <p:spPr>
          <a:xfrm>
            <a:off x="1119322" y="2762251"/>
            <a:ext cx="6094278" cy="3460033"/>
          </a:xfrm>
          <a:prstGeom prst="rect">
            <a:avLst/>
          </a:prstGeom>
        </p:spPr>
        <p:txBody>
          <a:bodyPr vert="horz" lIns="91440" tIns="45720" rIns="91440" bIns="45720" rtlCol="0">
            <a:normAutofit fontScale="40000" lnSpcReduction="20000"/>
          </a:bodyPr>
          <a:lstStyle/>
          <a:p>
            <a:pPr>
              <a:lnSpc>
                <a:spcPct val="90000"/>
              </a:lnSpc>
              <a:spcAft>
                <a:spcPts val="600"/>
              </a:spcAft>
            </a:pPr>
            <a:r>
              <a:rPr lang="en-US" sz="5100" dirty="0"/>
              <a:t>The multi-disciplinary team is the core of the children's advocacy center and ensures that each child's needs are met. AWAKE coordinates meeting monthly to discuss current child abuse cases in Jackson County. </a:t>
            </a:r>
          </a:p>
          <a:p>
            <a:pPr marL="342900" indent="-342900">
              <a:lnSpc>
                <a:spcPct val="90000"/>
              </a:lnSpc>
              <a:spcAft>
                <a:spcPts val="600"/>
              </a:spcAft>
              <a:buFontTx/>
              <a:buChar char="-"/>
            </a:pPr>
            <a:r>
              <a:rPr lang="en-US" sz="5100" dirty="0"/>
              <a:t>AWAKE</a:t>
            </a:r>
          </a:p>
          <a:p>
            <a:pPr marL="342900" indent="-342900">
              <a:lnSpc>
                <a:spcPct val="90000"/>
              </a:lnSpc>
              <a:spcAft>
                <a:spcPts val="600"/>
              </a:spcAft>
              <a:buFontTx/>
              <a:buChar char="-"/>
            </a:pPr>
            <a:r>
              <a:rPr lang="en-US" sz="5100" dirty="0"/>
              <a:t>District Attorney</a:t>
            </a:r>
          </a:p>
          <a:p>
            <a:pPr marL="342900" indent="-342900">
              <a:lnSpc>
                <a:spcPct val="90000"/>
              </a:lnSpc>
              <a:spcAft>
                <a:spcPts val="600"/>
              </a:spcAft>
              <a:buFontTx/>
              <a:buChar char="-"/>
            </a:pPr>
            <a:r>
              <a:rPr lang="en-US" sz="5100" dirty="0"/>
              <a:t>Law Enforcement Agencies</a:t>
            </a:r>
          </a:p>
          <a:p>
            <a:pPr marL="342900" indent="-342900">
              <a:lnSpc>
                <a:spcPct val="90000"/>
              </a:lnSpc>
              <a:spcAft>
                <a:spcPts val="600"/>
              </a:spcAft>
              <a:buFontTx/>
              <a:buChar char="-"/>
            </a:pPr>
            <a:r>
              <a:rPr lang="en-US" sz="5100" dirty="0"/>
              <a:t>DSS</a:t>
            </a:r>
          </a:p>
          <a:p>
            <a:pPr marL="342900" indent="-342900">
              <a:lnSpc>
                <a:spcPct val="90000"/>
              </a:lnSpc>
              <a:spcAft>
                <a:spcPts val="600"/>
              </a:spcAft>
              <a:buFontTx/>
              <a:buChar char="-"/>
            </a:pPr>
            <a:r>
              <a:rPr lang="en-US" sz="5100" dirty="0"/>
              <a:t>Medical and Mental Health Providers</a:t>
            </a:r>
          </a:p>
          <a:p>
            <a:pPr marL="342900" indent="-342900">
              <a:lnSpc>
                <a:spcPct val="90000"/>
              </a:lnSpc>
              <a:spcAft>
                <a:spcPts val="600"/>
              </a:spcAft>
              <a:buFontTx/>
              <a:buChar char="-"/>
            </a:pPr>
            <a:r>
              <a:rPr lang="en-US" sz="5100" dirty="0"/>
              <a:t>School Counselors </a:t>
            </a:r>
          </a:p>
          <a:p>
            <a:pPr marL="342900" indent="-342900">
              <a:lnSpc>
                <a:spcPct val="90000"/>
              </a:lnSpc>
              <a:spcAft>
                <a:spcPts val="600"/>
              </a:spcAft>
              <a:buFontTx/>
              <a:buChar char="-"/>
            </a:pPr>
            <a:r>
              <a:rPr lang="en-US" sz="5100" dirty="0"/>
              <a:t>Juvenile Justice </a:t>
            </a:r>
          </a:p>
          <a:p>
            <a:pPr>
              <a:lnSpc>
                <a:spcPct val="90000"/>
              </a:lnSpc>
              <a:spcAft>
                <a:spcPts val="600"/>
              </a:spcAft>
            </a:pPr>
            <a:br>
              <a:rPr lang="en-US" sz="2200" dirty="0"/>
            </a:br>
            <a:endParaRPr lang="en-US" sz="2200" dirty="0"/>
          </a:p>
        </p:txBody>
      </p:sp>
      <p:pic>
        <p:nvPicPr>
          <p:cNvPr id="7170" name="Picture 2" descr="image1455">
            <a:extLst>
              <a:ext uri="{FF2B5EF4-FFF2-40B4-BE49-F238E27FC236}">
                <a16:creationId xmlns:a16="http://schemas.microsoft.com/office/drawing/2014/main" id="{6BCBDCCB-F582-4556-8577-BBBBB1446F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3" r="2" b="2006"/>
          <a:stretch/>
        </p:blipFill>
        <p:spPr bwMode="auto">
          <a:xfrm>
            <a:off x="7114656" y="2301260"/>
            <a:ext cx="3778347" cy="364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8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9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Rectangle 19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9736B48-6C5D-4812-8EA9-06978AD253C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Community Outreach </a:t>
            </a:r>
          </a:p>
        </p:txBody>
      </p:sp>
      <p:pic>
        <p:nvPicPr>
          <p:cNvPr id="6146" name="Picture 2" descr="image1456">
            <a:extLst>
              <a:ext uri="{FF2B5EF4-FFF2-40B4-BE49-F238E27FC236}">
                <a16:creationId xmlns:a16="http://schemas.microsoft.com/office/drawing/2014/main" id="{F9F4C2DF-8490-46E5-9C1B-A2BD33347A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29" r="35972" b="1"/>
          <a:stretch/>
        </p:blipFill>
        <p:spPr bwMode="auto">
          <a:xfrm>
            <a:off x="8543539" y="3536972"/>
            <a:ext cx="2679664" cy="29748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D5A542D-5AD1-4B95-9C91-DCC20C2D7E59}"/>
              </a:ext>
            </a:extLst>
          </p:cNvPr>
          <p:cNvSpPr txBox="1"/>
          <p:nvPr/>
        </p:nvSpPr>
        <p:spPr>
          <a:xfrm>
            <a:off x="5295569" y="2494450"/>
            <a:ext cx="4526857" cy="356315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400" dirty="0"/>
              <a:t>We do provide free training, programs and presentations to schools, clubs and civic groups. </a:t>
            </a:r>
          </a:p>
          <a:p>
            <a:pPr marL="800100" lvl="1" indent="-228600">
              <a:lnSpc>
                <a:spcPct val="90000"/>
              </a:lnSpc>
              <a:spcAft>
                <a:spcPts val="600"/>
              </a:spcAft>
              <a:buFont typeface="Arial" panose="020B0604020202020204" pitchFamily="34" charset="0"/>
              <a:buChar char="•"/>
            </a:pPr>
            <a:r>
              <a:rPr lang="en-US" sz="2400" dirty="0"/>
              <a:t>Puppet shows</a:t>
            </a:r>
          </a:p>
          <a:p>
            <a:pPr marL="800100" lvl="1" indent="-228600">
              <a:lnSpc>
                <a:spcPct val="90000"/>
              </a:lnSpc>
              <a:spcAft>
                <a:spcPts val="600"/>
              </a:spcAft>
              <a:buFont typeface="Arial" panose="020B0604020202020204" pitchFamily="34" charset="0"/>
              <a:buChar char="•"/>
            </a:pPr>
            <a:r>
              <a:rPr lang="en-US" sz="2400" dirty="0"/>
              <a:t>Tours of AWAKE </a:t>
            </a:r>
          </a:p>
          <a:p>
            <a:pPr marL="800100" lvl="1" indent="-228600">
              <a:lnSpc>
                <a:spcPct val="90000"/>
              </a:lnSpc>
              <a:spcAft>
                <a:spcPts val="600"/>
              </a:spcAft>
              <a:buFont typeface="Arial" panose="020B0604020202020204" pitchFamily="34" charset="0"/>
              <a:buChar char="•"/>
            </a:pPr>
            <a:r>
              <a:rPr lang="en-US" sz="2400" dirty="0"/>
              <a:t>Newsletters</a:t>
            </a:r>
          </a:p>
        </p:txBody>
      </p:sp>
      <p:pic>
        <p:nvPicPr>
          <p:cNvPr id="4" name="Picture 3" descr="A dog lying on the floor&#10;&#10;AI-generated content may be incorrect.">
            <a:extLst>
              <a:ext uri="{FF2B5EF4-FFF2-40B4-BE49-F238E27FC236}">
                <a16:creationId xmlns:a16="http://schemas.microsoft.com/office/drawing/2014/main" id="{21F06F28-9D60-38C0-198F-2AC7C4D28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902" y="2354089"/>
            <a:ext cx="3048000" cy="4064000"/>
          </a:xfrm>
          <a:prstGeom prst="rect">
            <a:avLst/>
          </a:prstGeom>
        </p:spPr>
      </p:pic>
    </p:spTree>
    <p:extLst>
      <p:ext uri="{BB962C8B-B14F-4D97-AF65-F5344CB8AC3E}">
        <p14:creationId xmlns:p14="http://schemas.microsoft.com/office/powerpoint/2010/main" val="132275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Rectangle 9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9736B48-6C5D-4812-8EA9-06978AD253C6}"/>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Statistical Trends from Fiscal Year 2024-2025 </a:t>
            </a:r>
          </a:p>
        </p:txBody>
      </p:sp>
      <p:sp>
        <p:nvSpPr>
          <p:cNvPr id="9" name="TextBox 8">
            <a:extLst>
              <a:ext uri="{FF2B5EF4-FFF2-40B4-BE49-F238E27FC236}">
                <a16:creationId xmlns:a16="http://schemas.microsoft.com/office/drawing/2014/main" id="{8D5A542D-5AD1-4B95-9C91-DCC20C2D7E59}"/>
              </a:ext>
            </a:extLst>
          </p:cNvPr>
          <p:cNvSpPr txBox="1"/>
          <p:nvPr/>
        </p:nvSpPr>
        <p:spPr>
          <a:xfrm>
            <a:off x="1367624" y="2490436"/>
            <a:ext cx="9708995" cy="3567173"/>
          </a:xfrm>
          <a:prstGeom prst="rect">
            <a:avLst/>
          </a:prstGeom>
        </p:spPr>
        <p:txBody>
          <a:bodyPr vert="horz" lIns="91440" tIns="45720" rIns="91440" bIns="45720" rtlCol="0" anchor="ctr">
            <a:normAutofit/>
          </a:bodyPr>
          <a:lstStyle/>
          <a:p>
            <a:r>
              <a:rPr lang="en-US" sz="2400" dirty="0"/>
              <a:t>- Significant growth in total and new individuals served, indicating increased demand and outreach.</a:t>
            </a:r>
          </a:p>
          <a:p>
            <a:r>
              <a:rPr lang="en-US" sz="2400" dirty="0"/>
              <a:t>- Sharp rise in personal advocacy services, especially individual advocacy and forensic exams/interviews.</a:t>
            </a:r>
          </a:p>
          <a:p>
            <a:r>
              <a:rPr lang="en-US" sz="2400" dirty="0"/>
              <a:t>- Shift toward older child victims (7-17 years) and more female new clients.</a:t>
            </a:r>
          </a:p>
          <a:p>
            <a:r>
              <a:rPr lang="en-US" sz="2400" dirty="0"/>
              <a:t>- Victimizations, particularly sexual and physical abuse, increased substantially.</a:t>
            </a:r>
          </a:p>
          <a:p>
            <a:r>
              <a:rPr lang="en-US" sz="2400" dirty="0"/>
              <a:t>- Emotional support saw a major shift increase in crisis intervention and counseling</a:t>
            </a:r>
          </a:p>
        </p:txBody>
      </p:sp>
    </p:spTree>
    <p:extLst>
      <p:ext uri="{BB962C8B-B14F-4D97-AF65-F5344CB8AC3E}">
        <p14:creationId xmlns:p14="http://schemas.microsoft.com/office/powerpoint/2010/main" val="275581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798F-0163-BE05-7D2A-BBAAF0B8CC15}"/>
              </a:ext>
            </a:extLst>
          </p:cNvPr>
          <p:cNvSpPr>
            <a:spLocks noGrp="1"/>
          </p:cNvSpPr>
          <p:nvPr>
            <p:ph type="title"/>
          </p:nvPr>
        </p:nvSpPr>
        <p:spPr/>
        <p:txBody>
          <a:bodyPr/>
          <a:lstStyle/>
          <a:p>
            <a:r>
              <a:rPr lang="en-US" dirty="0"/>
              <a:t>Raw Data</a:t>
            </a:r>
          </a:p>
        </p:txBody>
      </p:sp>
      <p:graphicFrame>
        <p:nvGraphicFramePr>
          <p:cNvPr id="4" name="Content Placeholder 3">
            <a:extLst>
              <a:ext uri="{FF2B5EF4-FFF2-40B4-BE49-F238E27FC236}">
                <a16:creationId xmlns:a16="http://schemas.microsoft.com/office/drawing/2014/main" id="{D7A89ECE-D40C-D4BA-FFE3-C65DC8AE8A31}"/>
              </a:ext>
            </a:extLst>
          </p:cNvPr>
          <p:cNvGraphicFramePr>
            <a:graphicFrameLocks noGrp="1"/>
          </p:cNvGraphicFramePr>
          <p:nvPr>
            <p:ph idx="1"/>
          </p:nvPr>
        </p:nvGraphicFramePr>
        <p:xfrm>
          <a:off x="1091962" y="1825625"/>
          <a:ext cx="10008076" cy="4351337"/>
        </p:xfrm>
        <a:graphic>
          <a:graphicData uri="http://schemas.openxmlformats.org/drawingml/2006/table">
            <a:tbl>
              <a:tblPr/>
              <a:tblGrid>
                <a:gridCol w="2502019">
                  <a:extLst>
                    <a:ext uri="{9D8B030D-6E8A-4147-A177-3AD203B41FA5}">
                      <a16:colId xmlns:a16="http://schemas.microsoft.com/office/drawing/2014/main" val="806128837"/>
                    </a:ext>
                  </a:extLst>
                </a:gridCol>
                <a:gridCol w="2502019">
                  <a:extLst>
                    <a:ext uri="{9D8B030D-6E8A-4147-A177-3AD203B41FA5}">
                      <a16:colId xmlns:a16="http://schemas.microsoft.com/office/drawing/2014/main" val="1616120274"/>
                    </a:ext>
                  </a:extLst>
                </a:gridCol>
                <a:gridCol w="2502019">
                  <a:extLst>
                    <a:ext uri="{9D8B030D-6E8A-4147-A177-3AD203B41FA5}">
                      <a16:colId xmlns:a16="http://schemas.microsoft.com/office/drawing/2014/main" val="820447234"/>
                    </a:ext>
                  </a:extLst>
                </a:gridCol>
                <a:gridCol w="2502019">
                  <a:extLst>
                    <a:ext uri="{9D8B030D-6E8A-4147-A177-3AD203B41FA5}">
                      <a16:colId xmlns:a16="http://schemas.microsoft.com/office/drawing/2014/main" val="2475875509"/>
                    </a:ext>
                  </a:extLst>
                </a:gridCol>
              </a:tblGrid>
              <a:tr h="348107">
                <a:tc>
                  <a:txBody>
                    <a:bodyPr/>
                    <a:lstStyle/>
                    <a:p>
                      <a:pPr>
                        <a:buNone/>
                      </a:pPr>
                      <a:r>
                        <a:rPr lang="en-US" sz="1700"/>
                        <a:t>Type</a:t>
                      </a:r>
                    </a:p>
                  </a:txBody>
                  <a:tcPr marL="87027" marR="87027" marT="43513" marB="43513" anchor="ctr">
                    <a:lnL>
                      <a:noFill/>
                    </a:lnL>
                    <a:lnR>
                      <a:noFill/>
                    </a:lnR>
                    <a:lnT>
                      <a:noFill/>
                    </a:lnT>
                    <a:lnB>
                      <a:noFill/>
                    </a:lnB>
                    <a:noFill/>
                  </a:tcPr>
                </a:tc>
                <a:tc>
                  <a:txBody>
                    <a:bodyPr/>
                    <a:lstStyle/>
                    <a:p>
                      <a:pPr>
                        <a:buNone/>
                      </a:pPr>
                      <a:r>
                        <a:rPr lang="en-US" sz="1700"/>
                        <a:t>2023-2024</a:t>
                      </a:r>
                    </a:p>
                  </a:txBody>
                  <a:tcPr marL="87027" marR="87027" marT="43513" marB="43513" anchor="ctr">
                    <a:lnL>
                      <a:noFill/>
                    </a:lnL>
                    <a:lnR>
                      <a:noFill/>
                    </a:lnR>
                    <a:lnT>
                      <a:noFill/>
                    </a:lnT>
                    <a:lnB>
                      <a:noFill/>
                    </a:lnB>
                    <a:noFill/>
                  </a:tcPr>
                </a:tc>
                <a:tc>
                  <a:txBody>
                    <a:bodyPr/>
                    <a:lstStyle/>
                    <a:p>
                      <a:pPr>
                        <a:buNone/>
                      </a:pPr>
                      <a:r>
                        <a:rPr lang="en-US" sz="1700"/>
                        <a:t>2024-2025</a:t>
                      </a:r>
                    </a:p>
                  </a:txBody>
                  <a:tcPr marL="87027" marR="87027" marT="43513" marB="43513" anchor="ctr">
                    <a:lnL>
                      <a:noFill/>
                    </a:lnL>
                    <a:lnR>
                      <a:noFill/>
                    </a:lnR>
                    <a:lnT>
                      <a:noFill/>
                    </a:lnT>
                    <a:lnB>
                      <a:noFill/>
                    </a:lnB>
                    <a:noFill/>
                  </a:tcPr>
                </a:tc>
                <a:tc>
                  <a:txBody>
                    <a:bodyPr/>
                    <a:lstStyle/>
                    <a:p>
                      <a:pPr>
                        <a:buNone/>
                      </a:pPr>
                      <a:r>
                        <a:rPr lang="en-US" sz="1700"/>
                        <a:t>Change</a:t>
                      </a:r>
                    </a:p>
                  </a:txBody>
                  <a:tcPr marL="87027" marR="87027" marT="43513" marB="43513" anchor="ctr">
                    <a:lnL>
                      <a:noFill/>
                    </a:lnL>
                    <a:lnR>
                      <a:noFill/>
                    </a:lnR>
                    <a:lnT>
                      <a:noFill/>
                    </a:lnT>
                    <a:lnB>
                      <a:noFill/>
                    </a:lnB>
                    <a:noFill/>
                  </a:tcPr>
                </a:tc>
                <a:extLst>
                  <a:ext uri="{0D108BD9-81ED-4DB2-BD59-A6C34878D82A}">
                    <a16:rowId xmlns:a16="http://schemas.microsoft.com/office/drawing/2014/main" val="2674016330"/>
                  </a:ext>
                </a:extLst>
              </a:tr>
              <a:tr h="348107">
                <a:tc>
                  <a:txBody>
                    <a:bodyPr/>
                    <a:lstStyle/>
                    <a:p>
                      <a:pPr>
                        <a:buNone/>
                      </a:pPr>
                      <a:r>
                        <a:rPr lang="en-US" sz="1700">
                          <a:effectLst/>
                        </a:rPr>
                        <a:t>Sexual Abuse</a:t>
                      </a:r>
                    </a:p>
                  </a:txBody>
                  <a:tcPr marL="87027" marR="87027" marT="43513" marB="43513" anchor="ctr">
                    <a:lnL>
                      <a:noFill/>
                    </a:lnL>
                    <a:lnR>
                      <a:noFill/>
                    </a:lnR>
                    <a:lnT>
                      <a:noFill/>
                    </a:lnT>
                    <a:lnB>
                      <a:noFill/>
                    </a:lnB>
                    <a:noFill/>
                  </a:tcPr>
                </a:tc>
                <a:tc>
                  <a:txBody>
                    <a:bodyPr/>
                    <a:lstStyle/>
                    <a:p>
                      <a:pPr>
                        <a:buNone/>
                      </a:pPr>
                      <a:r>
                        <a:rPr lang="en-US" sz="1700">
                          <a:effectLst/>
                        </a:rPr>
                        <a:t>79</a:t>
                      </a:r>
                    </a:p>
                  </a:txBody>
                  <a:tcPr marL="87027" marR="87027" marT="43513" marB="43513" anchor="ctr">
                    <a:lnL>
                      <a:noFill/>
                    </a:lnL>
                    <a:lnR>
                      <a:noFill/>
                    </a:lnR>
                    <a:lnT>
                      <a:noFill/>
                    </a:lnT>
                    <a:lnB>
                      <a:noFill/>
                    </a:lnB>
                    <a:noFill/>
                  </a:tcPr>
                </a:tc>
                <a:tc>
                  <a:txBody>
                    <a:bodyPr/>
                    <a:lstStyle/>
                    <a:p>
                      <a:pPr>
                        <a:buNone/>
                      </a:pPr>
                      <a:r>
                        <a:rPr lang="en-US" sz="1700">
                          <a:effectLst/>
                        </a:rPr>
                        <a:t>139</a:t>
                      </a:r>
                    </a:p>
                  </a:txBody>
                  <a:tcPr marL="87027" marR="87027" marT="43513" marB="43513" anchor="ctr">
                    <a:lnL>
                      <a:noFill/>
                    </a:lnL>
                    <a:lnR>
                      <a:noFill/>
                    </a:lnR>
                    <a:lnT>
                      <a:noFill/>
                    </a:lnT>
                    <a:lnB>
                      <a:noFill/>
                    </a:lnB>
                    <a:noFill/>
                  </a:tcPr>
                </a:tc>
                <a:tc>
                  <a:txBody>
                    <a:bodyPr/>
                    <a:lstStyle/>
                    <a:p>
                      <a:pPr>
                        <a:buNone/>
                      </a:pPr>
                      <a:r>
                        <a:rPr lang="en-US" sz="1700">
                          <a:effectLst/>
                        </a:rPr>
                        <a:t>+60</a:t>
                      </a:r>
                    </a:p>
                  </a:txBody>
                  <a:tcPr marL="87027" marR="87027" marT="43513" marB="43513" anchor="ctr">
                    <a:lnL>
                      <a:noFill/>
                    </a:lnL>
                    <a:lnR>
                      <a:noFill/>
                    </a:lnR>
                    <a:lnT>
                      <a:noFill/>
                    </a:lnT>
                    <a:lnB>
                      <a:noFill/>
                    </a:lnB>
                    <a:noFill/>
                  </a:tcPr>
                </a:tc>
                <a:extLst>
                  <a:ext uri="{0D108BD9-81ED-4DB2-BD59-A6C34878D82A}">
                    <a16:rowId xmlns:a16="http://schemas.microsoft.com/office/drawing/2014/main" val="3649832790"/>
                  </a:ext>
                </a:extLst>
              </a:tr>
              <a:tr h="348107">
                <a:tc>
                  <a:txBody>
                    <a:bodyPr/>
                    <a:lstStyle/>
                    <a:p>
                      <a:pPr>
                        <a:buNone/>
                      </a:pPr>
                      <a:r>
                        <a:rPr lang="en-US" sz="1700">
                          <a:effectLst/>
                        </a:rPr>
                        <a:t>Physical Abuse</a:t>
                      </a:r>
                    </a:p>
                  </a:txBody>
                  <a:tcPr marL="87027" marR="87027" marT="43513" marB="43513" anchor="ctr">
                    <a:lnL>
                      <a:noFill/>
                    </a:lnL>
                    <a:lnR>
                      <a:noFill/>
                    </a:lnR>
                    <a:lnT>
                      <a:noFill/>
                    </a:lnT>
                    <a:lnB>
                      <a:noFill/>
                    </a:lnB>
                    <a:noFill/>
                  </a:tcPr>
                </a:tc>
                <a:tc>
                  <a:txBody>
                    <a:bodyPr/>
                    <a:lstStyle/>
                    <a:p>
                      <a:pPr>
                        <a:buNone/>
                      </a:pPr>
                      <a:r>
                        <a:rPr lang="en-US" sz="1700">
                          <a:effectLst/>
                        </a:rPr>
                        <a:t>33</a:t>
                      </a:r>
                    </a:p>
                  </a:txBody>
                  <a:tcPr marL="87027" marR="87027" marT="43513" marB="43513" anchor="ctr">
                    <a:lnL>
                      <a:noFill/>
                    </a:lnL>
                    <a:lnR>
                      <a:noFill/>
                    </a:lnR>
                    <a:lnT>
                      <a:noFill/>
                    </a:lnT>
                    <a:lnB>
                      <a:noFill/>
                    </a:lnB>
                    <a:noFill/>
                  </a:tcPr>
                </a:tc>
                <a:tc>
                  <a:txBody>
                    <a:bodyPr/>
                    <a:lstStyle/>
                    <a:p>
                      <a:pPr>
                        <a:buNone/>
                      </a:pPr>
                      <a:r>
                        <a:rPr lang="en-US" sz="1700">
                          <a:effectLst/>
                        </a:rPr>
                        <a:t>70</a:t>
                      </a:r>
                    </a:p>
                  </a:txBody>
                  <a:tcPr marL="87027" marR="87027" marT="43513" marB="43513" anchor="ctr">
                    <a:lnL>
                      <a:noFill/>
                    </a:lnL>
                    <a:lnR>
                      <a:noFill/>
                    </a:lnR>
                    <a:lnT>
                      <a:noFill/>
                    </a:lnT>
                    <a:lnB>
                      <a:noFill/>
                    </a:lnB>
                    <a:noFill/>
                  </a:tcPr>
                </a:tc>
                <a:tc>
                  <a:txBody>
                    <a:bodyPr/>
                    <a:lstStyle/>
                    <a:p>
                      <a:pPr>
                        <a:buNone/>
                      </a:pPr>
                      <a:r>
                        <a:rPr lang="en-US" sz="1700">
                          <a:effectLst/>
                        </a:rPr>
                        <a:t>+37</a:t>
                      </a:r>
                    </a:p>
                  </a:txBody>
                  <a:tcPr marL="87027" marR="87027" marT="43513" marB="43513" anchor="ctr">
                    <a:lnL>
                      <a:noFill/>
                    </a:lnL>
                    <a:lnR>
                      <a:noFill/>
                    </a:lnR>
                    <a:lnT>
                      <a:noFill/>
                    </a:lnT>
                    <a:lnB>
                      <a:noFill/>
                    </a:lnB>
                    <a:noFill/>
                  </a:tcPr>
                </a:tc>
                <a:extLst>
                  <a:ext uri="{0D108BD9-81ED-4DB2-BD59-A6C34878D82A}">
                    <a16:rowId xmlns:a16="http://schemas.microsoft.com/office/drawing/2014/main" val="3513759326"/>
                  </a:ext>
                </a:extLst>
              </a:tr>
              <a:tr h="348107">
                <a:tc>
                  <a:txBody>
                    <a:bodyPr/>
                    <a:lstStyle/>
                    <a:p>
                      <a:pPr>
                        <a:buNone/>
                      </a:pPr>
                      <a:r>
                        <a:rPr lang="en-US" sz="1700">
                          <a:effectLst/>
                        </a:rPr>
                        <a:t>Neglect</a:t>
                      </a:r>
                    </a:p>
                  </a:txBody>
                  <a:tcPr marL="87027" marR="87027" marT="43513" marB="43513" anchor="ctr">
                    <a:lnL>
                      <a:noFill/>
                    </a:lnL>
                    <a:lnR>
                      <a:noFill/>
                    </a:lnR>
                    <a:lnT>
                      <a:noFill/>
                    </a:lnT>
                    <a:lnB>
                      <a:noFill/>
                    </a:lnB>
                    <a:noFill/>
                  </a:tcPr>
                </a:tc>
                <a:tc>
                  <a:txBody>
                    <a:bodyPr/>
                    <a:lstStyle/>
                    <a:p>
                      <a:pPr>
                        <a:buNone/>
                      </a:pPr>
                      <a:r>
                        <a:rPr lang="en-US" sz="1700">
                          <a:effectLst/>
                        </a:rPr>
                        <a:t>4</a:t>
                      </a:r>
                    </a:p>
                  </a:txBody>
                  <a:tcPr marL="87027" marR="87027" marT="43513" marB="43513" anchor="ctr">
                    <a:lnL>
                      <a:noFill/>
                    </a:lnL>
                    <a:lnR>
                      <a:noFill/>
                    </a:lnR>
                    <a:lnT>
                      <a:noFill/>
                    </a:lnT>
                    <a:lnB>
                      <a:noFill/>
                    </a:lnB>
                    <a:noFill/>
                  </a:tcPr>
                </a:tc>
                <a:tc>
                  <a:txBody>
                    <a:bodyPr/>
                    <a:lstStyle/>
                    <a:p>
                      <a:pPr>
                        <a:buNone/>
                      </a:pPr>
                      <a:r>
                        <a:rPr lang="en-US" sz="1700">
                          <a:effectLst/>
                        </a:rPr>
                        <a:t>19</a:t>
                      </a:r>
                    </a:p>
                  </a:txBody>
                  <a:tcPr marL="87027" marR="87027" marT="43513" marB="43513" anchor="ctr">
                    <a:lnL>
                      <a:noFill/>
                    </a:lnL>
                    <a:lnR>
                      <a:noFill/>
                    </a:lnR>
                    <a:lnT>
                      <a:noFill/>
                    </a:lnT>
                    <a:lnB>
                      <a:noFill/>
                    </a:lnB>
                    <a:noFill/>
                  </a:tcPr>
                </a:tc>
                <a:tc>
                  <a:txBody>
                    <a:bodyPr/>
                    <a:lstStyle/>
                    <a:p>
                      <a:pPr>
                        <a:buNone/>
                      </a:pPr>
                      <a:r>
                        <a:rPr lang="en-US" sz="1700">
                          <a:effectLst/>
                        </a:rPr>
                        <a:t>+15</a:t>
                      </a:r>
                    </a:p>
                  </a:txBody>
                  <a:tcPr marL="87027" marR="87027" marT="43513" marB="43513" anchor="ctr">
                    <a:lnL>
                      <a:noFill/>
                    </a:lnL>
                    <a:lnR>
                      <a:noFill/>
                    </a:lnR>
                    <a:lnT>
                      <a:noFill/>
                    </a:lnT>
                    <a:lnB>
                      <a:noFill/>
                    </a:lnB>
                    <a:noFill/>
                  </a:tcPr>
                </a:tc>
                <a:extLst>
                  <a:ext uri="{0D108BD9-81ED-4DB2-BD59-A6C34878D82A}">
                    <a16:rowId xmlns:a16="http://schemas.microsoft.com/office/drawing/2014/main" val="577205667"/>
                  </a:ext>
                </a:extLst>
              </a:tr>
              <a:tr h="348107">
                <a:tc>
                  <a:txBody>
                    <a:bodyPr/>
                    <a:lstStyle/>
                    <a:p>
                      <a:pPr>
                        <a:buNone/>
                      </a:pPr>
                      <a:r>
                        <a:rPr lang="en-US" sz="1700">
                          <a:effectLst/>
                        </a:rPr>
                        <a:t>Witness to Violence</a:t>
                      </a:r>
                    </a:p>
                  </a:txBody>
                  <a:tcPr marL="87027" marR="87027" marT="43513" marB="43513" anchor="ctr">
                    <a:lnL>
                      <a:noFill/>
                    </a:lnL>
                    <a:lnR>
                      <a:noFill/>
                    </a:lnR>
                    <a:lnT>
                      <a:noFill/>
                    </a:lnT>
                    <a:lnB>
                      <a:noFill/>
                    </a:lnB>
                    <a:noFill/>
                  </a:tcPr>
                </a:tc>
                <a:tc>
                  <a:txBody>
                    <a:bodyPr/>
                    <a:lstStyle/>
                    <a:p>
                      <a:pPr>
                        <a:buNone/>
                      </a:pPr>
                      <a:r>
                        <a:rPr lang="en-US" sz="1700">
                          <a:effectLst/>
                        </a:rPr>
                        <a:t>26</a:t>
                      </a:r>
                    </a:p>
                  </a:txBody>
                  <a:tcPr marL="87027" marR="87027" marT="43513" marB="43513" anchor="ctr">
                    <a:lnL>
                      <a:noFill/>
                    </a:lnL>
                    <a:lnR>
                      <a:noFill/>
                    </a:lnR>
                    <a:lnT>
                      <a:noFill/>
                    </a:lnT>
                    <a:lnB>
                      <a:noFill/>
                    </a:lnB>
                    <a:noFill/>
                  </a:tcPr>
                </a:tc>
                <a:tc>
                  <a:txBody>
                    <a:bodyPr/>
                    <a:lstStyle/>
                    <a:p>
                      <a:pPr>
                        <a:buNone/>
                      </a:pPr>
                      <a:r>
                        <a:rPr lang="en-US" sz="1700">
                          <a:effectLst/>
                        </a:rPr>
                        <a:t>42</a:t>
                      </a:r>
                    </a:p>
                  </a:txBody>
                  <a:tcPr marL="87027" marR="87027" marT="43513" marB="43513" anchor="ctr">
                    <a:lnL>
                      <a:noFill/>
                    </a:lnL>
                    <a:lnR>
                      <a:noFill/>
                    </a:lnR>
                    <a:lnT>
                      <a:noFill/>
                    </a:lnT>
                    <a:lnB>
                      <a:noFill/>
                    </a:lnB>
                    <a:noFill/>
                  </a:tcPr>
                </a:tc>
                <a:tc>
                  <a:txBody>
                    <a:bodyPr/>
                    <a:lstStyle/>
                    <a:p>
                      <a:pPr>
                        <a:buNone/>
                      </a:pPr>
                      <a:r>
                        <a:rPr lang="en-US" sz="1700">
                          <a:effectLst/>
                        </a:rPr>
                        <a:t>+16</a:t>
                      </a:r>
                    </a:p>
                  </a:txBody>
                  <a:tcPr marL="87027" marR="87027" marT="43513" marB="43513" anchor="ctr">
                    <a:lnL>
                      <a:noFill/>
                    </a:lnL>
                    <a:lnR>
                      <a:noFill/>
                    </a:lnR>
                    <a:lnT>
                      <a:noFill/>
                    </a:lnT>
                    <a:lnB>
                      <a:noFill/>
                    </a:lnB>
                    <a:noFill/>
                  </a:tcPr>
                </a:tc>
                <a:extLst>
                  <a:ext uri="{0D108BD9-81ED-4DB2-BD59-A6C34878D82A}">
                    <a16:rowId xmlns:a16="http://schemas.microsoft.com/office/drawing/2014/main" val="2823409675"/>
                  </a:ext>
                </a:extLst>
              </a:tr>
              <a:tr h="348107">
                <a:tc>
                  <a:txBody>
                    <a:bodyPr/>
                    <a:lstStyle/>
                    <a:p>
                      <a:pPr>
                        <a:buNone/>
                      </a:pPr>
                      <a:r>
                        <a:rPr lang="en-US" sz="1700">
                          <a:effectLst/>
                        </a:rPr>
                        <a:t>Drug Endangerment</a:t>
                      </a:r>
                    </a:p>
                  </a:txBody>
                  <a:tcPr marL="87027" marR="87027" marT="43513" marB="43513" anchor="ctr">
                    <a:lnL>
                      <a:noFill/>
                    </a:lnL>
                    <a:lnR>
                      <a:noFill/>
                    </a:lnR>
                    <a:lnT>
                      <a:noFill/>
                    </a:lnT>
                    <a:lnB>
                      <a:noFill/>
                    </a:lnB>
                    <a:noFill/>
                  </a:tcPr>
                </a:tc>
                <a:tc>
                  <a:txBody>
                    <a:bodyPr/>
                    <a:lstStyle/>
                    <a:p>
                      <a:pPr>
                        <a:buNone/>
                      </a:pPr>
                      <a:r>
                        <a:rPr lang="en-US" sz="1700">
                          <a:effectLst/>
                        </a:rPr>
                        <a:t>1</a:t>
                      </a:r>
                    </a:p>
                  </a:txBody>
                  <a:tcPr marL="87027" marR="87027" marT="43513" marB="43513" anchor="ctr">
                    <a:lnL>
                      <a:noFill/>
                    </a:lnL>
                    <a:lnR>
                      <a:noFill/>
                    </a:lnR>
                    <a:lnT>
                      <a:noFill/>
                    </a:lnT>
                    <a:lnB>
                      <a:noFill/>
                    </a:lnB>
                    <a:noFill/>
                  </a:tcPr>
                </a:tc>
                <a:tc>
                  <a:txBody>
                    <a:bodyPr/>
                    <a:lstStyle/>
                    <a:p>
                      <a:pPr>
                        <a:buNone/>
                      </a:pPr>
                      <a:r>
                        <a:rPr lang="en-US" sz="1700">
                          <a:effectLst/>
                        </a:rPr>
                        <a:t>4</a:t>
                      </a:r>
                    </a:p>
                  </a:txBody>
                  <a:tcPr marL="87027" marR="87027" marT="43513" marB="43513" anchor="ctr">
                    <a:lnL>
                      <a:noFill/>
                    </a:lnL>
                    <a:lnR>
                      <a:noFill/>
                    </a:lnR>
                    <a:lnT>
                      <a:noFill/>
                    </a:lnT>
                    <a:lnB>
                      <a:noFill/>
                    </a:lnB>
                    <a:noFill/>
                  </a:tcPr>
                </a:tc>
                <a:tc>
                  <a:txBody>
                    <a:bodyPr/>
                    <a:lstStyle/>
                    <a:p>
                      <a:pPr>
                        <a:buNone/>
                      </a:pPr>
                      <a:r>
                        <a:rPr lang="en-US" sz="1700">
                          <a:effectLst/>
                        </a:rPr>
                        <a:t>+3</a:t>
                      </a:r>
                    </a:p>
                  </a:txBody>
                  <a:tcPr marL="87027" marR="87027" marT="43513" marB="43513" anchor="ctr">
                    <a:lnL>
                      <a:noFill/>
                    </a:lnL>
                    <a:lnR>
                      <a:noFill/>
                    </a:lnR>
                    <a:lnT>
                      <a:noFill/>
                    </a:lnT>
                    <a:lnB>
                      <a:noFill/>
                    </a:lnB>
                    <a:noFill/>
                  </a:tcPr>
                </a:tc>
                <a:extLst>
                  <a:ext uri="{0D108BD9-81ED-4DB2-BD59-A6C34878D82A}">
                    <a16:rowId xmlns:a16="http://schemas.microsoft.com/office/drawing/2014/main" val="3785601233"/>
                  </a:ext>
                </a:extLst>
              </a:tr>
              <a:tr h="348107">
                <a:tc>
                  <a:txBody>
                    <a:bodyPr/>
                    <a:lstStyle/>
                    <a:p>
                      <a:pPr>
                        <a:buNone/>
                      </a:pPr>
                      <a:r>
                        <a:rPr lang="en-US" sz="1700">
                          <a:effectLst/>
                        </a:rPr>
                        <a:t>Other</a:t>
                      </a:r>
                    </a:p>
                  </a:txBody>
                  <a:tcPr marL="87027" marR="87027" marT="43513" marB="43513" anchor="ctr">
                    <a:lnL>
                      <a:noFill/>
                    </a:lnL>
                    <a:lnR>
                      <a:noFill/>
                    </a:lnR>
                    <a:lnT>
                      <a:noFill/>
                    </a:lnT>
                    <a:lnB>
                      <a:noFill/>
                    </a:lnB>
                    <a:noFill/>
                  </a:tcPr>
                </a:tc>
                <a:tc>
                  <a:txBody>
                    <a:bodyPr/>
                    <a:lstStyle/>
                    <a:p>
                      <a:pPr>
                        <a:buNone/>
                      </a:pPr>
                      <a:r>
                        <a:rPr lang="en-US" sz="1700">
                          <a:effectLst/>
                        </a:rPr>
                        <a:t>4</a:t>
                      </a:r>
                    </a:p>
                  </a:txBody>
                  <a:tcPr marL="87027" marR="87027" marT="43513" marB="43513" anchor="ctr">
                    <a:lnL>
                      <a:noFill/>
                    </a:lnL>
                    <a:lnR>
                      <a:noFill/>
                    </a:lnR>
                    <a:lnT>
                      <a:noFill/>
                    </a:lnT>
                    <a:lnB>
                      <a:noFill/>
                    </a:lnB>
                    <a:noFill/>
                  </a:tcPr>
                </a:tc>
                <a:tc>
                  <a:txBody>
                    <a:bodyPr/>
                    <a:lstStyle/>
                    <a:p>
                      <a:pPr>
                        <a:buNone/>
                      </a:pPr>
                      <a:r>
                        <a:rPr lang="en-US" sz="1700">
                          <a:effectLst/>
                        </a:rPr>
                        <a:t>7</a:t>
                      </a:r>
                    </a:p>
                  </a:txBody>
                  <a:tcPr marL="87027" marR="87027" marT="43513" marB="43513" anchor="ctr">
                    <a:lnL>
                      <a:noFill/>
                    </a:lnL>
                    <a:lnR>
                      <a:noFill/>
                    </a:lnR>
                    <a:lnT>
                      <a:noFill/>
                    </a:lnT>
                    <a:lnB>
                      <a:noFill/>
                    </a:lnB>
                    <a:noFill/>
                  </a:tcPr>
                </a:tc>
                <a:tc>
                  <a:txBody>
                    <a:bodyPr/>
                    <a:lstStyle/>
                    <a:p>
                      <a:pPr>
                        <a:buNone/>
                      </a:pPr>
                      <a:r>
                        <a:rPr lang="en-US" sz="1700">
                          <a:effectLst/>
                        </a:rPr>
                        <a:t>+3</a:t>
                      </a:r>
                    </a:p>
                  </a:txBody>
                  <a:tcPr marL="87027" marR="87027" marT="43513" marB="43513" anchor="ctr">
                    <a:lnL>
                      <a:noFill/>
                    </a:lnL>
                    <a:lnR>
                      <a:noFill/>
                    </a:lnR>
                    <a:lnT>
                      <a:noFill/>
                    </a:lnT>
                    <a:lnB>
                      <a:noFill/>
                    </a:lnB>
                    <a:noFill/>
                  </a:tcPr>
                </a:tc>
                <a:extLst>
                  <a:ext uri="{0D108BD9-81ED-4DB2-BD59-A6C34878D82A}">
                    <a16:rowId xmlns:a16="http://schemas.microsoft.com/office/drawing/2014/main" val="4020704824"/>
                  </a:ext>
                </a:extLst>
              </a:tr>
              <a:tr h="609187">
                <a:tc>
                  <a:txBody>
                    <a:bodyPr/>
                    <a:lstStyle/>
                    <a:p>
                      <a:pPr>
                        <a:buNone/>
                      </a:pPr>
                      <a:r>
                        <a:rPr lang="en-US" sz="1700">
                          <a:effectLst/>
                        </a:rPr>
                        <a:t>Kidnapping (Non-Custodial)</a:t>
                      </a:r>
                    </a:p>
                  </a:txBody>
                  <a:tcPr marL="87027" marR="87027" marT="43513" marB="43513" anchor="ctr">
                    <a:lnL>
                      <a:noFill/>
                    </a:lnL>
                    <a:lnR>
                      <a:noFill/>
                    </a:lnR>
                    <a:lnT>
                      <a:noFill/>
                    </a:lnT>
                    <a:lnB>
                      <a:noFill/>
                    </a:lnB>
                    <a:noFill/>
                  </a:tcPr>
                </a:tc>
                <a:tc>
                  <a:txBody>
                    <a:bodyPr/>
                    <a:lstStyle/>
                    <a:p>
                      <a:pPr>
                        <a:buNone/>
                      </a:pPr>
                      <a:r>
                        <a:rPr lang="en-US" sz="1700" dirty="0">
                          <a:effectLst/>
                        </a:rPr>
                        <a:t>1</a:t>
                      </a:r>
                    </a:p>
                  </a:txBody>
                  <a:tcPr marL="87027" marR="87027" marT="43513" marB="43513" anchor="ctr">
                    <a:lnL>
                      <a:noFill/>
                    </a:lnL>
                    <a:lnR>
                      <a:noFill/>
                    </a:lnR>
                    <a:lnT>
                      <a:noFill/>
                    </a:lnT>
                    <a:lnB>
                      <a:noFill/>
                    </a:lnB>
                    <a:noFill/>
                  </a:tcPr>
                </a:tc>
                <a:tc>
                  <a:txBody>
                    <a:bodyPr/>
                    <a:lstStyle/>
                    <a:p>
                      <a:pPr>
                        <a:buNone/>
                      </a:pPr>
                      <a:r>
                        <a:rPr lang="en-US" sz="1700">
                          <a:effectLst/>
                        </a:rPr>
                        <a:t>2</a:t>
                      </a:r>
                    </a:p>
                  </a:txBody>
                  <a:tcPr marL="87027" marR="87027" marT="43513" marB="43513" anchor="ctr">
                    <a:lnL>
                      <a:noFill/>
                    </a:lnL>
                    <a:lnR>
                      <a:noFill/>
                    </a:lnR>
                    <a:lnT>
                      <a:noFill/>
                    </a:lnT>
                    <a:lnB>
                      <a:noFill/>
                    </a:lnB>
                    <a:noFill/>
                  </a:tcPr>
                </a:tc>
                <a:tc>
                  <a:txBody>
                    <a:bodyPr/>
                    <a:lstStyle/>
                    <a:p>
                      <a:pPr>
                        <a:buNone/>
                      </a:pPr>
                      <a:r>
                        <a:rPr lang="en-US" sz="1700">
                          <a:effectLst/>
                        </a:rPr>
                        <a:t>+1</a:t>
                      </a:r>
                    </a:p>
                  </a:txBody>
                  <a:tcPr marL="87027" marR="87027" marT="43513" marB="43513" anchor="ctr">
                    <a:lnL>
                      <a:noFill/>
                    </a:lnL>
                    <a:lnR>
                      <a:noFill/>
                    </a:lnR>
                    <a:lnT>
                      <a:noFill/>
                    </a:lnT>
                    <a:lnB>
                      <a:noFill/>
                    </a:lnB>
                    <a:noFill/>
                  </a:tcPr>
                </a:tc>
                <a:extLst>
                  <a:ext uri="{0D108BD9-81ED-4DB2-BD59-A6C34878D82A}">
                    <a16:rowId xmlns:a16="http://schemas.microsoft.com/office/drawing/2014/main" val="2140952277"/>
                  </a:ext>
                </a:extLst>
              </a:tr>
              <a:tr h="609187">
                <a:tc>
                  <a:txBody>
                    <a:bodyPr/>
                    <a:lstStyle/>
                    <a:p>
                      <a:pPr>
                        <a:buNone/>
                      </a:pPr>
                      <a:r>
                        <a:rPr lang="en-US" sz="1700">
                          <a:effectLst/>
                        </a:rPr>
                        <a:t>Improper Supervision / Injurious Environment</a:t>
                      </a:r>
                    </a:p>
                  </a:txBody>
                  <a:tcPr marL="87027" marR="87027" marT="43513" marB="43513" anchor="ctr">
                    <a:lnL>
                      <a:noFill/>
                    </a:lnL>
                    <a:lnR>
                      <a:noFill/>
                    </a:lnR>
                    <a:lnT>
                      <a:noFill/>
                    </a:lnT>
                    <a:lnB>
                      <a:noFill/>
                    </a:lnB>
                    <a:noFill/>
                  </a:tcPr>
                </a:tc>
                <a:tc>
                  <a:txBody>
                    <a:bodyPr/>
                    <a:lstStyle/>
                    <a:p>
                      <a:pPr>
                        <a:buNone/>
                      </a:pPr>
                      <a:r>
                        <a:rPr lang="en-US" sz="1700">
                          <a:effectLst/>
                        </a:rPr>
                        <a:t>2</a:t>
                      </a:r>
                    </a:p>
                  </a:txBody>
                  <a:tcPr marL="87027" marR="87027" marT="43513" marB="43513" anchor="ctr">
                    <a:lnL>
                      <a:noFill/>
                    </a:lnL>
                    <a:lnR>
                      <a:noFill/>
                    </a:lnR>
                    <a:lnT>
                      <a:noFill/>
                    </a:lnT>
                    <a:lnB>
                      <a:noFill/>
                    </a:lnB>
                    <a:noFill/>
                  </a:tcPr>
                </a:tc>
                <a:tc>
                  <a:txBody>
                    <a:bodyPr/>
                    <a:lstStyle/>
                    <a:p>
                      <a:pPr>
                        <a:buNone/>
                      </a:pPr>
                      <a:r>
                        <a:rPr lang="en-US" sz="1700">
                          <a:effectLst/>
                        </a:rPr>
                        <a:t>1</a:t>
                      </a:r>
                    </a:p>
                  </a:txBody>
                  <a:tcPr marL="87027" marR="87027" marT="43513" marB="43513" anchor="ctr">
                    <a:lnL>
                      <a:noFill/>
                    </a:lnL>
                    <a:lnR>
                      <a:noFill/>
                    </a:lnR>
                    <a:lnT>
                      <a:noFill/>
                    </a:lnT>
                    <a:lnB>
                      <a:noFill/>
                    </a:lnB>
                    <a:noFill/>
                  </a:tcPr>
                </a:tc>
                <a:tc>
                  <a:txBody>
                    <a:bodyPr/>
                    <a:lstStyle/>
                    <a:p>
                      <a:pPr>
                        <a:buNone/>
                      </a:pPr>
                      <a:r>
                        <a:rPr lang="en-US" sz="1700">
                          <a:effectLst/>
                        </a:rPr>
                        <a:t>-1</a:t>
                      </a:r>
                    </a:p>
                  </a:txBody>
                  <a:tcPr marL="87027" marR="87027" marT="43513" marB="43513" anchor="ctr">
                    <a:lnL>
                      <a:noFill/>
                    </a:lnL>
                    <a:lnR>
                      <a:noFill/>
                    </a:lnR>
                    <a:lnT>
                      <a:noFill/>
                    </a:lnT>
                    <a:lnB>
                      <a:noFill/>
                    </a:lnB>
                    <a:noFill/>
                  </a:tcPr>
                </a:tc>
                <a:extLst>
                  <a:ext uri="{0D108BD9-81ED-4DB2-BD59-A6C34878D82A}">
                    <a16:rowId xmlns:a16="http://schemas.microsoft.com/office/drawing/2014/main" val="388800267"/>
                  </a:ext>
                </a:extLst>
              </a:tr>
              <a:tr h="348107">
                <a:tc>
                  <a:txBody>
                    <a:bodyPr/>
                    <a:lstStyle/>
                    <a:p>
                      <a:pPr>
                        <a:buNone/>
                      </a:pPr>
                      <a:r>
                        <a:rPr lang="en-US" sz="1700">
                          <a:effectLst/>
                        </a:rPr>
                        <a:t>Not Reported/Tracked</a:t>
                      </a:r>
                    </a:p>
                  </a:txBody>
                  <a:tcPr marL="87027" marR="87027" marT="43513" marB="43513" anchor="ctr">
                    <a:lnL>
                      <a:noFill/>
                    </a:lnL>
                    <a:lnR>
                      <a:noFill/>
                    </a:lnR>
                    <a:lnT>
                      <a:noFill/>
                    </a:lnT>
                    <a:lnB>
                      <a:noFill/>
                    </a:lnB>
                    <a:noFill/>
                  </a:tcPr>
                </a:tc>
                <a:tc>
                  <a:txBody>
                    <a:bodyPr/>
                    <a:lstStyle/>
                    <a:p>
                      <a:pPr>
                        <a:buNone/>
                      </a:pPr>
                      <a:r>
                        <a:rPr lang="en-US" sz="1700">
                          <a:effectLst/>
                        </a:rPr>
                        <a:t>7</a:t>
                      </a:r>
                    </a:p>
                  </a:txBody>
                  <a:tcPr marL="87027" marR="87027" marT="43513" marB="43513" anchor="ctr">
                    <a:lnL>
                      <a:noFill/>
                    </a:lnL>
                    <a:lnR>
                      <a:noFill/>
                    </a:lnR>
                    <a:lnT>
                      <a:noFill/>
                    </a:lnT>
                    <a:lnB>
                      <a:noFill/>
                    </a:lnB>
                    <a:noFill/>
                  </a:tcPr>
                </a:tc>
                <a:tc>
                  <a:txBody>
                    <a:bodyPr/>
                    <a:lstStyle/>
                    <a:p>
                      <a:pPr>
                        <a:buNone/>
                      </a:pPr>
                      <a:r>
                        <a:rPr lang="en-US" sz="1700">
                          <a:effectLst/>
                        </a:rPr>
                        <a:t>4</a:t>
                      </a:r>
                    </a:p>
                  </a:txBody>
                  <a:tcPr marL="87027" marR="87027" marT="43513" marB="43513" anchor="ctr">
                    <a:lnL>
                      <a:noFill/>
                    </a:lnL>
                    <a:lnR>
                      <a:noFill/>
                    </a:lnR>
                    <a:lnT>
                      <a:noFill/>
                    </a:lnT>
                    <a:lnB>
                      <a:noFill/>
                    </a:lnB>
                    <a:noFill/>
                  </a:tcPr>
                </a:tc>
                <a:tc>
                  <a:txBody>
                    <a:bodyPr/>
                    <a:lstStyle/>
                    <a:p>
                      <a:pPr>
                        <a:buNone/>
                      </a:pPr>
                      <a:r>
                        <a:rPr lang="en-US" sz="1700">
                          <a:effectLst/>
                        </a:rPr>
                        <a:t>-3</a:t>
                      </a:r>
                    </a:p>
                  </a:txBody>
                  <a:tcPr marL="87027" marR="87027" marT="43513" marB="43513" anchor="ctr">
                    <a:lnL>
                      <a:noFill/>
                    </a:lnL>
                    <a:lnR>
                      <a:noFill/>
                    </a:lnR>
                    <a:lnT>
                      <a:noFill/>
                    </a:lnT>
                    <a:lnB>
                      <a:noFill/>
                    </a:lnB>
                    <a:noFill/>
                  </a:tcPr>
                </a:tc>
                <a:extLst>
                  <a:ext uri="{0D108BD9-81ED-4DB2-BD59-A6C34878D82A}">
                    <a16:rowId xmlns:a16="http://schemas.microsoft.com/office/drawing/2014/main" val="3443207630"/>
                  </a:ext>
                </a:extLst>
              </a:tr>
              <a:tr h="348107">
                <a:tc>
                  <a:txBody>
                    <a:bodyPr/>
                    <a:lstStyle/>
                    <a:p>
                      <a:pPr>
                        <a:buNone/>
                      </a:pPr>
                      <a:r>
                        <a:rPr lang="en-US" sz="1700" b="1">
                          <a:effectLst/>
                        </a:rPr>
                        <a:t>Total</a:t>
                      </a:r>
                      <a:endParaRPr lang="en-US" sz="1700">
                        <a:effectLst/>
                      </a:endParaRPr>
                    </a:p>
                  </a:txBody>
                  <a:tcPr marL="87027" marR="87027" marT="43513" marB="43513" anchor="ctr">
                    <a:lnL>
                      <a:noFill/>
                    </a:lnL>
                    <a:lnR>
                      <a:noFill/>
                    </a:lnR>
                    <a:lnT>
                      <a:noFill/>
                    </a:lnT>
                    <a:lnB>
                      <a:noFill/>
                    </a:lnB>
                    <a:noFill/>
                  </a:tcPr>
                </a:tc>
                <a:tc>
                  <a:txBody>
                    <a:bodyPr/>
                    <a:lstStyle/>
                    <a:p>
                      <a:pPr>
                        <a:buNone/>
                      </a:pPr>
                      <a:r>
                        <a:rPr lang="en-US" sz="1700">
                          <a:effectLst/>
                        </a:rPr>
                        <a:t>158</a:t>
                      </a:r>
                    </a:p>
                  </a:txBody>
                  <a:tcPr marL="87027" marR="87027" marT="43513" marB="43513" anchor="ctr">
                    <a:lnL>
                      <a:noFill/>
                    </a:lnL>
                    <a:lnR>
                      <a:noFill/>
                    </a:lnR>
                    <a:lnT>
                      <a:noFill/>
                    </a:lnT>
                    <a:lnB>
                      <a:noFill/>
                    </a:lnB>
                    <a:noFill/>
                  </a:tcPr>
                </a:tc>
                <a:tc>
                  <a:txBody>
                    <a:bodyPr/>
                    <a:lstStyle/>
                    <a:p>
                      <a:pPr>
                        <a:buNone/>
                      </a:pPr>
                      <a:r>
                        <a:rPr lang="en-US" sz="1700">
                          <a:effectLst/>
                        </a:rPr>
                        <a:t>288</a:t>
                      </a:r>
                    </a:p>
                  </a:txBody>
                  <a:tcPr marL="87027" marR="87027" marT="43513" marB="43513" anchor="ctr">
                    <a:lnL>
                      <a:noFill/>
                    </a:lnL>
                    <a:lnR>
                      <a:noFill/>
                    </a:lnR>
                    <a:lnT>
                      <a:noFill/>
                    </a:lnT>
                    <a:lnB>
                      <a:noFill/>
                    </a:lnB>
                    <a:noFill/>
                  </a:tcPr>
                </a:tc>
                <a:tc>
                  <a:txBody>
                    <a:bodyPr/>
                    <a:lstStyle/>
                    <a:p>
                      <a:pPr>
                        <a:buNone/>
                      </a:pPr>
                      <a:r>
                        <a:rPr lang="en-US" sz="1700" dirty="0">
                          <a:effectLst/>
                        </a:rPr>
                        <a:t>+130</a:t>
                      </a:r>
                    </a:p>
                  </a:txBody>
                  <a:tcPr marL="87027" marR="87027" marT="43513" marB="43513" anchor="ctr">
                    <a:lnL>
                      <a:noFill/>
                    </a:lnL>
                    <a:lnR>
                      <a:noFill/>
                    </a:lnR>
                    <a:lnT>
                      <a:noFill/>
                    </a:lnT>
                    <a:lnB>
                      <a:noFill/>
                    </a:lnB>
                    <a:noFill/>
                  </a:tcPr>
                </a:tc>
                <a:extLst>
                  <a:ext uri="{0D108BD9-81ED-4DB2-BD59-A6C34878D82A}">
                    <a16:rowId xmlns:a16="http://schemas.microsoft.com/office/drawing/2014/main" val="2589142465"/>
                  </a:ext>
                </a:extLst>
              </a:tr>
            </a:tbl>
          </a:graphicData>
        </a:graphic>
      </p:graphicFrame>
      <p:sp>
        <p:nvSpPr>
          <p:cNvPr id="5" name="Rectangle 1">
            <a:extLst>
              <a:ext uri="{FF2B5EF4-FFF2-40B4-BE49-F238E27FC236}">
                <a16:creationId xmlns:a16="http://schemas.microsoft.com/office/drawing/2014/main" id="{DBAD4A4A-C01D-5A1A-A233-4EB64305CA1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rPr>
              <a:t>Types of Victimizations (All Individuals Served)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0396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559</Words>
  <Application>Microsoft Office PowerPoint</Application>
  <PresentationFormat>Widescreen</PresentationFormat>
  <Paragraphs>116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Forensic Interviewing </vt:lpstr>
      <vt:lpstr>Child Medical Evaluation</vt:lpstr>
      <vt:lpstr>Case Management/Victim Advocacy</vt:lpstr>
      <vt:lpstr>On-Site Counseling</vt:lpstr>
      <vt:lpstr>Multi-Disciplinary Team</vt:lpstr>
      <vt:lpstr>Community Outreach </vt:lpstr>
      <vt:lpstr>Statistical Trends from Fiscal Year 2024-2025 </vt:lpstr>
      <vt:lpstr>Raw Data</vt:lpstr>
      <vt:lpstr>Community Outreach Trainings </vt:lpstr>
      <vt:lpstr>Funding Percentages for AWAKE - Jackson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Cromer</dc:creator>
  <cp:lastModifiedBy>Crystal Jones</cp:lastModifiedBy>
  <cp:revision>6</cp:revision>
  <dcterms:created xsi:type="dcterms:W3CDTF">2021-02-02T17:50:20Z</dcterms:created>
  <dcterms:modified xsi:type="dcterms:W3CDTF">2025-12-31T16:59:30Z</dcterms:modified>
</cp:coreProperties>
</file>