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Moontime" panose="020B0604020202020204" charset="0"/>
      <p:regular r:id="rId14"/>
    </p:embeddedFont>
    <p:embeddedFont>
      <p:font typeface="Open Sauce" panose="020B0604020202020204" charset="0"/>
      <p:regular r:id="rId15"/>
    </p:embeddedFont>
    <p:embeddedFont>
      <p:font typeface="Prata" panose="020B0604020202020204" charset="0"/>
      <p:regular r:id="rId16"/>
    </p:embeddedFont>
    <p:embeddedFont>
      <p:font typeface="Raleway" pitchFamily="2" charset="0"/>
      <p:regular r:id="rId17"/>
    </p:embeddedFont>
    <p:embeddedFont>
      <p:font typeface="Raleway Bold"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7" d="100"/>
          <a:sy n="77" d="100"/>
        </p:scale>
        <p:origin x="762"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0A986-06EF-484C-8CE9-23636394F2FA}"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DDDDD9-CDEC-4CC1-BA03-E6A316B743F6}" type="slidenum">
              <a:rPr lang="en-US" smtClean="0"/>
              <a:t>‹#›</a:t>
            </a:fld>
            <a:endParaRPr lang="en-US"/>
          </a:p>
        </p:txBody>
      </p:sp>
    </p:spTree>
    <p:extLst>
      <p:ext uri="{BB962C8B-B14F-4D97-AF65-F5344CB8AC3E}">
        <p14:creationId xmlns:p14="http://schemas.microsoft.com/office/powerpoint/2010/main" val="347177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400"/>
              </a:spcAft>
            </a:pPr>
            <a:r>
              <a:rPr lang="en-US" sz="4200" dirty="0">
                <a:latin typeface="Calibri" panose="020F0502020204030204" pitchFamily="34" charset="0"/>
                <a:ea typeface="Calibri" panose="020F0502020204030204" pitchFamily="34" charset="0"/>
                <a:cs typeface="Times New Roman" panose="02020603050405020304" pitchFamily="18" charset="0"/>
              </a:rPr>
              <a:t>WRAP is designed to:</a:t>
            </a:r>
          </a:p>
          <a:p>
            <a:pPr lvl="1">
              <a:lnSpc>
                <a:spcPct val="107000"/>
              </a:lnSpc>
              <a:spcBef>
                <a:spcPts val="0"/>
              </a:spcBef>
              <a:spcAft>
                <a:spcPts val="400"/>
              </a:spcAft>
            </a:pPr>
            <a:r>
              <a:rPr lang="en-US" sz="4200" dirty="0">
                <a:latin typeface="Calibri" panose="020F0502020204030204" pitchFamily="34" charset="0"/>
                <a:ea typeface="Calibri" panose="020F0502020204030204" pitchFamily="34" charset="0"/>
                <a:cs typeface="Times New Roman" panose="02020603050405020304" pitchFamily="18" charset="0"/>
              </a:rPr>
              <a:t>Decrease and prevent unwanted or troubling feelings or behaviors.</a:t>
            </a:r>
          </a:p>
          <a:p>
            <a:pPr lvl="1">
              <a:lnSpc>
                <a:spcPct val="107000"/>
              </a:lnSpc>
              <a:spcBef>
                <a:spcPts val="0"/>
              </a:spcBef>
              <a:spcAft>
                <a:spcPts val="400"/>
              </a:spcAft>
            </a:pPr>
            <a:r>
              <a:rPr lang="en-US" sz="4200" dirty="0">
                <a:latin typeface="Calibri" panose="020F0502020204030204" pitchFamily="34" charset="0"/>
                <a:ea typeface="Calibri" panose="020F0502020204030204" pitchFamily="34" charset="0"/>
                <a:cs typeface="Times New Roman" panose="02020603050405020304" pitchFamily="18" charset="0"/>
              </a:rPr>
              <a:t>Increase the personal choices we make about how we live our lives.</a:t>
            </a:r>
          </a:p>
          <a:p>
            <a:pPr lvl="1">
              <a:lnSpc>
                <a:spcPct val="107000"/>
              </a:lnSpc>
              <a:spcBef>
                <a:spcPts val="0"/>
              </a:spcBef>
              <a:spcAft>
                <a:spcPts val="400"/>
              </a:spcAft>
            </a:pPr>
            <a:r>
              <a:rPr lang="en-US" sz="4200" dirty="0">
                <a:latin typeface="Calibri" panose="020F0502020204030204" pitchFamily="34" charset="0"/>
                <a:ea typeface="Calibri" panose="020F0502020204030204" pitchFamily="34" charset="0"/>
                <a:cs typeface="Times New Roman" panose="02020603050405020304" pitchFamily="18" charset="0"/>
              </a:rPr>
              <a:t>Improve our quality of life.</a:t>
            </a:r>
          </a:p>
          <a:p>
            <a:pPr lvl="1">
              <a:lnSpc>
                <a:spcPct val="107000"/>
              </a:lnSpc>
              <a:spcBef>
                <a:spcPts val="0"/>
              </a:spcBef>
              <a:spcAft>
                <a:spcPts val="400"/>
              </a:spcAft>
            </a:pPr>
            <a:r>
              <a:rPr lang="en-US" sz="4200" dirty="0">
                <a:latin typeface="Calibri" panose="020F0502020204030204" pitchFamily="34" charset="0"/>
                <a:ea typeface="Calibri" panose="020F0502020204030204" pitchFamily="34" charset="0"/>
                <a:cs typeface="Times New Roman" panose="02020603050405020304" pitchFamily="18" charset="0"/>
              </a:rPr>
              <a:t>Help us achieve our goals and dreams.</a:t>
            </a:r>
          </a:p>
          <a:p>
            <a:pPr algn="ctr">
              <a:lnSpc>
                <a:spcPct val="107000"/>
              </a:lnSpc>
              <a:spcBef>
                <a:spcPts val="0"/>
              </a:spcBef>
              <a:spcAft>
                <a:spcPts val="400"/>
              </a:spcAft>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DDDDD9-CDEC-4CC1-BA03-E6A316B743F6}" type="slidenum">
              <a:rPr lang="en-US" smtClean="0"/>
              <a:t>5</a:t>
            </a:fld>
            <a:endParaRPr lang="en-US"/>
          </a:p>
        </p:txBody>
      </p:sp>
    </p:spTree>
    <p:extLst>
      <p:ext uri="{BB962C8B-B14F-4D97-AF65-F5344CB8AC3E}">
        <p14:creationId xmlns:p14="http://schemas.microsoft.com/office/powerpoint/2010/main" val="4082935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AD7C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2372622" cy="695960"/>
          </a:xfrm>
        </p:grpSpPr>
        <p:sp>
          <p:nvSpPr>
            <p:cNvPr id="3" name="Freeform 3"/>
            <p:cNvSpPr/>
            <p:nvPr/>
          </p:nvSpPr>
          <p:spPr>
            <a:xfrm>
              <a:off x="0" y="0"/>
              <a:ext cx="12372622" cy="695960"/>
            </a:xfrm>
            <a:custGeom>
              <a:avLst/>
              <a:gdLst/>
              <a:ahLst/>
              <a:cxnLst/>
              <a:rect l="l" t="t" r="r" b="b"/>
              <a:pathLst>
                <a:path w="12372622" h="695960">
                  <a:moveTo>
                    <a:pt x="0" y="0"/>
                  </a:moveTo>
                  <a:lnTo>
                    <a:pt x="12372622" y="0"/>
                  </a:lnTo>
                  <a:lnTo>
                    <a:pt x="12372622" y="695960"/>
                  </a:lnTo>
                  <a:lnTo>
                    <a:pt x="0" y="695960"/>
                  </a:lnTo>
                  <a:close/>
                </a:path>
              </a:pathLst>
            </a:custGeom>
            <a:solidFill>
              <a:srgbClr val="A3B18A"/>
            </a:solidFill>
          </p:spPr>
          <p:txBody>
            <a:bodyPr/>
            <a:lstStyle/>
            <a:p>
              <a:endParaRPr lang="en-US"/>
            </a:p>
          </p:txBody>
        </p:sp>
      </p:grpSp>
      <p:sp>
        <p:nvSpPr>
          <p:cNvPr id="4" name="Freeform 4"/>
          <p:cNvSpPr/>
          <p:nvPr/>
        </p:nvSpPr>
        <p:spPr>
          <a:xfrm>
            <a:off x="1425439" y="958152"/>
            <a:ext cx="15833861" cy="4498691"/>
          </a:xfrm>
          <a:custGeom>
            <a:avLst/>
            <a:gdLst/>
            <a:ahLst/>
            <a:cxnLst/>
            <a:rect l="l" t="t" r="r" b="b"/>
            <a:pathLst>
              <a:path w="15833861" h="4498691">
                <a:moveTo>
                  <a:pt x="0" y="0"/>
                </a:moveTo>
                <a:lnTo>
                  <a:pt x="15833861" y="0"/>
                </a:lnTo>
                <a:lnTo>
                  <a:pt x="15833861" y="4498690"/>
                </a:lnTo>
                <a:lnTo>
                  <a:pt x="0" y="4498690"/>
                </a:lnTo>
                <a:lnTo>
                  <a:pt x="0" y="0"/>
                </a:lnTo>
                <a:close/>
              </a:path>
            </a:pathLst>
          </a:custGeom>
          <a:blipFill>
            <a:blip r:embed="rId2"/>
            <a:stretch>
              <a:fillRect t="-1692" b="-5697"/>
            </a:stretch>
          </a:blipFill>
        </p:spPr>
        <p:txBody>
          <a:bodyPr/>
          <a:lstStyle/>
          <a:p>
            <a:endParaRPr lang="en-US"/>
          </a:p>
        </p:txBody>
      </p:sp>
      <p:sp>
        <p:nvSpPr>
          <p:cNvPr id="5" name="Freeform 5"/>
          <p:cNvSpPr/>
          <p:nvPr/>
        </p:nvSpPr>
        <p:spPr>
          <a:xfrm>
            <a:off x="15310211" y="6289327"/>
            <a:ext cx="2765137" cy="2765137"/>
          </a:xfrm>
          <a:custGeom>
            <a:avLst/>
            <a:gdLst/>
            <a:ahLst/>
            <a:cxnLst/>
            <a:rect l="l" t="t" r="r" b="b"/>
            <a:pathLst>
              <a:path w="2765137" h="2765137">
                <a:moveTo>
                  <a:pt x="0" y="0"/>
                </a:moveTo>
                <a:lnTo>
                  <a:pt x="2765137" y="0"/>
                </a:lnTo>
                <a:lnTo>
                  <a:pt x="2765137" y="2765138"/>
                </a:lnTo>
                <a:lnTo>
                  <a:pt x="0" y="2765138"/>
                </a:lnTo>
                <a:lnTo>
                  <a:pt x="0" y="0"/>
                </a:lnTo>
                <a:close/>
              </a:path>
            </a:pathLst>
          </a:custGeom>
          <a:blipFill>
            <a:blip r:embed="rId3"/>
            <a:stretch>
              <a:fillRect/>
            </a:stretch>
          </a:blipFill>
        </p:spPr>
        <p:txBody>
          <a:bodyPr/>
          <a:lstStyle/>
          <a:p>
            <a:endParaRPr lang="en-US"/>
          </a:p>
        </p:txBody>
      </p:sp>
      <p:sp>
        <p:nvSpPr>
          <p:cNvPr id="6" name="Freeform 6"/>
          <p:cNvSpPr/>
          <p:nvPr/>
        </p:nvSpPr>
        <p:spPr>
          <a:xfrm>
            <a:off x="-2272299" y="-1778688"/>
            <a:ext cx="6176060" cy="41148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5826754" y="9265747"/>
            <a:ext cx="5913783" cy="976630"/>
          </a:xfrm>
          <a:prstGeom prst="rect">
            <a:avLst/>
          </a:prstGeom>
        </p:spPr>
        <p:txBody>
          <a:bodyPr lIns="0" tIns="0" rIns="0" bIns="0" rtlCol="0" anchor="t">
            <a:spAutoFit/>
          </a:bodyPr>
          <a:lstStyle/>
          <a:p>
            <a:pPr algn="ctr">
              <a:lnSpc>
                <a:spcPts val="3779"/>
              </a:lnSpc>
            </a:pPr>
            <a:r>
              <a:rPr lang="en-US" sz="2699">
                <a:solidFill>
                  <a:srgbClr val="344E41"/>
                </a:solidFill>
                <a:latin typeface="Raleway"/>
                <a:ea typeface="Raleway"/>
                <a:cs typeface="Raleway"/>
                <a:sym typeface="Raleway"/>
              </a:rPr>
              <a:t>Director of Operations: </a:t>
            </a:r>
          </a:p>
          <a:p>
            <a:pPr algn="ctr">
              <a:lnSpc>
                <a:spcPts val="4059"/>
              </a:lnSpc>
            </a:pPr>
            <a:r>
              <a:rPr lang="en-US" sz="2899">
                <a:solidFill>
                  <a:srgbClr val="344E41"/>
                </a:solidFill>
                <a:latin typeface="Raleway"/>
                <a:ea typeface="Raleway"/>
                <a:cs typeface="Raleway"/>
                <a:sym typeface="Raleway"/>
              </a:rPr>
              <a:t>Kayla Brown</a:t>
            </a:r>
          </a:p>
        </p:txBody>
      </p:sp>
      <p:sp>
        <p:nvSpPr>
          <p:cNvPr id="8" name="TextBox 8"/>
          <p:cNvSpPr txBox="1"/>
          <p:nvPr/>
        </p:nvSpPr>
        <p:spPr>
          <a:xfrm>
            <a:off x="12254127" y="9301307"/>
            <a:ext cx="5653812" cy="905510"/>
          </a:xfrm>
          <a:prstGeom prst="rect">
            <a:avLst/>
          </a:prstGeom>
        </p:spPr>
        <p:txBody>
          <a:bodyPr lIns="0" tIns="0" rIns="0" bIns="0" rtlCol="0" anchor="t">
            <a:spAutoFit/>
          </a:bodyPr>
          <a:lstStyle/>
          <a:p>
            <a:pPr algn="r">
              <a:lnSpc>
                <a:spcPts val="3639"/>
              </a:lnSpc>
            </a:pPr>
            <a:r>
              <a:rPr lang="en-US" sz="2599">
                <a:solidFill>
                  <a:srgbClr val="344E41"/>
                </a:solidFill>
                <a:latin typeface="Raleway"/>
                <a:ea typeface="Raleway"/>
                <a:cs typeface="Raleway"/>
                <a:sym typeface="Raleway"/>
              </a:rPr>
              <a:t>Director of Community Engagement: </a:t>
            </a:r>
          </a:p>
          <a:p>
            <a:pPr algn="r">
              <a:lnSpc>
                <a:spcPts val="3639"/>
              </a:lnSpc>
            </a:pPr>
            <a:r>
              <a:rPr lang="en-US" sz="2599">
                <a:solidFill>
                  <a:srgbClr val="344E41"/>
                </a:solidFill>
                <a:latin typeface="Raleway"/>
                <a:ea typeface="Raleway"/>
                <a:cs typeface="Raleway"/>
                <a:sym typeface="Raleway"/>
              </a:rPr>
              <a:t>Lisa Wells</a:t>
            </a:r>
          </a:p>
        </p:txBody>
      </p:sp>
      <p:sp>
        <p:nvSpPr>
          <p:cNvPr id="9" name="TextBox 9"/>
          <p:cNvSpPr txBox="1"/>
          <p:nvPr/>
        </p:nvSpPr>
        <p:spPr>
          <a:xfrm>
            <a:off x="1028700" y="9247967"/>
            <a:ext cx="3749672" cy="941070"/>
          </a:xfrm>
          <a:prstGeom prst="rect">
            <a:avLst/>
          </a:prstGeom>
        </p:spPr>
        <p:txBody>
          <a:bodyPr lIns="0" tIns="0" rIns="0" bIns="0" rtlCol="0" anchor="t">
            <a:spAutoFit/>
          </a:bodyPr>
          <a:lstStyle/>
          <a:p>
            <a:pPr algn="l">
              <a:lnSpc>
                <a:spcPts val="3779"/>
              </a:lnSpc>
            </a:pPr>
            <a:r>
              <a:rPr lang="en-US" sz="2699">
                <a:solidFill>
                  <a:srgbClr val="344E41"/>
                </a:solidFill>
                <a:latin typeface="Raleway"/>
                <a:ea typeface="Raleway"/>
                <a:cs typeface="Raleway"/>
                <a:sym typeface="Raleway"/>
              </a:rPr>
              <a:t>Executive Director: DeMakus Staton</a:t>
            </a:r>
          </a:p>
        </p:txBody>
      </p:sp>
      <p:sp>
        <p:nvSpPr>
          <p:cNvPr id="10" name="TextBox 10"/>
          <p:cNvSpPr txBox="1"/>
          <p:nvPr/>
        </p:nvSpPr>
        <p:spPr>
          <a:xfrm>
            <a:off x="154089" y="8793480"/>
            <a:ext cx="3749672" cy="464820"/>
          </a:xfrm>
          <a:prstGeom prst="rect">
            <a:avLst/>
          </a:prstGeom>
        </p:spPr>
        <p:txBody>
          <a:bodyPr lIns="0" tIns="0" rIns="0" bIns="0" rtlCol="0" anchor="t">
            <a:spAutoFit/>
          </a:bodyPr>
          <a:lstStyle/>
          <a:p>
            <a:pPr algn="l">
              <a:lnSpc>
                <a:spcPts val="3779"/>
              </a:lnSpc>
            </a:pPr>
            <a:r>
              <a:rPr lang="en-US" sz="2699">
                <a:solidFill>
                  <a:srgbClr val="344E41"/>
                </a:solidFill>
                <a:latin typeface="Raleway"/>
                <a:ea typeface="Raleway"/>
                <a:cs typeface="Raleway"/>
                <a:sym typeface="Raleway"/>
              </a:rPr>
              <a:t>Presenters:</a:t>
            </a:r>
          </a:p>
        </p:txBody>
      </p:sp>
      <p:sp>
        <p:nvSpPr>
          <p:cNvPr id="11" name="TextBox 11"/>
          <p:cNvSpPr txBox="1"/>
          <p:nvPr/>
        </p:nvSpPr>
        <p:spPr>
          <a:xfrm>
            <a:off x="2789508" y="5504467"/>
            <a:ext cx="13357622" cy="941070"/>
          </a:xfrm>
          <a:prstGeom prst="rect">
            <a:avLst/>
          </a:prstGeom>
        </p:spPr>
        <p:txBody>
          <a:bodyPr lIns="0" tIns="0" rIns="0" bIns="0" rtlCol="0" anchor="t">
            <a:spAutoFit/>
          </a:bodyPr>
          <a:lstStyle/>
          <a:p>
            <a:pPr algn="ctr">
              <a:lnSpc>
                <a:spcPts val="3779"/>
              </a:lnSpc>
              <a:spcBef>
                <a:spcPct val="0"/>
              </a:spcBef>
            </a:pPr>
            <a:r>
              <a:rPr lang="en-US" sz="2699">
                <a:solidFill>
                  <a:srgbClr val="344E41"/>
                </a:solidFill>
                <a:latin typeface="Raleway"/>
                <a:ea typeface="Raleway"/>
                <a:cs typeface="Raleway"/>
                <a:sym typeface="Raleway"/>
              </a:rPr>
              <a:t>Building Safer, Stronger Communities through Education, Advocacy, and Connection.</a:t>
            </a:r>
          </a:p>
          <a:p>
            <a:pPr algn="ctr">
              <a:lnSpc>
                <a:spcPts val="3779"/>
              </a:lnSpc>
              <a:spcBef>
                <a:spcPct val="0"/>
              </a:spcBef>
            </a:pPr>
            <a:r>
              <a:rPr lang="en-US" sz="2699">
                <a:solidFill>
                  <a:srgbClr val="344E41"/>
                </a:solidFill>
                <a:latin typeface="Raleway"/>
                <a:ea typeface="Raleway"/>
                <a:cs typeface="Raleway"/>
                <a:sym typeface="Raleway"/>
              </a:rPr>
              <a:t>Funding Impact Report &amp; Year Three Community Investment Proposal</a:t>
            </a:r>
          </a:p>
        </p:txBody>
      </p:sp>
      <p:sp>
        <p:nvSpPr>
          <p:cNvPr id="12" name="Freeform 12"/>
          <p:cNvSpPr/>
          <p:nvPr/>
        </p:nvSpPr>
        <p:spPr>
          <a:xfrm flipH="1">
            <a:off x="14819908" y="-1617101"/>
            <a:ext cx="6176060" cy="4114800"/>
          </a:xfrm>
          <a:custGeom>
            <a:avLst/>
            <a:gdLst/>
            <a:ahLst/>
            <a:cxnLst/>
            <a:rect l="l" t="t" r="r" b="b"/>
            <a:pathLst>
              <a:path w="6176060" h="4114800">
                <a:moveTo>
                  <a:pt x="6176060" y="0"/>
                </a:moveTo>
                <a:lnTo>
                  <a:pt x="0" y="0"/>
                </a:lnTo>
                <a:lnTo>
                  <a:pt x="0" y="4114800"/>
                </a:lnTo>
                <a:lnTo>
                  <a:pt x="6176060" y="4114800"/>
                </a:lnTo>
                <a:lnTo>
                  <a:pt x="61760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D7C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2372622" cy="695960"/>
          </a:xfrm>
        </p:grpSpPr>
        <p:sp>
          <p:nvSpPr>
            <p:cNvPr id="3" name="Freeform 3"/>
            <p:cNvSpPr/>
            <p:nvPr/>
          </p:nvSpPr>
          <p:spPr>
            <a:xfrm>
              <a:off x="0" y="0"/>
              <a:ext cx="12372622" cy="695960"/>
            </a:xfrm>
            <a:custGeom>
              <a:avLst/>
              <a:gdLst/>
              <a:ahLst/>
              <a:cxnLst/>
              <a:rect l="l" t="t" r="r" b="b"/>
              <a:pathLst>
                <a:path w="12372622" h="695960">
                  <a:moveTo>
                    <a:pt x="0" y="0"/>
                  </a:moveTo>
                  <a:lnTo>
                    <a:pt x="12372622" y="0"/>
                  </a:lnTo>
                  <a:lnTo>
                    <a:pt x="12372622" y="695960"/>
                  </a:lnTo>
                  <a:lnTo>
                    <a:pt x="0" y="695960"/>
                  </a:lnTo>
                  <a:close/>
                </a:path>
              </a:pathLst>
            </a:custGeom>
            <a:solidFill>
              <a:srgbClr val="A3B18A"/>
            </a:solidFill>
          </p:spPr>
          <p:txBody>
            <a:bodyPr/>
            <a:lstStyle/>
            <a:p>
              <a:endParaRPr lang="en-US"/>
            </a:p>
          </p:txBody>
        </p:sp>
      </p:grpSp>
      <p:sp>
        <p:nvSpPr>
          <p:cNvPr id="4" name="TextBox 4"/>
          <p:cNvSpPr txBox="1"/>
          <p:nvPr/>
        </p:nvSpPr>
        <p:spPr>
          <a:xfrm>
            <a:off x="1167650" y="1201318"/>
            <a:ext cx="16091650" cy="821055"/>
          </a:xfrm>
          <a:prstGeom prst="rect">
            <a:avLst/>
          </a:prstGeom>
        </p:spPr>
        <p:txBody>
          <a:bodyPr lIns="0" tIns="0" rIns="0" bIns="0" rtlCol="0" anchor="t">
            <a:spAutoFit/>
          </a:bodyPr>
          <a:lstStyle/>
          <a:p>
            <a:pPr algn="l">
              <a:lnSpc>
                <a:spcPts val="6719"/>
              </a:lnSpc>
            </a:pPr>
            <a:r>
              <a:rPr lang="en-US" sz="4800">
                <a:solidFill>
                  <a:srgbClr val="344E41"/>
                </a:solidFill>
                <a:latin typeface="Prata"/>
                <a:ea typeface="Prata"/>
                <a:cs typeface="Prata"/>
                <a:sym typeface="Prata"/>
              </a:rPr>
              <a:t>PROPOSED FUNDING REQUEST: ANNUAL EVENT</a:t>
            </a:r>
          </a:p>
        </p:txBody>
      </p:sp>
      <p:sp>
        <p:nvSpPr>
          <p:cNvPr id="5" name="TextBox 5"/>
          <p:cNvSpPr txBox="1"/>
          <p:nvPr/>
        </p:nvSpPr>
        <p:spPr>
          <a:xfrm>
            <a:off x="6651911" y="1749320"/>
            <a:ext cx="10978513" cy="6791326"/>
          </a:xfrm>
          <a:prstGeom prst="rect">
            <a:avLst/>
          </a:prstGeom>
        </p:spPr>
        <p:txBody>
          <a:bodyPr lIns="0" tIns="0" rIns="0" bIns="0" rtlCol="0" anchor="t">
            <a:spAutoFit/>
          </a:bodyPr>
          <a:lstStyle/>
          <a:p>
            <a:pPr marL="0" lvl="0" indent="0" algn="l">
              <a:lnSpc>
                <a:spcPts val="4199"/>
              </a:lnSpc>
              <a:spcBef>
                <a:spcPct val="0"/>
              </a:spcBef>
            </a:pPr>
            <a:endParaRPr/>
          </a:p>
          <a:p>
            <a:pPr marL="0" lvl="0" indent="0" algn="l">
              <a:lnSpc>
                <a:spcPts val="4199"/>
              </a:lnSpc>
              <a:spcBef>
                <a:spcPct val="0"/>
              </a:spcBef>
            </a:pPr>
            <a:r>
              <a:rPr lang="en-US" sz="2999" u="none" strike="noStrike">
                <a:solidFill>
                  <a:srgbClr val="344E41"/>
                </a:solidFill>
                <a:latin typeface="Raleway"/>
                <a:ea typeface="Raleway"/>
                <a:cs typeface="Raleway"/>
                <a:sym typeface="Raleway"/>
              </a:rPr>
              <a:t>•Making this an annual event which will make communities stronger, enforcing safety, promotes education, and empowers individuals with knowledge and resources.</a:t>
            </a:r>
          </a:p>
          <a:p>
            <a:pPr marL="0" lvl="0" indent="0" algn="l">
              <a:lnSpc>
                <a:spcPts val="4199"/>
              </a:lnSpc>
              <a:spcBef>
                <a:spcPct val="0"/>
              </a:spcBef>
            </a:pPr>
            <a:endParaRPr lang="en-US" sz="2999" u="none" strike="noStrike">
              <a:solidFill>
                <a:srgbClr val="344E41"/>
              </a:solidFill>
              <a:latin typeface="Raleway"/>
              <a:ea typeface="Raleway"/>
              <a:cs typeface="Raleway"/>
              <a:sym typeface="Raleway"/>
            </a:endParaRPr>
          </a:p>
          <a:p>
            <a:pPr marL="0" lvl="0" indent="0" algn="l">
              <a:lnSpc>
                <a:spcPts val="4199"/>
              </a:lnSpc>
              <a:spcBef>
                <a:spcPct val="0"/>
              </a:spcBef>
            </a:pPr>
            <a:r>
              <a:rPr lang="en-US" sz="2999" u="none" strike="noStrike">
                <a:solidFill>
                  <a:srgbClr val="344E41"/>
                </a:solidFill>
                <a:latin typeface="Raleway"/>
                <a:ea typeface="Raleway"/>
                <a:cs typeface="Raleway"/>
                <a:sym typeface="Raleway"/>
              </a:rPr>
              <a:t> Benefits:</a:t>
            </a:r>
          </a:p>
          <a:p>
            <a:pPr marL="0" lvl="0" indent="0" algn="l">
              <a:lnSpc>
                <a:spcPts val="4199"/>
              </a:lnSpc>
              <a:spcBef>
                <a:spcPct val="0"/>
              </a:spcBef>
            </a:pPr>
            <a:r>
              <a:rPr lang="en-US" sz="2999" u="none" strike="noStrike">
                <a:solidFill>
                  <a:srgbClr val="344E41"/>
                </a:solidFill>
                <a:latin typeface="Raleway"/>
                <a:ea typeface="Raleway"/>
                <a:cs typeface="Raleway"/>
                <a:sym typeface="Raleway"/>
              </a:rPr>
              <a:t>–Educate the Community </a:t>
            </a:r>
          </a:p>
          <a:p>
            <a:pPr marL="0" lvl="0" indent="0" algn="l">
              <a:lnSpc>
                <a:spcPts val="4199"/>
              </a:lnSpc>
              <a:spcBef>
                <a:spcPct val="0"/>
              </a:spcBef>
            </a:pPr>
            <a:r>
              <a:rPr lang="en-US" sz="2999" u="none" strike="noStrike">
                <a:solidFill>
                  <a:srgbClr val="344E41"/>
                </a:solidFill>
                <a:latin typeface="Raleway"/>
                <a:ea typeface="Raleway"/>
                <a:cs typeface="Raleway"/>
                <a:sym typeface="Raleway"/>
              </a:rPr>
              <a:t>–Promote Health Relationships and Consent</a:t>
            </a:r>
          </a:p>
          <a:p>
            <a:pPr marL="0" lvl="0" indent="0" algn="l">
              <a:lnSpc>
                <a:spcPts val="4199"/>
              </a:lnSpc>
              <a:spcBef>
                <a:spcPct val="0"/>
              </a:spcBef>
            </a:pPr>
            <a:r>
              <a:rPr lang="en-US" sz="2999" u="none" strike="noStrike">
                <a:solidFill>
                  <a:srgbClr val="344E41"/>
                </a:solidFill>
                <a:latin typeface="Raleway"/>
                <a:ea typeface="Raleway"/>
                <a:cs typeface="Raleway"/>
                <a:sym typeface="Raleway"/>
              </a:rPr>
              <a:t>–Builds Prevention Skills</a:t>
            </a:r>
          </a:p>
          <a:p>
            <a:pPr marL="0" lvl="0" indent="0" algn="l">
              <a:lnSpc>
                <a:spcPts val="4199"/>
              </a:lnSpc>
              <a:spcBef>
                <a:spcPct val="0"/>
              </a:spcBef>
            </a:pPr>
            <a:r>
              <a:rPr lang="en-US" sz="2999" u="none" strike="noStrike">
                <a:solidFill>
                  <a:srgbClr val="344E41"/>
                </a:solidFill>
                <a:latin typeface="Raleway"/>
                <a:ea typeface="Raleway"/>
                <a:cs typeface="Raleway"/>
                <a:sym typeface="Raleway"/>
              </a:rPr>
              <a:t>–Break Silence and Reduce Stigma</a:t>
            </a:r>
          </a:p>
          <a:p>
            <a:pPr marL="0" lvl="0" indent="0" algn="l">
              <a:lnSpc>
                <a:spcPts val="4199"/>
              </a:lnSpc>
              <a:spcBef>
                <a:spcPct val="0"/>
              </a:spcBef>
            </a:pPr>
            <a:r>
              <a:rPr lang="en-US" sz="2999" u="none" strike="noStrike">
                <a:solidFill>
                  <a:srgbClr val="344E41"/>
                </a:solidFill>
                <a:latin typeface="Raleway"/>
                <a:ea typeface="Raleway"/>
                <a:cs typeface="Raleway"/>
                <a:sym typeface="Raleway"/>
              </a:rPr>
              <a:t>–Strengthen Community Support Networks</a:t>
            </a:r>
          </a:p>
          <a:p>
            <a:pPr marL="0" lvl="0" indent="0" algn="l">
              <a:lnSpc>
                <a:spcPts val="4199"/>
              </a:lnSpc>
              <a:spcBef>
                <a:spcPct val="0"/>
              </a:spcBef>
            </a:pPr>
            <a:r>
              <a:rPr lang="en-US" sz="2999" u="none" strike="noStrike">
                <a:solidFill>
                  <a:srgbClr val="344E41"/>
                </a:solidFill>
                <a:latin typeface="Raleway"/>
                <a:ea typeface="Raleway"/>
                <a:cs typeface="Raleway"/>
                <a:sym typeface="Raleway"/>
              </a:rPr>
              <a:t>–Demonstrate Community Commitment to Safety</a:t>
            </a:r>
          </a:p>
          <a:p>
            <a:pPr marL="0" lvl="0" indent="0" algn="l">
              <a:lnSpc>
                <a:spcPts val="4199"/>
              </a:lnSpc>
              <a:spcBef>
                <a:spcPct val="0"/>
              </a:spcBef>
            </a:pPr>
            <a:endParaRPr lang="en-US" sz="2999" u="none" strike="noStrike">
              <a:solidFill>
                <a:srgbClr val="344E41"/>
              </a:solidFill>
              <a:latin typeface="Raleway"/>
              <a:ea typeface="Raleway"/>
              <a:cs typeface="Raleway"/>
              <a:sym typeface="Raleway"/>
            </a:endParaRPr>
          </a:p>
        </p:txBody>
      </p:sp>
      <p:sp>
        <p:nvSpPr>
          <p:cNvPr id="6" name="Freeform 6"/>
          <p:cNvSpPr/>
          <p:nvPr/>
        </p:nvSpPr>
        <p:spPr>
          <a:xfrm>
            <a:off x="-2862808" y="-1787734"/>
            <a:ext cx="6176060" cy="41148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14985025" y="-1652564"/>
            <a:ext cx="6176060" cy="4114800"/>
          </a:xfrm>
          <a:custGeom>
            <a:avLst/>
            <a:gdLst/>
            <a:ahLst/>
            <a:cxnLst/>
            <a:rect l="l" t="t" r="r" b="b"/>
            <a:pathLst>
              <a:path w="6176060" h="4114800">
                <a:moveTo>
                  <a:pt x="6176060" y="0"/>
                </a:moveTo>
                <a:lnTo>
                  <a:pt x="0" y="0"/>
                </a:lnTo>
                <a:lnTo>
                  <a:pt x="0" y="4114800"/>
                </a:lnTo>
                <a:lnTo>
                  <a:pt x="6176060" y="4114800"/>
                </a:lnTo>
                <a:lnTo>
                  <a:pt x="61760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916459" y="9258300"/>
            <a:ext cx="3371541" cy="1028700"/>
          </a:xfrm>
          <a:custGeom>
            <a:avLst/>
            <a:gdLst/>
            <a:ahLst/>
            <a:cxnLst/>
            <a:rect l="l" t="t" r="r" b="b"/>
            <a:pathLst>
              <a:path w="3371541" h="1028700">
                <a:moveTo>
                  <a:pt x="0" y="0"/>
                </a:moveTo>
                <a:lnTo>
                  <a:pt x="3371541" y="0"/>
                </a:lnTo>
                <a:lnTo>
                  <a:pt x="3371541" y="1028700"/>
                </a:lnTo>
                <a:lnTo>
                  <a:pt x="0" y="1028700"/>
                </a:lnTo>
                <a:lnTo>
                  <a:pt x="0" y="0"/>
                </a:lnTo>
                <a:close/>
              </a:path>
            </a:pathLst>
          </a:custGeom>
          <a:blipFill>
            <a:blip r:embed="rId4"/>
            <a:stretch>
              <a:fillRect/>
            </a:stretch>
          </a:blipFill>
        </p:spPr>
        <p:txBody>
          <a:bodyPr/>
          <a:lstStyle/>
          <a:p>
            <a:endParaRPr lang="en-US"/>
          </a:p>
        </p:txBody>
      </p:sp>
      <p:sp>
        <p:nvSpPr>
          <p:cNvPr id="9" name="Freeform 9"/>
          <p:cNvSpPr/>
          <p:nvPr/>
        </p:nvSpPr>
        <p:spPr>
          <a:xfrm>
            <a:off x="333278" y="3010110"/>
            <a:ext cx="5959948" cy="4266781"/>
          </a:xfrm>
          <a:custGeom>
            <a:avLst/>
            <a:gdLst/>
            <a:ahLst/>
            <a:cxnLst/>
            <a:rect l="l" t="t" r="r" b="b"/>
            <a:pathLst>
              <a:path w="5959948" h="4266781">
                <a:moveTo>
                  <a:pt x="0" y="0"/>
                </a:moveTo>
                <a:lnTo>
                  <a:pt x="5959947" y="0"/>
                </a:lnTo>
                <a:lnTo>
                  <a:pt x="5959947" y="4266780"/>
                </a:lnTo>
                <a:lnTo>
                  <a:pt x="0" y="4266780"/>
                </a:lnTo>
                <a:lnTo>
                  <a:pt x="0" y="0"/>
                </a:lnTo>
                <a:close/>
              </a:path>
            </a:pathLst>
          </a:custGeom>
          <a:blipFill>
            <a:blip r:embed="rId5"/>
            <a:stretch>
              <a:fillRect/>
            </a:stretch>
          </a:blipFill>
        </p:spPr>
        <p:txBody>
          <a:bodyPr/>
          <a:lstStyle/>
          <a:p>
            <a:endParaRPr lang="en-US"/>
          </a:p>
        </p:txBody>
      </p:sp>
      <p:sp>
        <p:nvSpPr>
          <p:cNvPr id="10" name="Freeform 10"/>
          <p:cNvSpPr/>
          <p:nvPr/>
        </p:nvSpPr>
        <p:spPr>
          <a:xfrm rot="5400000">
            <a:off x="952593" y="2037370"/>
            <a:ext cx="4721317" cy="6212260"/>
          </a:xfrm>
          <a:custGeom>
            <a:avLst/>
            <a:gdLst/>
            <a:ahLst/>
            <a:cxnLst/>
            <a:rect l="l" t="t" r="r" b="b"/>
            <a:pathLst>
              <a:path w="4721317" h="6212260">
                <a:moveTo>
                  <a:pt x="0" y="0"/>
                </a:moveTo>
                <a:lnTo>
                  <a:pt x="4721317" y="0"/>
                </a:lnTo>
                <a:lnTo>
                  <a:pt x="4721317" y="6212260"/>
                </a:lnTo>
                <a:lnTo>
                  <a:pt x="0" y="62122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823353" y="8616846"/>
            <a:ext cx="16374963" cy="504825"/>
          </a:xfrm>
          <a:prstGeom prst="rect">
            <a:avLst/>
          </a:prstGeom>
        </p:spPr>
        <p:txBody>
          <a:bodyPr lIns="0" tIns="0" rIns="0" bIns="0" rtlCol="0" anchor="t">
            <a:spAutoFit/>
          </a:bodyPr>
          <a:lstStyle/>
          <a:p>
            <a:pPr algn="ctr">
              <a:lnSpc>
                <a:spcPts val="4199"/>
              </a:lnSpc>
              <a:spcBef>
                <a:spcPct val="0"/>
              </a:spcBef>
            </a:pPr>
            <a:r>
              <a:rPr lang="en-US" sz="2999" b="1" dirty="0">
                <a:solidFill>
                  <a:srgbClr val="344E41"/>
                </a:solidFill>
                <a:latin typeface="Raleway Bold"/>
                <a:ea typeface="Raleway Bold"/>
                <a:cs typeface="Raleway Bold"/>
                <a:sym typeface="Raleway Bold"/>
              </a:rPr>
              <a:t>Jackson County’s investment will be tracked, reported, and reflected in real-world impact.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D7C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2372622" cy="695960"/>
          </a:xfrm>
        </p:grpSpPr>
        <p:sp>
          <p:nvSpPr>
            <p:cNvPr id="3" name="Freeform 3"/>
            <p:cNvSpPr/>
            <p:nvPr/>
          </p:nvSpPr>
          <p:spPr>
            <a:xfrm>
              <a:off x="0" y="0"/>
              <a:ext cx="12372622" cy="695960"/>
            </a:xfrm>
            <a:custGeom>
              <a:avLst/>
              <a:gdLst/>
              <a:ahLst/>
              <a:cxnLst/>
              <a:rect l="l" t="t" r="r" b="b"/>
              <a:pathLst>
                <a:path w="12372622" h="695960">
                  <a:moveTo>
                    <a:pt x="0" y="0"/>
                  </a:moveTo>
                  <a:lnTo>
                    <a:pt x="12372622" y="0"/>
                  </a:lnTo>
                  <a:lnTo>
                    <a:pt x="12372622" y="695960"/>
                  </a:lnTo>
                  <a:lnTo>
                    <a:pt x="0" y="695960"/>
                  </a:lnTo>
                  <a:close/>
                </a:path>
              </a:pathLst>
            </a:custGeom>
            <a:solidFill>
              <a:srgbClr val="A3B18A"/>
            </a:solidFill>
          </p:spPr>
          <p:txBody>
            <a:bodyPr/>
            <a:lstStyle/>
            <a:p>
              <a:endParaRPr lang="en-US"/>
            </a:p>
          </p:txBody>
        </p:sp>
      </p:grpSp>
      <p:sp>
        <p:nvSpPr>
          <p:cNvPr id="4" name="Freeform 4"/>
          <p:cNvSpPr/>
          <p:nvPr/>
        </p:nvSpPr>
        <p:spPr>
          <a:xfrm>
            <a:off x="11600631" y="1679533"/>
            <a:ext cx="5928833" cy="7415966"/>
          </a:xfrm>
          <a:custGeom>
            <a:avLst/>
            <a:gdLst/>
            <a:ahLst/>
            <a:cxnLst/>
            <a:rect l="l" t="t" r="r" b="b"/>
            <a:pathLst>
              <a:path w="5928833" h="7415966">
                <a:moveTo>
                  <a:pt x="0" y="0"/>
                </a:moveTo>
                <a:lnTo>
                  <a:pt x="5928834" y="0"/>
                </a:lnTo>
                <a:lnTo>
                  <a:pt x="5928834" y="7415966"/>
                </a:lnTo>
                <a:lnTo>
                  <a:pt x="0" y="7415966"/>
                </a:lnTo>
                <a:lnTo>
                  <a:pt x="0" y="0"/>
                </a:lnTo>
                <a:close/>
              </a:path>
            </a:pathLst>
          </a:custGeom>
          <a:blipFill>
            <a:blip r:embed="rId2"/>
            <a:stretch>
              <a:fillRect/>
            </a:stretch>
          </a:blipFill>
        </p:spPr>
        <p:txBody>
          <a:bodyPr/>
          <a:lstStyle/>
          <a:p>
            <a:endParaRPr lang="en-US"/>
          </a:p>
        </p:txBody>
      </p:sp>
      <p:sp>
        <p:nvSpPr>
          <p:cNvPr id="5" name="Freeform 5"/>
          <p:cNvSpPr/>
          <p:nvPr/>
        </p:nvSpPr>
        <p:spPr>
          <a:xfrm>
            <a:off x="5883909" y="251587"/>
            <a:ext cx="3504235" cy="3162572"/>
          </a:xfrm>
          <a:custGeom>
            <a:avLst/>
            <a:gdLst/>
            <a:ahLst/>
            <a:cxnLst/>
            <a:rect l="l" t="t" r="r" b="b"/>
            <a:pathLst>
              <a:path w="3504235" h="3162572">
                <a:moveTo>
                  <a:pt x="0" y="0"/>
                </a:moveTo>
                <a:lnTo>
                  <a:pt x="3504236" y="0"/>
                </a:lnTo>
                <a:lnTo>
                  <a:pt x="3504236" y="3162572"/>
                </a:lnTo>
                <a:lnTo>
                  <a:pt x="0" y="31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684849" y="3598306"/>
            <a:ext cx="10031767" cy="4213224"/>
          </a:xfrm>
          <a:prstGeom prst="rect">
            <a:avLst/>
          </a:prstGeom>
        </p:spPr>
        <p:txBody>
          <a:bodyPr lIns="0" tIns="0" rIns="0" bIns="0" rtlCol="0" anchor="t">
            <a:spAutoFit/>
          </a:bodyPr>
          <a:lstStyle/>
          <a:p>
            <a:pPr algn="l">
              <a:lnSpc>
                <a:spcPts val="5600"/>
              </a:lnSpc>
              <a:spcBef>
                <a:spcPct val="0"/>
              </a:spcBef>
            </a:pPr>
            <a:r>
              <a:rPr lang="en-US" sz="4000">
                <a:solidFill>
                  <a:srgbClr val="344E41"/>
                </a:solidFill>
                <a:latin typeface="Open Sauce"/>
                <a:ea typeface="Open Sauce"/>
                <a:cs typeface="Open Sauce"/>
                <a:sym typeface="Open Sauce"/>
              </a:rPr>
              <a:t>Together, we are building a safer, stronger future for Jackson County families and communities.</a:t>
            </a:r>
          </a:p>
          <a:p>
            <a:pPr algn="l">
              <a:lnSpc>
                <a:spcPts val="5600"/>
              </a:lnSpc>
              <a:spcBef>
                <a:spcPct val="0"/>
              </a:spcBef>
            </a:pPr>
            <a:endParaRPr lang="en-US" sz="4000">
              <a:solidFill>
                <a:srgbClr val="344E41"/>
              </a:solidFill>
              <a:latin typeface="Open Sauce"/>
              <a:ea typeface="Open Sauce"/>
              <a:cs typeface="Open Sauce"/>
              <a:sym typeface="Open Sauce"/>
            </a:endParaRPr>
          </a:p>
          <a:p>
            <a:pPr algn="l">
              <a:lnSpc>
                <a:spcPts val="5600"/>
              </a:lnSpc>
              <a:spcBef>
                <a:spcPct val="0"/>
              </a:spcBef>
            </a:pPr>
            <a:r>
              <a:rPr lang="en-US" sz="4000">
                <a:solidFill>
                  <a:srgbClr val="344E41"/>
                </a:solidFill>
                <a:latin typeface="Open Sauce"/>
                <a:ea typeface="Open Sauce"/>
                <a:cs typeface="Open Sauce"/>
                <a:sym typeface="Open Sauce"/>
              </a:rPr>
              <a:t>We welcome your questions and continued collaboration.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AD7C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2372622" cy="695960"/>
          </a:xfrm>
        </p:grpSpPr>
        <p:sp>
          <p:nvSpPr>
            <p:cNvPr id="3" name="Freeform 3"/>
            <p:cNvSpPr/>
            <p:nvPr/>
          </p:nvSpPr>
          <p:spPr>
            <a:xfrm>
              <a:off x="0" y="0"/>
              <a:ext cx="12372622" cy="695960"/>
            </a:xfrm>
            <a:custGeom>
              <a:avLst/>
              <a:gdLst/>
              <a:ahLst/>
              <a:cxnLst/>
              <a:rect l="l" t="t" r="r" b="b"/>
              <a:pathLst>
                <a:path w="12372622" h="695960">
                  <a:moveTo>
                    <a:pt x="0" y="0"/>
                  </a:moveTo>
                  <a:lnTo>
                    <a:pt x="12372622" y="0"/>
                  </a:lnTo>
                  <a:lnTo>
                    <a:pt x="12372622" y="695960"/>
                  </a:lnTo>
                  <a:lnTo>
                    <a:pt x="0" y="695960"/>
                  </a:lnTo>
                  <a:close/>
                </a:path>
              </a:pathLst>
            </a:custGeom>
            <a:solidFill>
              <a:srgbClr val="A3B18A"/>
            </a:solidFill>
          </p:spPr>
          <p:txBody>
            <a:bodyPr/>
            <a:lstStyle/>
            <a:p>
              <a:endParaRPr lang="en-US"/>
            </a:p>
          </p:txBody>
        </p:sp>
      </p:grpSp>
      <p:sp>
        <p:nvSpPr>
          <p:cNvPr id="4" name="Freeform 4"/>
          <p:cNvSpPr/>
          <p:nvPr/>
        </p:nvSpPr>
        <p:spPr>
          <a:xfrm>
            <a:off x="6853310" y="6256452"/>
            <a:ext cx="4043367" cy="2693893"/>
          </a:xfrm>
          <a:custGeom>
            <a:avLst/>
            <a:gdLst/>
            <a:ahLst/>
            <a:cxnLst/>
            <a:rect l="l" t="t" r="r" b="b"/>
            <a:pathLst>
              <a:path w="4043367" h="2693893">
                <a:moveTo>
                  <a:pt x="0" y="0"/>
                </a:moveTo>
                <a:lnTo>
                  <a:pt x="4043367" y="0"/>
                </a:lnTo>
                <a:lnTo>
                  <a:pt x="4043367" y="2693893"/>
                </a:lnTo>
                <a:lnTo>
                  <a:pt x="0" y="2693893"/>
                </a:lnTo>
                <a:lnTo>
                  <a:pt x="0" y="0"/>
                </a:lnTo>
                <a:close/>
              </a:path>
            </a:pathLst>
          </a:custGeom>
          <a:blipFill>
            <a:blip r:embed="rId2"/>
            <a:stretch>
              <a:fillRect l="-59" r="-59"/>
            </a:stretch>
          </a:blipFill>
        </p:spPr>
        <p:txBody>
          <a:bodyPr/>
          <a:lstStyle/>
          <a:p>
            <a:endParaRPr lang="en-US"/>
          </a:p>
        </p:txBody>
      </p:sp>
      <p:sp>
        <p:nvSpPr>
          <p:cNvPr id="5" name="Freeform 5"/>
          <p:cNvSpPr/>
          <p:nvPr/>
        </p:nvSpPr>
        <p:spPr>
          <a:xfrm>
            <a:off x="3753147" y="6226807"/>
            <a:ext cx="1814557" cy="2723538"/>
          </a:xfrm>
          <a:custGeom>
            <a:avLst/>
            <a:gdLst/>
            <a:ahLst/>
            <a:cxnLst/>
            <a:rect l="l" t="t" r="r" b="b"/>
            <a:pathLst>
              <a:path w="1814557" h="2723538">
                <a:moveTo>
                  <a:pt x="0" y="0"/>
                </a:moveTo>
                <a:lnTo>
                  <a:pt x="1814557" y="0"/>
                </a:lnTo>
                <a:lnTo>
                  <a:pt x="1814557" y="2723538"/>
                </a:lnTo>
                <a:lnTo>
                  <a:pt x="0" y="2723538"/>
                </a:lnTo>
                <a:lnTo>
                  <a:pt x="0" y="0"/>
                </a:lnTo>
                <a:close/>
              </a:path>
            </a:pathLst>
          </a:custGeom>
          <a:blipFill>
            <a:blip r:embed="rId3"/>
            <a:stretch>
              <a:fillRect l="-6216" r="-6216"/>
            </a:stretch>
          </a:blipFill>
        </p:spPr>
        <p:txBody>
          <a:bodyPr/>
          <a:lstStyle/>
          <a:p>
            <a:endParaRPr lang="en-US"/>
          </a:p>
        </p:txBody>
      </p:sp>
      <p:sp>
        <p:nvSpPr>
          <p:cNvPr id="6" name="Freeform 6"/>
          <p:cNvSpPr/>
          <p:nvPr/>
        </p:nvSpPr>
        <p:spPr>
          <a:xfrm>
            <a:off x="12182283" y="6256452"/>
            <a:ext cx="1794806" cy="2693893"/>
          </a:xfrm>
          <a:custGeom>
            <a:avLst/>
            <a:gdLst/>
            <a:ahLst/>
            <a:cxnLst/>
            <a:rect l="l" t="t" r="r" b="b"/>
            <a:pathLst>
              <a:path w="1794806" h="2693893">
                <a:moveTo>
                  <a:pt x="0" y="0"/>
                </a:moveTo>
                <a:lnTo>
                  <a:pt x="1794806" y="0"/>
                </a:lnTo>
                <a:lnTo>
                  <a:pt x="1794806" y="2693893"/>
                </a:lnTo>
                <a:lnTo>
                  <a:pt x="0" y="2693893"/>
                </a:lnTo>
                <a:lnTo>
                  <a:pt x="0" y="0"/>
                </a:lnTo>
                <a:close/>
              </a:path>
            </a:pathLst>
          </a:custGeom>
          <a:blipFill>
            <a:blip r:embed="rId4"/>
            <a:stretch>
              <a:fillRect l="-6216" r="-6216"/>
            </a:stretch>
          </a:blipFill>
        </p:spPr>
        <p:txBody>
          <a:bodyPr/>
          <a:lstStyle/>
          <a:p>
            <a:endParaRPr lang="en-US"/>
          </a:p>
        </p:txBody>
      </p:sp>
      <p:sp>
        <p:nvSpPr>
          <p:cNvPr id="7" name="Freeform 7"/>
          <p:cNvSpPr/>
          <p:nvPr/>
        </p:nvSpPr>
        <p:spPr>
          <a:xfrm>
            <a:off x="-2862808" y="-1787734"/>
            <a:ext cx="6176060" cy="41148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flipH="1">
            <a:off x="14985025" y="-1652564"/>
            <a:ext cx="6176060" cy="4114800"/>
          </a:xfrm>
          <a:custGeom>
            <a:avLst/>
            <a:gdLst/>
            <a:ahLst/>
            <a:cxnLst/>
            <a:rect l="l" t="t" r="r" b="b"/>
            <a:pathLst>
              <a:path w="6176060" h="4114800">
                <a:moveTo>
                  <a:pt x="6176060" y="0"/>
                </a:moveTo>
                <a:lnTo>
                  <a:pt x="0" y="0"/>
                </a:lnTo>
                <a:lnTo>
                  <a:pt x="0" y="4114800"/>
                </a:lnTo>
                <a:lnTo>
                  <a:pt x="6176060" y="4114800"/>
                </a:lnTo>
                <a:lnTo>
                  <a:pt x="617606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5184048" y="9331914"/>
            <a:ext cx="2889006" cy="881473"/>
          </a:xfrm>
          <a:custGeom>
            <a:avLst/>
            <a:gdLst/>
            <a:ahLst/>
            <a:cxnLst/>
            <a:rect l="l" t="t" r="r" b="b"/>
            <a:pathLst>
              <a:path w="2889006" h="881473">
                <a:moveTo>
                  <a:pt x="0" y="0"/>
                </a:moveTo>
                <a:lnTo>
                  <a:pt x="2889007" y="0"/>
                </a:lnTo>
                <a:lnTo>
                  <a:pt x="2889007" y="881472"/>
                </a:lnTo>
                <a:lnTo>
                  <a:pt x="0" y="881472"/>
                </a:lnTo>
                <a:lnTo>
                  <a:pt x="0" y="0"/>
                </a:lnTo>
                <a:close/>
              </a:path>
            </a:pathLst>
          </a:custGeom>
          <a:blipFill>
            <a:blip r:embed="rId7"/>
            <a:stretch>
              <a:fillRect/>
            </a:stretch>
          </a:blipFill>
        </p:spPr>
        <p:txBody>
          <a:bodyPr/>
          <a:lstStyle/>
          <a:p>
            <a:endParaRPr lang="en-US"/>
          </a:p>
        </p:txBody>
      </p:sp>
      <p:sp>
        <p:nvSpPr>
          <p:cNvPr id="10" name="TextBox 10"/>
          <p:cNvSpPr txBox="1"/>
          <p:nvPr/>
        </p:nvSpPr>
        <p:spPr>
          <a:xfrm>
            <a:off x="5875013" y="12424"/>
            <a:ext cx="6630671" cy="1016276"/>
          </a:xfrm>
          <a:prstGeom prst="rect">
            <a:avLst/>
          </a:prstGeom>
        </p:spPr>
        <p:txBody>
          <a:bodyPr lIns="0" tIns="0" rIns="0" bIns="0" rtlCol="0" anchor="t">
            <a:spAutoFit/>
          </a:bodyPr>
          <a:lstStyle/>
          <a:p>
            <a:pPr algn="l">
              <a:lnSpc>
                <a:spcPts val="8351"/>
              </a:lnSpc>
            </a:pPr>
            <a:r>
              <a:rPr lang="en-US" sz="5965">
                <a:solidFill>
                  <a:srgbClr val="344E41"/>
                </a:solidFill>
                <a:latin typeface="Prata"/>
                <a:ea typeface="Prata"/>
                <a:cs typeface="Prata"/>
                <a:sym typeface="Prata"/>
              </a:rPr>
              <a:t>WHO WE ARE</a:t>
            </a:r>
          </a:p>
        </p:txBody>
      </p:sp>
      <p:sp>
        <p:nvSpPr>
          <p:cNvPr id="11" name="TextBox 11"/>
          <p:cNvSpPr txBox="1"/>
          <p:nvPr/>
        </p:nvSpPr>
        <p:spPr>
          <a:xfrm>
            <a:off x="1235673" y="961060"/>
            <a:ext cx="15816654" cy="5237346"/>
          </a:xfrm>
          <a:prstGeom prst="rect">
            <a:avLst/>
          </a:prstGeom>
        </p:spPr>
        <p:txBody>
          <a:bodyPr lIns="0" tIns="0" rIns="0" bIns="0" rtlCol="0" anchor="t">
            <a:spAutoFit/>
          </a:bodyPr>
          <a:lstStyle/>
          <a:p>
            <a:pPr algn="just">
              <a:lnSpc>
                <a:spcPts val="3805"/>
              </a:lnSpc>
            </a:pPr>
            <a:r>
              <a:rPr lang="en-US" sz="2536">
                <a:solidFill>
                  <a:srgbClr val="344E41"/>
                </a:solidFill>
                <a:latin typeface="Raleway"/>
                <a:ea typeface="Raleway"/>
                <a:cs typeface="Raleway"/>
                <a:sym typeface="Raleway"/>
              </a:rPr>
              <a:t>Reflection of Inspiration, Inc. (ROI) is a non-profit organization dedicated to empowering community groups and organizations through education, advocacy, and capacity-building programs that strengthen families and communities.</a:t>
            </a:r>
          </a:p>
          <a:p>
            <a:pPr algn="just">
              <a:lnSpc>
                <a:spcPts val="3805"/>
              </a:lnSpc>
            </a:pPr>
            <a:endParaRPr lang="en-US" sz="2536">
              <a:solidFill>
                <a:srgbClr val="344E41"/>
              </a:solidFill>
              <a:latin typeface="Raleway"/>
              <a:ea typeface="Raleway"/>
              <a:cs typeface="Raleway"/>
              <a:sym typeface="Raleway"/>
            </a:endParaRPr>
          </a:p>
          <a:p>
            <a:pPr algn="just">
              <a:lnSpc>
                <a:spcPts val="3805"/>
              </a:lnSpc>
            </a:pPr>
            <a:r>
              <a:rPr lang="en-US" sz="2536">
                <a:solidFill>
                  <a:srgbClr val="344E41"/>
                </a:solidFill>
                <a:latin typeface="Raleway"/>
                <a:ea typeface="Raleway"/>
                <a:cs typeface="Raleway"/>
                <a:sym typeface="Raleway"/>
              </a:rPr>
              <a:t>ROI is recognized as a Dual Tribal Domestic and Sexual Violence Coalition, serving federally recognized Tribal Nations from the Northeastern Woodlands to the Everglades and across the Gulf of Mexico.</a:t>
            </a:r>
          </a:p>
          <a:p>
            <a:pPr algn="just">
              <a:lnSpc>
                <a:spcPts val="3805"/>
              </a:lnSpc>
            </a:pPr>
            <a:endParaRPr lang="en-US" sz="2536">
              <a:solidFill>
                <a:srgbClr val="344E41"/>
              </a:solidFill>
              <a:latin typeface="Raleway"/>
              <a:ea typeface="Raleway"/>
              <a:cs typeface="Raleway"/>
              <a:sym typeface="Raleway"/>
            </a:endParaRPr>
          </a:p>
          <a:p>
            <a:pPr algn="just">
              <a:lnSpc>
                <a:spcPts val="3805"/>
              </a:lnSpc>
            </a:pPr>
            <a:r>
              <a:rPr lang="en-US" sz="2536">
                <a:solidFill>
                  <a:srgbClr val="344E41"/>
                </a:solidFill>
                <a:latin typeface="Raleway"/>
                <a:ea typeface="Raleway"/>
                <a:cs typeface="Raleway"/>
                <a:sym typeface="Raleway"/>
              </a:rPr>
              <a:t>Families, tribal nations, and rural communities across Jackson County and the United South &amp; Eastern Tribes depend on access to safety, education, and trusted support systems. </a:t>
            </a:r>
          </a:p>
          <a:p>
            <a:pPr algn="just">
              <a:lnSpc>
                <a:spcPts val="3805"/>
              </a:lnSpc>
            </a:pPr>
            <a:endParaRPr lang="en-US" sz="2536">
              <a:solidFill>
                <a:srgbClr val="344E41"/>
              </a:solidFill>
              <a:latin typeface="Raleway"/>
              <a:ea typeface="Raleway"/>
              <a:cs typeface="Raleway"/>
              <a:sym typeface="Raleway"/>
            </a:endParaRPr>
          </a:p>
          <a:p>
            <a:pPr algn="just">
              <a:lnSpc>
                <a:spcPts val="3805"/>
              </a:lnSpc>
            </a:pPr>
            <a:endParaRPr lang="en-US" sz="2536">
              <a:solidFill>
                <a:srgbClr val="344E41"/>
              </a:solidFill>
              <a:latin typeface="Raleway"/>
              <a:ea typeface="Raleway"/>
              <a:cs typeface="Raleway"/>
              <a:sym typeface="Raleway"/>
            </a:endParaRPr>
          </a:p>
        </p:txBody>
      </p:sp>
      <p:sp>
        <p:nvSpPr>
          <p:cNvPr id="12" name="TextBox 12"/>
          <p:cNvSpPr txBox="1"/>
          <p:nvPr/>
        </p:nvSpPr>
        <p:spPr>
          <a:xfrm>
            <a:off x="1334666" y="5360565"/>
            <a:ext cx="15080655" cy="778511"/>
          </a:xfrm>
          <a:prstGeom prst="rect">
            <a:avLst/>
          </a:prstGeom>
        </p:spPr>
        <p:txBody>
          <a:bodyPr lIns="0" tIns="0" rIns="0" bIns="0" rtlCol="0" anchor="t">
            <a:spAutoFit/>
          </a:bodyPr>
          <a:lstStyle/>
          <a:p>
            <a:pPr algn="ctr">
              <a:lnSpc>
                <a:spcPts val="6439"/>
              </a:lnSpc>
              <a:spcBef>
                <a:spcPct val="0"/>
              </a:spcBef>
            </a:pPr>
            <a:r>
              <a:rPr lang="en-US" sz="4599">
                <a:solidFill>
                  <a:srgbClr val="344E41"/>
                </a:solidFill>
                <a:latin typeface="Moontime"/>
                <a:ea typeface="Moontime"/>
                <a:cs typeface="Moontime"/>
                <a:sym typeface="Moontime"/>
              </a:rPr>
              <a:t>“When communities are supported, prevention becomes possible and healing becomes sustainable.”.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D7C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2372622" cy="695960"/>
          </a:xfrm>
        </p:grpSpPr>
        <p:sp>
          <p:nvSpPr>
            <p:cNvPr id="3" name="Freeform 3"/>
            <p:cNvSpPr/>
            <p:nvPr/>
          </p:nvSpPr>
          <p:spPr>
            <a:xfrm>
              <a:off x="0" y="0"/>
              <a:ext cx="12372622" cy="695960"/>
            </a:xfrm>
            <a:custGeom>
              <a:avLst/>
              <a:gdLst/>
              <a:ahLst/>
              <a:cxnLst/>
              <a:rect l="l" t="t" r="r" b="b"/>
              <a:pathLst>
                <a:path w="12372622" h="695960">
                  <a:moveTo>
                    <a:pt x="0" y="0"/>
                  </a:moveTo>
                  <a:lnTo>
                    <a:pt x="12372622" y="0"/>
                  </a:lnTo>
                  <a:lnTo>
                    <a:pt x="12372622" y="695960"/>
                  </a:lnTo>
                  <a:lnTo>
                    <a:pt x="0" y="695960"/>
                  </a:lnTo>
                  <a:close/>
                </a:path>
              </a:pathLst>
            </a:custGeom>
            <a:solidFill>
              <a:srgbClr val="A3B18A"/>
            </a:solidFill>
          </p:spPr>
          <p:txBody>
            <a:bodyPr/>
            <a:lstStyle/>
            <a:p>
              <a:endParaRPr lang="en-US"/>
            </a:p>
          </p:txBody>
        </p:sp>
      </p:gr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21851" r="21851"/>
          <a:stretch>
            <a:fillRect/>
          </a:stretch>
        </p:blipFill>
        <p:spPr>
          <a:xfrm>
            <a:off x="9144000" y="0"/>
            <a:ext cx="9144000" cy="9258300"/>
          </a:xfrm>
          <a:prstGeom prst="rect">
            <a:avLst/>
          </a:prstGeom>
        </p:spPr>
      </p:pic>
      <p:sp>
        <p:nvSpPr>
          <p:cNvPr id="5" name="Freeform 5"/>
          <p:cNvSpPr/>
          <p:nvPr/>
        </p:nvSpPr>
        <p:spPr>
          <a:xfrm>
            <a:off x="14791329" y="9258300"/>
            <a:ext cx="3371541" cy="1028700"/>
          </a:xfrm>
          <a:custGeom>
            <a:avLst/>
            <a:gdLst/>
            <a:ahLst/>
            <a:cxnLst/>
            <a:rect l="l" t="t" r="r" b="b"/>
            <a:pathLst>
              <a:path w="3371541" h="1028700">
                <a:moveTo>
                  <a:pt x="0" y="0"/>
                </a:moveTo>
                <a:lnTo>
                  <a:pt x="3371541" y="0"/>
                </a:lnTo>
                <a:lnTo>
                  <a:pt x="3371541" y="1028700"/>
                </a:lnTo>
                <a:lnTo>
                  <a:pt x="0" y="102870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483793" y="935720"/>
            <a:ext cx="6919931" cy="821055"/>
          </a:xfrm>
          <a:prstGeom prst="rect">
            <a:avLst/>
          </a:prstGeom>
        </p:spPr>
        <p:txBody>
          <a:bodyPr lIns="0" tIns="0" rIns="0" bIns="0" rtlCol="0" anchor="t">
            <a:spAutoFit/>
          </a:bodyPr>
          <a:lstStyle/>
          <a:p>
            <a:pPr algn="l">
              <a:lnSpc>
                <a:spcPts val="6719"/>
              </a:lnSpc>
            </a:pPr>
            <a:r>
              <a:rPr lang="en-US" sz="4800">
                <a:solidFill>
                  <a:srgbClr val="344E41"/>
                </a:solidFill>
                <a:latin typeface="Prata"/>
                <a:ea typeface="Prata"/>
                <a:cs typeface="Prata"/>
                <a:sym typeface="Prata"/>
              </a:rPr>
              <a:t>OUR MISSION</a:t>
            </a:r>
          </a:p>
        </p:txBody>
      </p:sp>
      <p:sp>
        <p:nvSpPr>
          <p:cNvPr id="7" name="TextBox 7"/>
          <p:cNvSpPr txBox="1"/>
          <p:nvPr/>
        </p:nvSpPr>
        <p:spPr>
          <a:xfrm>
            <a:off x="381898" y="2071100"/>
            <a:ext cx="6919931" cy="2030730"/>
          </a:xfrm>
          <a:prstGeom prst="rect">
            <a:avLst/>
          </a:prstGeom>
        </p:spPr>
        <p:txBody>
          <a:bodyPr lIns="0" tIns="0" rIns="0" bIns="0" rtlCol="0" anchor="t">
            <a:spAutoFit/>
          </a:bodyPr>
          <a:lstStyle/>
          <a:p>
            <a:pPr algn="ctr">
              <a:lnSpc>
                <a:spcPts val="3299"/>
              </a:lnSpc>
            </a:pPr>
            <a:r>
              <a:rPr lang="en-US" sz="2199">
                <a:solidFill>
                  <a:srgbClr val="344E41"/>
                </a:solidFill>
                <a:latin typeface="Raleway"/>
                <a:ea typeface="Raleway"/>
                <a:cs typeface="Raleway"/>
                <a:sym typeface="Raleway"/>
              </a:rPr>
              <a:t>Reflection of Inspiration empowers individuals and organizations to be successful for their families and within their communities by encouraging positive development.</a:t>
            </a:r>
          </a:p>
          <a:p>
            <a:pPr algn="ctr">
              <a:lnSpc>
                <a:spcPts val="3299"/>
              </a:lnSpc>
            </a:pPr>
            <a:endParaRPr lang="en-US" sz="2199">
              <a:solidFill>
                <a:srgbClr val="344E41"/>
              </a:solidFill>
              <a:latin typeface="Raleway"/>
              <a:ea typeface="Raleway"/>
              <a:cs typeface="Raleway"/>
              <a:sym typeface="Raleway"/>
            </a:endParaRPr>
          </a:p>
        </p:txBody>
      </p:sp>
      <p:sp>
        <p:nvSpPr>
          <p:cNvPr id="8" name="TextBox 8"/>
          <p:cNvSpPr txBox="1"/>
          <p:nvPr/>
        </p:nvSpPr>
        <p:spPr>
          <a:xfrm>
            <a:off x="1770831" y="4533900"/>
            <a:ext cx="6919931" cy="821055"/>
          </a:xfrm>
          <a:prstGeom prst="rect">
            <a:avLst/>
          </a:prstGeom>
        </p:spPr>
        <p:txBody>
          <a:bodyPr lIns="0" tIns="0" rIns="0" bIns="0" rtlCol="0" anchor="t">
            <a:spAutoFit/>
          </a:bodyPr>
          <a:lstStyle/>
          <a:p>
            <a:pPr algn="l">
              <a:lnSpc>
                <a:spcPts val="6719"/>
              </a:lnSpc>
            </a:pPr>
            <a:r>
              <a:rPr lang="en-US" sz="4800">
                <a:solidFill>
                  <a:srgbClr val="344E41"/>
                </a:solidFill>
                <a:latin typeface="Prata"/>
                <a:ea typeface="Prata"/>
                <a:cs typeface="Prata"/>
                <a:sym typeface="Prata"/>
              </a:rPr>
              <a:t>OUR VISION</a:t>
            </a:r>
          </a:p>
        </p:txBody>
      </p:sp>
      <p:sp>
        <p:nvSpPr>
          <p:cNvPr id="9" name="TextBox 9"/>
          <p:cNvSpPr txBox="1"/>
          <p:nvPr/>
        </p:nvSpPr>
        <p:spPr>
          <a:xfrm>
            <a:off x="667463" y="5669280"/>
            <a:ext cx="6919931" cy="1211580"/>
          </a:xfrm>
          <a:prstGeom prst="rect">
            <a:avLst/>
          </a:prstGeom>
        </p:spPr>
        <p:txBody>
          <a:bodyPr lIns="0" tIns="0" rIns="0" bIns="0" rtlCol="0" anchor="t">
            <a:spAutoFit/>
          </a:bodyPr>
          <a:lstStyle/>
          <a:p>
            <a:pPr algn="ctr">
              <a:lnSpc>
                <a:spcPts val="3299"/>
              </a:lnSpc>
            </a:pPr>
            <a:r>
              <a:rPr lang="en-US" sz="2199">
                <a:solidFill>
                  <a:srgbClr val="344E41"/>
                </a:solidFill>
                <a:latin typeface="Raleway"/>
                <a:ea typeface="Raleway"/>
                <a:cs typeface="Raleway"/>
                <a:sym typeface="Raleway"/>
              </a:rPr>
              <a:t>Strengthen communities by engaging its members with positive support.</a:t>
            </a:r>
          </a:p>
          <a:p>
            <a:pPr algn="ctr">
              <a:lnSpc>
                <a:spcPts val="3299"/>
              </a:lnSpc>
            </a:pPr>
            <a:endParaRPr lang="en-US" sz="2199">
              <a:solidFill>
                <a:srgbClr val="344E41"/>
              </a:solidFill>
              <a:latin typeface="Raleway"/>
              <a:ea typeface="Raleway"/>
              <a:cs typeface="Raleway"/>
              <a:sym typeface="Raleway"/>
            </a:endParaRPr>
          </a:p>
        </p:txBody>
      </p:sp>
      <p:sp>
        <p:nvSpPr>
          <p:cNvPr id="10" name="Freeform 10"/>
          <p:cNvSpPr/>
          <p:nvPr/>
        </p:nvSpPr>
        <p:spPr>
          <a:xfrm>
            <a:off x="-2862808" y="-1787734"/>
            <a:ext cx="6176060" cy="41148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225222" y="8185150"/>
            <a:ext cx="8178503" cy="1073150"/>
          </a:xfrm>
          <a:prstGeom prst="rect">
            <a:avLst/>
          </a:prstGeom>
        </p:spPr>
        <p:txBody>
          <a:bodyPr lIns="0" tIns="0" rIns="0" bIns="0" rtlCol="0" anchor="t">
            <a:spAutoFit/>
          </a:bodyPr>
          <a:lstStyle/>
          <a:p>
            <a:pPr algn="ctr">
              <a:lnSpc>
                <a:spcPts val="4419"/>
              </a:lnSpc>
              <a:spcBef>
                <a:spcPct val="0"/>
              </a:spcBef>
            </a:pPr>
            <a:r>
              <a:rPr lang="en-US" sz="2599">
                <a:solidFill>
                  <a:srgbClr val="344E41"/>
                </a:solidFill>
                <a:latin typeface="Raleway"/>
                <a:ea typeface="Raleway"/>
                <a:cs typeface="Raleway"/>
                <a:sym typeface="Raleway"/>
              </a:rPr>
              <a:t>Rooted in Appalachian and Tribal Values of Resilience,</a:t>
            </a:r>
          </a:p>
          <a:p>
            <a:pPr algn="ctr">
              <a:lnSpc>
                <a:spcPts val="4419"/>
              </a:lnSpc>
              <a:spcBef>
                <a:spcPct val="0"/>
              </a:spcBef>
            </a:pPr>
            <a:r>
              <a:rPr lang="en-US" sz="2599">
                <a:solidFill>
                  <a:srgbClr val="344E41"/>
                </a:solidFill>
                <a:latin typeface="Raleway"/>
                <a:ea typeface="Raleway"/>
                <a:cs typeface="Raleway"/>
                <a:sym typeface="Raleway"/>
              </a:rPr>
              <a:t> Respect, and Responsibility.</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D7C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2372622" cy="695960"/>
          </a:xfrm>
        </p:grpSpPr>
        <p:sp>
          <p:nvSpPr>
            <p:cNvPr id="3" name="Freeform 3"/>
            <p:cNvSpPr/>
            <p:nvPr/>
          </p:nvSpPr>
          <p:spPr>
            <a:xfrm>
              <a:off x="0" y="0"/>
              <a:ext cx="12372622" cy="695960"/>
            </a:xfrm>
            <a:custGeom>
              <a:avLst/>
              <a:gdLst/>
              <a:ahLst/>
              <a:cxnLst/>
              <a:rect l="l" t="t" r="r" b="b"/>
              <a:pathLst>
                <a:path w="12372622" h="695960">
                  <a:moveTo>
                    <a:pt x="0" y="0"/>
                  </a:moveTo>
                  <a:lnTo>
                    <a:pt x="12372622" y="0"/>
                  </a:lnTo>
                  <a:lnTo>
                    <a:pt x="12372622" y="695960"/>
                  </a:lnTo>
                  <a:lnTo>
                    <a:pt x="0" y="695960"/>
                  </a:lnTo>
                  <a:close/>
                </a:path>
              </a:pathLst>
            </a:custGeom>
            <a:solidFill>
              <a:srgbClr val="A3B18A"/>
            </a:solidFill>
          </p:spPr>
          <p:txBody>
            <a:bodyPr/>
            <a:lstStyle/>
            <a:p>
              <a:endParaRPr lang="en-US"/>
            </a:p>
          </p:txBody>
        </p:sp>
      </p:grpSp>
      <p:sp>
        <p:nvSpPr>
          <p:cNvPr id="4" name="AutoShape 4"/>
          <p:cNvSpPr/>
          <p:nvPr/>
        </p:nvSpPr>
        <p:spPr>
          <a:xfrm>
            <a:off x="6178489" y="5055240"/>
            <a:ext cx="10739797" cy="0"/>
          </a:xfrm>
          <a:prstGeom prst="line">
            <a:avLst/>
          </a:prstGeom>
          <a:ln w="9525" cap="flat">
            <a:solidFill>
              <a:srgbClr val="804F3B"/>
            </a:solidFill>
            <a:prstDash val="solid"/>
            <a:headEnd type="none" w="sm" len="sm"/>
            <a:tailEnd type="none" w="sm" len="sm"/>
          </a:ln>
        </p:spPr>
        <p:txBody>
          <a:bodyPr/>
          <a:lstStyle/>
          <a:p>
            <a:endParaRPr lang="en-US"/>
          </a:p>
        </p:txBody>
      </p:sp>
      <p:sp>
        <p:nvSpPr>
          <p:cNvPr id="5" name="AutoShape 5"/>
          <p:cNvSpPr/>
          <p:nvPr/>
        </p:nvSpPr>
        <p:spPr>
          <a:xfrm>
            <a:off x="11548387" y="1649440"/>
            <a:ext cx="0" cy="6826195"/>
          </a:xfrm>
          <a:prstGeom prst="line">
            <a:avLst/>
          </a:prstGeom>
          <a:ln w="9525" cap="flat">
            <a:solidFill>
              <a:srgbClr val="804F3B"/>
            </a:solidFill>
            <a:prstDash val="solid"/>
            <a:headEnd type="none" w="sm" len="sm"/>
            <a:tailEnd type="none" w="sm" len="sm"/>
          </a:ln>
        </p:spPr>
        <p:txBody>
          <a:bodyPr/>
          <a:lstStyle/>
          <a:p>
            <a:endParaRPr lang="en-US"/>
          </a:p>
        </p:txBody>
      </p:sp>
      <p:sp>
        <p:nvSpPr>
          <p:cNvPr id="6" name="TextBox 6"/>
          <p:cNvSpPr txBox="1"/>
          <p:nvPr/>
        </p:nvSpPr>
        <p:spPr>
          <a:xfrm>
            <a:off x="12126380" y="2097654"/>
            <a:ext cx="4343866" cy="415290"/>
          </a:xfrm>
          <a:prstGeom prst="rect">
            <a:avLst/>
          </a:prstGeom>
        </p:spPr>
        <p:txBody>
          <a:bodyPr lIns="0" tIns="0" rIns="0" bIns="0" rtlCol="0" anchor="t">
            <a:spAutoFit/>
          </a:bodyPr>
          <a:lstStyle/>
          <a:p>
            <a:pPr algn="l">
              <a:lnSpc>
                <a:spcPts val="3359"/>
              </a:lnSpc>
            </a:pPr>
            <a:r>
              <a:rPr lang="en-US" sz="2400" b="1">
                <a:solidFill>
                  <a:srgbClr val="344E41"/>
                </a:solidFill>
                <a:latin typeface="Raleway Bold"/>
                <a:ea typeface="Raleway Bold"/>
                <a:cs typeface="Raleway Bold"/>
                <a:sym typeface="Raleway Bold"/>
              </a:rPr>
              <a:t>Technical Assistance:</a:t>
            </a:r>
          </a:p>
        </p:txBody>
      </p:sp>
      <p:sp>
        <p:nvSpPr>
          <p:cNvPr id="7" name="Freeform 7"/>
          <p:cNvSpPr/>
          <p:nvPr/>
        </p:nvSpPr>
        <p:spPr>
          <a:xfrm>
            <a:off x="-2862808" y="-1787734"/>
            <a:ext cx="6176060" cy="41148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784476" y="9258300"/>
            <a:ext cx="3371541" cy="1028700"/>
          </a:xfrm>
          <a:custGeom>
            <a:avLst/>
            <a:gdLst/>
            <a:ahLst/>
            <a:cxnLst/>
            <a:rect l="l" t="t" r="r" b="b"/>
            <a:pathLst>
              <a:path w="3371541" h="1028700">
                <a:moveTo>
                  <a:pt x="0" y="0"/>
                </a:moveTo>
                <a:lnTo>
                  <a:pt x="3371541" y="0"/>
                </a:lnTo>
                <a:lnTo>
                  <a:pt x="3371541" y="1028700"/>
                </a:lnTo>
                <a:lnTo>
                  <a:pt x="0" y="1028700"/>
                </a:lnTo>
                <a:lnTo>
                  <a:pt x="0" y="0"/>
                </a:lnTo>
                <a:close/>
              </a:path>
            </a:pathLst>
          </a:custGeom>
          <a:blipFill>
            <a:blip r:embed="rId4"/>
            <a:stretch>
              <a:fillRect/>
            </a:stretch>
          </a:blipFill>
        </p:spPr>
        <p:txBody>
          <a:bodyPr/>
          <a:lstStyle/>
          <a:p>
            <a:endParaRPr lang="en-US"/>
          </a:p>
        </p:txBody>
      </p:sp>
      <p:sp>
        <p:nvSpPr>
          <p:cNvPr id="9" name="Freeform 9"/>
          <p:cNvSpPr/>
          <p:nvPr/>
        </p:nvSpPr>
        <p:spPr>
          <a:xfrm flipH="1">
            <a:off x="14985025" y="-1652564"/>
            <a:ext cx="6176060" cy="4114800"/>
          </a:xfrm>
          <a:custGeom>
            <a:avLst/>
            <a:gdLst/>
            <a:ahLst/>
            <a:cxnLst/>
            <a:rect l="l" t="t" r="r" b="b"/>
            <a:pathLst>
              <a:path w="6176060" h="4114800">
                <a:moveTo>
                  <a:pt x="6176060" y="0"/>
                </a:moveTo>
                <a:lnTo>
                  <a:pt x="0" y="0"/>
                </a:lnTo>
                <a:lnTo>
                  <a:pt x="0" y="4114800"/>
                </a:lnTo>
                <a:lnTo>
                  <a:pt x="6176060" y="4114800"/>
                </a:lnTo>
                <a:lnTo>
                  <a:pt x="61760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4610699" y="2462236"/>
            <a:ext cx="1406937" cy="1417569"/>
          </a:xfrm>
          <a:custGeom>
            <a:avLst/>
            <a:gdLst/>
            <a:ahLst/>
            <a:cxnLst/>
            <a:rect l="l" t="t" r="r" b="b"/>
            <a:pathLst>
              <a:path w="1406937" h="1417569">
                <a:moveTo>
                  <a:pt x="0" y="0"/>
                </a:moveTo>
                <a:lnTo>
                  <a:pt x="1406937" y="0"/>
                </a:lnTo>
                <a:lnTo>
                  <a:pt x="1406937" y="1417569"/>
                </a:lnTo>
                <a:lnTo>
                  <a:pt x="0" y="14175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6655486" y="2327066"/>
            <a:ext cx="1417569" cy="1417569"/>
          </a:xfrm>
          <a:custGeom>
            <a:avLst/>
            <a:gdLst/>
            <a:ahLst/>
            <a:cxnLst/>
            <a:rect l="l" t="t" r="r" b="b"/>
            <a:pathLst>
              <a:path w="1417569" h="1417569">
                <a:moveTo>
                  <a:pt x="0" y="0"/>
                </a:moveTo>
                <a:lnTo>
                  <a:pt x="1417569" y="0"/>
                </a:lnTo>
                <a:lnTo>
                  <a:pt x="1417569" y="1417569"/>
                </a:lnTo>
                <a:lnTo>
                  <a:pt x="0" y="14175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4640022" y="5611694"/>
            <a:ext cx="1569136" cy="1386724"/>
          </a:xfrm>
          <a:custGeom>
            <a:avLst/>
            <a:gdLst/>
            <a:ahLst/>
            <a:cxnLst/>
            <a:rect l="l" t="t" r="r" b="b"/>
            <a:pathLst>
              <a:path w="1569136" h="1386724">
                <a:moveTo>
                  <a:pt x="0" y="0"/>
                </a:moveTo>
                <a:lnTo>
                  <a:pt x="1569137" y="0"/>
                </a:lnTo>
                <a:lnTo>
                  <a:pt x="1569137" y="1386724"/>
                </a:lnTo>
                <a:lnTo>
                  <a:pt x="0" y="13867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6338587" y="5783331"/>
            <a:ext cx="1734468" cy="1589206"/>
          </a:xfrm>
          <a:custGeom>
            <a:avLst/>
            <a:gdLst/>
            <a:ahLst/>
            <a:cxnLst/>
            <a:rect l="l" t="t" r="r" b="b"/>
            <a:pathLst>
              <a:path w="1734468" h="1589206">
                <a:moveTo>
                  <a:pt x="0" y="0"/>
                </a:moveTo>
                <a:lnTo>
                  <a:pt x="1734468" y="0"/>
                </a:lnTo>
                <a:lnTo>
                  <a:pt x="1734468" y="1589207"/>
                </a:lnTo>
                <a:lnTo>
                  <a:pt x="0" y="15892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225222" y="3705225"/>
            <a:ext cx="4627892" cy="1668780"/>
          </a:xfrm>
          <a:prstGeom prst="rect">
            <a:avLst/>
          </a:prstGeom>
        </p:spPr>
        <p:txBody>
          <a:bodyPr lIns="0" tIns="0" rIns="0" bIns="0" rtlCol="0" anchor="t">
            <a:spAutoFit/>
          </a:bodyPr>
          <a:lstStyle/>
          <a:p>
            <a:pPr algn="l">
              <a:lnSpc>
                <a:spcPts val="6719"/>
              </a:lnSpc>
            </a:pPr>
            <a:r>
              <a:rPr lang="en-US" sz="4800">
                <a:solidFill>
                  <a:srgbClr val="344E41"/>
                </a:solidFill>
                <a:latin typeface="Prata"/>
                <a:ea typeface="Prata"/>
                <a:cs typeface="Prata"/>
                <a:sym typeface="Prata"/>
              </a:rPr>
              <a:t>OUR SERVICES</a:t>
            </a:r>
          </a:p>
        </p:txBody>
      </p:sp>
      <p:sp>
        <p:nvSpPr>
          <p:cNvPr id="15" name="TextBox 15"/>
          <p:cNvSpPr txBox="1"/>
          <p:nvPr/>
        </p:nvSpPr>
        <p:spPr>
          <a:xfrm>
            <a:off x="6666242" y="2097654"/>
            <a:ext cx="4343866" cy="415290"/>
          </a:xfrm>
          <a:prstGeom prst="rect">
            <a:avLst/>
          </a:prstGeom>
        </p:spPr>
        <p:txBody>
          <a:bodyPr lIns="0" tIns="0" rIns="0" bIns="0" rtlCol="0" anchor="t">
            <a:spAutoFit/>
          </a:bodyPr>
          <a:lstStyle/>
          <a:p>
            <a:pPr algn="l">
              <a:lnSpc>
                <a:spcPts val="3359"/>
              </a:lnSpc>
            </a:pPr>
            <a:r>
              <a:rPr lang="en-US" sz="2400" b="1">
                <a:solidFill>
                  <a:srgbClr val="344E41"/>
                </a:solidFill>
                <a:latin typeface="Raleway Bold"/>
                <a:ea typeface="Raleway Bold"/>
                <a:cs typeface="Raleway Bold"/>
                <a:sym typeface="Raleway Bold"/>
              </a:rPr>
              <a:t>Trainings &amp; Education:</a:t>
            </a:r>
          </a:p>
        </p:txBody>
      </p:sp>
      <p:sp>
        <p:nvSpPr>
          <p:cNvPr id="16" name="TextBox 16"/>
          <p:cNvSpPr txBox="1"/>
          <p:nvPr/>
        </p:nvSpPr>
        <p:spPr>
          <a:xfrm>
            <a:off x="6666242" y="2773680"/>
            <a:ext cx="4343866" cy="1026795"/>
          </a:xfrm>
          <a:prstGeom prst="rect">
            <a:avLst/>
          </a:prstGeom>
        </p:spPr>
        <p:txBody>
          <a:bodyPr lIns="0" tIns="0" rIns="0" bIns="0" rtlCol="0" anchor="t">
            <a:spAutoFit/>
          </a:bodyPr>
          <a:lstStyle/>
          <a:p>
            <a:pPr algn="l">
              <a:lnSpc>
                <a:spcPts val="2700"/>
              </a:lnSpc>
            </a:pPr>
            <a:r>
              <a:rPr lang="en-US" sz="1800">
                <a:solidFill>
                  <a:srgbClr val="344E41"/>
                </a:solidFill>
                <a:latin typeface="Raleway"/>
                <a:ea typeface="Raleway"/>
                <a:cs typeface="Raleway"/>
                <a:sym typeface="Raleway"/>
              </a:rPr>
              <a:t>Crisis Intervention, trauma-informed care, advocacy and legal training, men’s advocacy and prevention programs</a:t>
            </a:r>
          </a:p>
        </p:txBody>
      </p:sp>
      <p:sp>
        <p:nvSpPr>
          <p:cNvPr id="17" name="TextBox 17"/>
          <p:cNvSpPr txBox="1"/>
          <p:nvPr/>
        </p:nvSpPr>
        <p:spPr>
          <a:xfrm>
            <a:off x="12126380" y="2773680"/>
            <a:ext cx="4343866" cy="1712595"/>
          </a:xfrm>
          <a:prstGeom prst="rect">
            <a:avLst/>
          </a:prstGeom>
        </p:spPr>
        <p:txBody>
          <a:bodyPr lIns="0" tIns="0" rIns="0" bIns="0" rtlCol="0" anchor="t">
            <a:spAutoFit/>
          </a:bodyPr>
          <a:lstStyle/>
          <a:p>
            <a:pPr algn="l">
              <a:lnSpc>
                <a:spcPts val="2700"/>
              </a:lnSpc>
            </a:pPr>
            <a:r>
              <a:rPr lang="en-US" sz="1800">
                <a:solidFill>
                  <a:srgbClr val="344E41"/>
                </a:solidFill>
                <a:latin typeface="Raleway"/>
                <a:ea typeface="Raleway"/>
                <a:cs typeface="Raleway"/>
                <a:sym typeface="Raleway"/>
              </a:rPr>
              <a:t>Consultation, program development and enhancement, grants management, policy and procedure development.</a:t>
            </a:r>
          </a:p>
          <a:p>
            <a:pPr algn="l">
              <a:lnSpc>
                <a:spcPts val="2700"/>
              </a:lnSpc>
            </a:pPr>
            <a:endParaRPr lang="en-US" sz="1800">
              <a:solidFill>
                <a:srgbClr val="344E41"/>
              </a:solidFill>
              <a:latin typeface="Raleway"/>
              <a:ea typeface="Raleway"/>
              <a:cs typeface="Raleway"/>
              <a:sym typeface="Raleway"/>
            </a:endParaRPr>
          </a:p>
          <a:p>
            <a:pPr algn="l">
              <a:lnSpc>
                <a:spcPts val="2700"/>
              </a:lnSpc>
            </a:pPr>
            <a:endParaRPr lang="en-US" sz="1800">
              <a:solidFill>
                <a:srgbClr val="344E41"/>
              </a:solidFill>
              <a:latin typeface="Raleway"/>
              <a:ea typeface="Raleway"/>
              <a:cs typeface="Raleway"/>
              <a:sym typeface="Raleway"/>
            </a:endParaRPr>
          </a:p>
        </p:txBody>
      </p:sp>
      <p:sp>
        <p:nvSpPr>
          <p:cNvPr id="18" name="TextBox 18"/>
          <p:cNvSpPr txBox="1"/>
          <p:nvPr/>
        </p:nvSpPr>
        <p:spPr>
          <a:xfrm>
            <a:off x="6780384" y="5368041"/>
            <a:ext cx="4343866" cy="415290"/>
          </a:xfrm>
          <a:prstGeom prst="rect">
            <a:avLst/>
          </a:prstGeom>
        </p:spPr>
        <p:txBody>
          <a:bodyPr lIns="0" tIns="0" rIns="0" bIns="0" rtlCol="0" anchor="t">
            <a:spAutoFit/>
          </a:bodyPr>
          <a:lstStyle/>
          <a:p>
            <a:pPr algn="l">
              <a:lnSpc>
                <a:spcPts val="3359"/>
              </a:lnSpc>
            </a:pPr>
            <a:r>
              <a:rPr lang="en-US" sz="2400" b="1">
                <a:solidFill>
                  <a:srgbClr val="344E41"/>
                </a:solidFill>
                <a:latin typeface="Raleway Bold"/>
                <a:ea typeface="Raleway Bold"/>
                <a:cs typeface="Raleway Bold"/>
                <a:sym typeface="Raleway Bold"/>
              </a:rPr>
              <a:t>Community Support:</a:t>
            </a:r>
          </a:p>
        </p:txBody>
      </p:sp>
      <p:sp>
        <p:nvSpPr>
          <p:cNvPr id="19" name="TextBox 19"/>
          <p:cNvSpPr txBox="1"/>
          <p:nvPr/>
        </p:nvSpPr>
        <p:spPr>
          <a:xfrm>
            <a:off x="6628259" y="5516850"/>
            <a:ext cx="4343866" cy="2055495"/>
          </a:xfrm>
          <a:prstGeom prst="rect">
            <a:avLst/>
          </a:prstGeom>
        </p:spPr>
        <p:txBody>
          <a:bodyPr lIns="0" tIns="0" rIns="0" bIns="0" rtlCol="0" anchor="t">
            <a:spAutoFit/>
          </a:bodyPr>
          <a:lstStyle/>
          <a:p>
            <a:pPr algn="l">
              <a:lnSpc>
                <a:spcPts val="2700"/>
              </a:lnSpc>
            </a:pPr>
            <a:endParaRPr/>
          </a:p>
          <a:p>
            <a:pPr algn="l">
              <a:lnSpc>
                <a:spcPts val="2700"/>
              </a:lnSpc>
            </a:pPr>
            <a:r>
              <a:rPr lang="en-US" sz="1800">
                <a:solidFill>
                  <a:srgbClr val="344E41"/>
                </a:solidFill>
                <a:latin typeface="Raleway"/>
                <a:ea typeface="Raleway"/>
                <a:cs typeface="Raleway"/>
                <a:sym typeface="Raleway"/>
              </a:rPr>
              <a:t>Supporting local efforts that raise awareness about domestic violence, sexual assault, and other pressing community issues.</a:t>
            </a:r>
          </a:p>
          <a:p>
            <a:pPr algn="l">
              <a:lnSpc>
                <a:spcPts val="2700"/>
              </a:lnSpc>
            </a:pPr>
            <a:endParaRPr lang="en-US" sz="1800">
              <a:solidFill>
                <a:srgbClr val="344E41"/>
              </a:solidFill>
              <a:latin typeface="Raleway"/>
              <a:ea typeface="Raleway"/>
              <a:cs typeface="Raleway"/>
              <a:sym typeface="Raleway"/>
            </a:endParaRPr>
          </a:p>
        </p:txBody>
      </p:sp>
      <p:sp>
        <p:nvSpPr>
          <p:cNvPr id="20" name="TextBox 20"/>
          <p:cNvSpPr txBox="1"/>
          <p:nvPr/>
        </p:nvSpPr>
        <p:spPr>
          <a:xfrm>
            <a:off x="12124650" y="5185447"/>
            <a:ext cx="4343866" cy="415290"/>
          </a:xfrm>
          <a:prstGeom prst="rect">
            <a:avLst/>
          </a:prstGeom>
        </p:spPr>
        <p:txBody>
          <a:bodyPr lIns="0" tIns="0" rIns="0" bIns="0" rtlCol="0" anchor="t">
            <a:spAutoFit/>
          </a:bodyPr>
          <a:lstStyle/>
          <a:p>
            <a:pPr algn="l">
              <a:lnSpc>
                <a:spcPts val="3359"/>
              </a:lnSpc>
            </a:pPr>
            <a:r>
              <a:rPr lang="en-US" sz="2400" b="1">
                <a:solidFill>
                  <a:srgbClr val="344E41"/>
                </a:solidFill>
                <a:latin typeface="Raleway Bold"/>
                <a:ea typeface="Raleway Bold"/>
                <a:cs typeface="Raleway Bold"/>
                <a:sym typeface="Raleway Bold"/>
              </a:rPr>
              <a:t>Advocacy Work</a:t>
            </a:r>
          </a:p>
        </p:txBody>
      </p:sp>
      <p:sp>
        <p:nvSpPr>
          <p:cNvPr id="21" name="TextBox 21"/>
          <p:cNvSpPr txBox="1"/>
          <p:nvPr/>
        </p:nvSpPr>
        <p:spPr>
          <a:xfrm>
            <a:off x="12124650" y="5735519"/>
            <a:ext cx="4343866" cy="3084195"/>
          </a:xfrm>
          <a:prstGeom prst="rect">
            <a:avLst/>
          </a:prstGeom>
        </p:spPr>
        <p:txBody>
          <a:bodyPr lIns="0" tIns="0" rIns="0" bIns="0" rtlCol="0" anchor="t">
            <a:spAutoFit/>
          </a:bodyPr>
          <a:lstStyle/>
          <a:p>
            <a:pPr algn="l">
              <a:lnSpc>
                <a:spcPts val="2700"/>
              </a:lnSpc>
            </a:pPr>
            <a:r>
              <a:rPr lang="en-US" sz="1800">
                <a:solidFill>
                  <a:srgbClr val="344E41"/>
                </a:solidFill>
                <a:latin typeface="Raleway"/>
                <a:ea typeface="Raleway"/>
                <a:cs typeface="Raleway"/>
                <a:sym typeface="Raleway"/>
              </a:rPr>
              <a:t>Centered on walking alongside survivors, families, and community partners to ensure access to safe, culturally grounded, and responsive systems of support. By strengthening collaboration between service providers, and local agencies, ROI helps build pathways to safety, prevention, and long-term stability.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D7C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2372622" cy="695960"/>
          </a:xfrm>
        </p:grpSpPr>
        <p:sp>
          <p:nvSpPr>
            <p:cNvPr id="3" name="Freeform 3"/>
            <p:cNvSpPr/>
            <p:nvPr/>
          </p:nvSpPr>
          <p:spPr>
            <a:xfrm>
              <a:off x="0" y="0"/>
              <a:ext cx="12372622" cy="695960"/>
            </a:xfrm>
            <a:custGeom>
              <a:avLst/>
              <a:gdLst/>
              <a:ahLst/>
              <a:cxnLst/>
              <a:rect l="l" t="t" r="r" b="b"/>
              <a:pathLst>
                <a:path w="12372622" h="695960">
                  <a:moveTo>
                    <a:pt x="0" y="0"/>
                  </a:moveTo>
                  <a:lnTo>
                    <a:pt x="12372622" y="0"/>
                  </a:lnTo>
                  <a:lnTo>
                    <a:pt x="12372622" y="695960"/>
                  </a:lnTo>
                  <a:lnTo>
                    <a:pt x="0" y="695960"/>
                  </a:lnTo>
                  <a:close/>
                </a:path>
              </a:pathLst>
            </a:custGeom>
            <a:solidFill>
              <a:srgbClr val="A3B18A"/>
            </a:solidFill>
          </p:spPr>
          <p:txBody>
            <a:bodyPr/>
            <a:lstStyle/>
            <a:p>
              <a:endParaRPr lang="en-US"/>
            </a:p>
          </p:txBody>
        </p:sp>
      </p:grpSp>
      <p:sp>
        <p:nvSpPr>
          <p:cNvPr id="4" name="TextBox 4"/>
          <p:cNvSpPr txBox="1"/>
          <p:nvPr/>
        </p:nvSpPr>
        <p:spPr>
          <a:xfrm>
            <a:off x="1247452" y="1123686"/>
            <a:ext cx="16030914" cy="821055"/>
          </a:xfrm>
          <a:prstGeom prst="rect">
            <a:avLst/>
          </a:prstGeom>
        </p:spPr>
        <p:txBody>
          <a:bodyPr lIns="0" tIns="0" rIns="0" bIns="0" rtlCol="0" anchor="t">
            <a:spAutoFit/>
          </a:bodyPr>
          <a:lstStyle/>
          <a:p>
            <a:pPr algn="l">
              <a:lnSpc>
                <a:spcPts val="6719"/>
              </a:lnSpc>
            </a:pPr>
            <a:r>
              <a:rPr lang="en-US" sz="4800">
                <a:solidFill>
                  <a:srgbClr val="344E41"/>
                </a:solidFill>
                <a:latin typeface="Prata"/>
                <a:ea typeface="Prata"/>
                <a:cs typeface="Prata"/>
                <a:sym typeface="Prata"/>
              </a:rPr>
              <a:t>YEAR ONE FUNDING: LAYING THE FOUNDATION</a:t>
            </a:r>
          </a:p>
        </p:txBody>
      </p:sp>
      <p:sp>
        <p:nvSpPr>
          <p:cNvPr id="5" name="Freeform 5"/>
          <p:cNvSpPr/>
          <p:nvPr/>
        </p:nvSpPr>
        <p:spPr>
          <a:xfrm>
            <a:off x="-2862808" y="-1787734"/>
            <a:ext cx="6176060" cy="41148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14985025" y="-1652564"/>
            <a:ext cx="6176060" cy="4114800"/>
          </a:xfrm>
          <a:custGeom>
            <a:avLst/>
            <a:gdLst/>
            <a:ahLst/>
            <a:cxnLst/>
            <a:rect l="l" t="t" r="r" b="b"/>
            <a:pathLst>
              <a:path w="6176060" h="4114800">
                <a:moveTo>
                  <a:pt x="6176060" y="0"/>
                </a:moveTo>
                <a:lnTo>
                  <a:pt x="0" y="0"/>
                </a:lnTo>
                <a:lnTo>
                  <a:pt x="0" y="4114800"/>
                </a:lnTo>
                <a:lnTo>
                  <a:pt x="6176060" y="4114800"/>
                </a:lnTo>
                <a:lnTo>
                  <a:pt x="617606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4916459" y="9258300"/>
            <a:ext cx="3371541" cy="1028700"/>
          </a:xfrm>
          <a:custGeom>
            <a:avLst/>
            <a:gdLst/>
            <a:ahLst/>
            <a:cxnLst/>
            <a:rect l="l" t="t" r="r" b="b"/>
            <a:pathLst>
              <a:path w="3371541" h="1028700">
                <a:moveTo>
                  <a:pt x="0" y="0"/>
                </a:moveTo>
                <a:lnTo>
                  <a:pt x="3371541" y="0"/>
                </a:lnTo>
                <a:lnTo>
                  <a:pt x="3371541" y="1028700"/>
                </a:lnTo>
                <a:lnTo>
                  <a:pt x="0" y="1028700"/>
                </a:lnTo>
                <a:lnTo>
                  <a:pt x="0" y="0"/>
                </a:lnTo>
                <a:close/>
              </a:path>
            </a:pathLst>
          </a:custGeom>
          <a:blipFill>
            <a:blip r:embed="rId5"/>
            <a:stretch>
              <a:fillRect/>
            </a:stretch>
          </a:blipFill>
        </p:spPr>
        <p:txBody>
          <a:bodyPr/>
          <a:lstStyle/>
          <a:p>
            <a:endParaRPr lang="en-US"/>
          </a:p>
        </p:txBody>
      </p:sp>
      <p:sp>
        <p:nvSpPr>
          <p:cNvPr id="8" name="Freeform 8"/>
          <p:cNvSpPr/>
          <p:nvPr/>
        </p:nvSpPr>
        <p:spPr>
          <a:xfrm>
            <a:off x="225222" y="3468345"/>
            <a:ext cx="4668913" cy="2728586"/>
          </a:xfrm>
          <a:custGeom>
            <a:avLst/>
            <a:gdLst/>
            <a:ahLst/>
            <a:cxnLst/>
            <a:rect l="l" t="t" r="r" b="b"/>
            <a:pathLst>
              <a:path w="4668913" h="2728586">
                <a:moveTo>
                  <a:pt x="0" y="0"/>
                </a:moveTo>
                <a:lnTo>
                  <a:pt x="4668913" y="0"/>
                </a:lnTo>
                <a:lnTo>
                  <a:pt x="4668913" y="2728585"/>
                </a:lnTo>
                <a:lnTo>
                  <a:pt x="0" y="2728585"/>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5192798" y="2485995"/>
            <a:ext cx="13095202" cy="4636135"/>
          </a:xfrm>
          <a:prstGeom prst="rect">
            <a:avLst/>
          </a:prstGeom>
        </p:spPr>
        <p:txBody>
          <a:bodyPr lIns="0" tIns="0" rIns="0" bIns="0" rtlCol="0" anchor="t">
            <a:spAutoFit/>
          </a:bodyPr>
          <a:lstStyle/>
          <a:p>
            <a:pPr algn="l">
              <a:lnSpc>
                <a:spcPts val="3779"/>
              </a:lnSpc>
            </a:pPr>
            <a:r>
              <a:rPr lang="en-US" sz="2699" b="1">
                <a:solidFill>
                  <a:srgbClr val="344E41"/>
                </a:solidFill>
                <a:latin typeface="Raleway Bold"/>
                <a:ea typeface="Raleway Bold"/>
                <a:cs typeface="Raleway Bold"/>
                <a:sym typeface="Raleway Bold"/>
              </a:rPr>
              <a:t>–Supported ROI in expanding its capacity to serve Jackson County.</a:t>
            </a:r>
          </a:p>
          <a:p>
            <a:pPr algn="l">
              <a:lnSpc>
                <a:spcPts val="3779"/>
              </a:lnSpc>
            </a:pPr>
            <a:endParaRPr lang="en-US" sz="2699" b="1">
              <a:solidFill>
                <a:srgbClr val="344E41"/>
              </a:solidFill>
              <a:latin typeface="Raleway Bold"/>
              <a:ea typeface="Raleway Bold"/>
              <a:cs typeface="Raleway Bold"/>
              <a:sym typeface="Raleway Bold"/>
            </a:endParaRPr>
          </a:p>
          <a:p>
            <a:pPr algn="l">
              <a:lnSpc>
                <a:spcPts val="3779"/>
              </a:lnSpc>
            </a:pPr>
            <a:r>
              <a:rPr lang="en-US" sz="2699" b="1">
                <a:solidFill>
                  <a:srgbClr val="344E41"/>
                </a:solidFill>
                <a:latin typeface="Raleway Bold"/>
                <a:ea typeface="Raleway Bold"/>
                <a:cs typeface="Raleway Bold"/>
                <a:sym typeface="Raleway Bold"/>
              </a:rPr>
              <a:t>–Completed Peer Support Specialist training: Wellness Recovery Action Plan (WRAP) Level I, a program focused on prevention and wellness strategies to help individuals get well, stay well, and create the lives they want through structured tools and action plans.</a:t>
            </a:r>
          </a:p>
          <a:p>
            <a:pPr algn="l">
              <a:lnSpc>
                <a:spcPts val="3779"/>
              </a:lnSpc>
            </a:pPr>
            <a:endParaRPr lang="en-US" sz="2699" b="1">
              <a:solidFill>
                <a:srgbClr val="344E41"/>
              </a:solidFill>
              <a:latin typeface="Raleway Bold"/>
              <a:ea typeface="Raleway Bold"/>
              <a:cs typeface="Raleway Bold"/>
              <a:sym typeface="Raleway Bold"/>
            </a:endParaRPr>
          </a:p>
          <a:p>
            <a:pPr algn="l">
              <a:lnSpc>
                <a:spcPts val="3779"/>
              </a:lnSpc>
            </a:pPr>
            <a:r>
              <a:rPr lang="en-US" sz="2699" b="1">
                <a:solidFill>
                  <a:srgbClr val="344E41"/>
                </a:solidFill>
                <a:latin typeface="Raleway Bold"/>
                <a:ea typeface="Raleway Bold"/>
                <a:cs typeface="Raleway Bold"/>
                <a:sym typeface="Raleway Bold"/>
              </a:rPr>
              <a:t>–Completed WRAP Level II training and earned certification as a WRAP Facilitator.</a:t>
            </a:r>
          </a:p>
          <a:p>
            <a:pPr algn="l">
              <a:lnSpc>
                <a:spcPts val="2800"/>
              </a:lnSpc>
            </a:pPr>
            <a:endParaRPr lang="en-US" sz="2699" b="1">
              <a:solidFill>
                <a:srgbClr val="344E41"/>
              </a:solidFill>
              <a:latin typeface="Raleway Bold"/>
              <a:ea typeface="Raleway Bold"/>
              <a:cs typeface="Raleway Bold"/>
              <a:sym typeface="Raleway Bold"/>
            </a:endParaRPr>
          </a:p>
        </p:txBody>
      </p:sp>
      <p:sp>
        <p:nvSpPr>
          <p:cNvPr id="10" name="AutoShape 10"/>
          <p:cNvSpPr/>
          <p:nvPr/>
        </p:nvSpPr>
        <p:spPr>
          <a:xfrm>
            <a:off x="1408086" y="1944741"/>
            <a:ext cx="15471827" cy="0"/>
          </a:xfrm>
          <a:prstGeom prst="line">
            <a:avLst/>
          </a:prstGeom>
          <a:ln w="38100" cap="flat">
            <a:solidFill>
              <a:srgbClr val="000000"/>
            </a:solidFill>
            <a:prstDash val="sysDash"/>
            <a:headEnd type="none" w="sm" len="sm"/>
            <a:tailEnd type="none" w="sm" len="sm"/>
          </a:ln>
        </p:spPr>
        <p:txBody>
          <a:bodyPr/>
          <a:lstStyle/>
          <a:p>
            <a:endParaRPr lang="en-US"/>
          </a:p>
        </p:txBody>
      </p:sp>
      <p:sp>
        <p:nvSpPr>
          <p:cNvPr id="11" name="TextBox 11"/>
          <p:cNvSpPr txBox="1"/>
          <p:nvPr/>
        </p:nvSpPr>
        <p:spPr>
          <a:xfrm>
            <a:off x="0" y="7064980"/>
            <a:ext cx="18288000" cy="2091690"/>
          </a:xfrm>
          <a:prstGeom prst="rect">
            <a:avLst/>
          </a:prstGeom>
        </p:spPr>
        <p:txBody>
          <a:bodyPr lIns="0" tIns="0" rIns="0" bIns="0" rtlCol="0" anchor="t">
            <a:spAutoFit/>
          </a:bodyPr>
          <a:lstStyle/>
          <a:p>
            <a:pPr algn="ctr">
              <a:lnSpc>
                <a:spcPts val="3359"/>
              </a:lnSpc>
              <a:spcBef>
                <a:spcPct val="0"/>
              </a:spcBef>
            </a:pPr>
            <a:r>
              <a:rPr lang="en-US" sz="2400" b="1">
                <a:solidFill>
                  <a:srgbClr val="344E41"/>
                </a:solidFill>
                <a:latin typeface="Raleway Bold"/>
                <a:ea typeface="Raleway Bold"/>
                <a:cs typeface="Raleway Bold"/>
                <a:sym typeface="Raleway Bold"/>
              </a:rPr>
              <a:t>What Is WRAP (Wellness Recovery Action Plan)?</a:t>
            </a:r>
          </a:p>
          <a:p>
            <a:pPr algn="ctr">
              <a:lnSpc>
                <a:spcPts val="3359"/>
              </a:lnSpc>
              <a:spcBef>
                <a:spcPct val="0"/>
              </a:spcBef>
            </a:pPr>
            <a:r>
              <a:rPr lang="en-US" sz="2400" b="1">
                <a:solidFill>
                  <a:srgbClr val="344E41"/>
                </a:solidFill>
                <a:latin typeface="Raleway Bold"/>
                <a:ea typeface="Raleway Bold"/>
                <a:cs typeface="Raleway Bold"/>
                <a:sym typeface="Raleway Bold"/>
              </a:rPr>
              <a:t>The Wellness Recovery Action Plan (WRAP) is a structured, evidence-informed, and person-centered approach that helps individuals identify tools, supports, and strategies to maintain wellness and respond effectively to life’s challenges. WRAP empowers participants to create a personalized plan based on their strengths, cultural values, and lived experiences, promoting self-advocacy, resilience, and long-term well-being.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D7C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2372622" cy="695960"/>
          </a:xfrm>
        </p:grpSpPr>
        <p:sp>
          <p:nvSpPr>
            <p:cNvPr id="3" name="Freeform 3"/>
            <p:cNvSpPr/>
            <p:nvPr/>
          </p:nvSpPr>
          <p:spPr>
            <a:xfrm>
              <a:off x="0" y="0"/>
              <a:ext cx="12372622" cy="695960"/>
            </a:xfrm>
            <a:custGeom>
              <a:avLst/>
              <a:gdLst/>
              <a:ahLst/>
              <a:cxnLst/>
              <a:rect l="l" t="t" r="r" b="b"/>
              <a:pathLst>
                <a:path w="12372622" h="695960">
                  <a:moveTo>
                    <a:pt x="0" y="0"/>
                  </a:moveTo>
                  <a:lnTo>
                    <a:pt x="12372622" y="0"/>
                  </a:lnTo>
                  <a:lnTo>
                    <a:pt x="12372622" y="695960"/>
                  </a:lnTo>
                  <a:lnTo>
                    <a:pt x="0" y="695960"/>
                  </a:lnTo>
                  <a:close/>
                </a:path>
              </a:pathLst>
            </a:custGeom>
            <a:solidFill>
              <a:srgbClr val="A3B18A"/>
            </a:solidFill>
          </p:spPr>
          <p:txBody>
            <a:bodyPr/>
            <a:lstStyle/>
            <a:p>
              <a:endParaRPr lang="en-US"/>
            </a:p>
          </p:txBody>
        </p:sp>
      </p:grpSp>
      <p:sp>
        <p:nvSpPr>
          <p:cNvPr id="4" name="TextBox 4"/>
          <p:cNvSpPr txBox="1"/>
          <p:nvPr/>
        </p:nvSpPr>
        <p:spPr>
          <a:xfrm>
            <a:off x="1247452" y="1123686"/>
            <a:ext cx="16030914" cy="821055"/>
          </a:xfrm>
          <a:prstGeom prst="rect">
            <a:avLst/>
          </a:prstGeom>
        </p:spPr>
        <p:txBody>
          <a:bodyPr lIns="0" tIns="0" rIns="0" bIns="0" rtlCol="0" anchor="t">
            <a:spAutoFit/>
          </a:bodyPr>
          <a:lstStyle/>
          <a:p>
            <a:pPr algn="l">
              <a:lnSpc>
                <a:spcPts val="6719"/>
              </a:lnSpc>
            </a:pPr>
            <a:r>
              <a:rPr lang="en-US" sz="4800">
                <a:solidFill>
                  <a:srgbClr val="344E41"/>
                </a:solidFill>
                <a:latin typeface="Prata"/>
                <a:ea typeface="Prata"/>
                <a:cs typeface="Prata"/>
                <a:sym typeface="Prata"/>
              </a:rPr>
              <a:t>YEAR TWO — EXPANDING COMMUNITY IMPACT </a:t>
            </a:r>
          </a:p>
        </p:txBody>
      </p:sp>
      <p:sp>
        <p:nvSpPr>
          <p:cNvPr id="5" name="Freeform 5"/>
          <p:cNvSpPr/>
          <p:nvPr/>
        </p:nvSpPr>
        <p:spPr>
          <a:xfrm>
            <a:off x="-2862808" y="-1787734"/>
            <a:ext cx="6176060" cy="41148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985025" y="-1652564"/>
            <a:ext cx="6176060" cy="4114800"/>
          </a:xfrm>
          <a:custGeom>
            <a:avLst/>
            <a:gdLst/>
            <a:ahLst/>
            <a:cxnLst/>
            <a:rect l="l" t="t" r="r" b="b"/>
            <a:pathLst>
              <a:path w="6176060" h="4114800">
                <a:moveTo>
                  <a:pt x="6176060" y="0"/>
                </a:moveTo>
                <a:lnTo>
                  <a:pt x="0" y="0"/>
                </a:lnTo>
                <a:lnTo>
                  <a:pt x="0" y="4114800"/>
                </a:lnTo>
                <a:lnTo>
                  <a:pt x="6176060" y="4114800"/>
                </a:lnTo>
                <a:lnTo>
                  <a:pt x="61760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4916459" y="9258300"/>
            <a:ext cx="3371541" cy="1028700"/>
          </a:xfrm>
          <a:custGeom>
            <a:avLst/>
            <a:gdLst/>
            <a:ahLst/>
            <a:cxnLst/>
            <a:rect l="l" t="t" r="r" b="b"/>
            <a:pathLst>
              <a:path w="3371541" h="1028700">
                <a:moveTo>
                  <a:pt x="0" y="0"/>
                </a:moveTo>
                <a:lnTo>
                  <a:pt x="3371541" y="0"/>
                </a:lnTo>
                <a:lnTo>
                  <a:pt x="3371541" y="1028700"/>
                </a:lnTo>
                <a:lnTo>
                  <a:pt x="0" y="1028700"/>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2396332" y="1524688"/>
            <a:ext cx="13095202" cy="8156079"/>
          </a:xfrm>
          <a:prstGeom prst="rect">
            <a:avLst/>
          </a:prstGeom>
        </p:spPr>
        <p:txBody>
          <a:bodyPr lIns="0" tIns="0" rIns="0" bIns="0" rtlCol="0" anchor="t">
            <a:spAutoFit/>
          </a:bodyPr>
          <a:lstStyle/>
          <a:p>
            <a:pPr algn="l">
              <a:lnSpc>
                <a:spcPts val="3779"/>
              </a:lnSpc>
            </a:pPr>
            <a:endParaRPr dirty="0"/>
          </a:p>
          <a:p>
            <a:pPr algn="l">
              <a:lnSpc>
                <a:spcPts val="3779"/>
              </a:lnSpc>
            </a:pPr>
            <a:endParaRPr dirty="0"/>
          </a:p>
          <a:p>
            <a:pPr algn="l">
              <a:lnSpc>
                <a:spcPts val="3779"/>
              </a:lnSpc>
            </a:pPr>
            <a:r>
              <a:rPr lang="en-US" sz="2699" b="1" dirty="0">
                <a:solidFill>
                  <a:srgbClr val="344E41"/>
                </a:solidFill>
                <a:latin typeface="Raleway Bold"/>
                <a:ea typeface="Raleway Bold"/>
                <a:cs typeface="Raleway Bold"/>
                <a:sym typeface="Raleway Bold"/>
              </a:rPr>
              <a:t>–ROI will host a Sexual Assault Awareness Event focused on educating the community about what constitutes sexual assault, recognizing warning signs, and understanding the importance of consent.</a:t>
            </a:r>
          </a:p>
          <a:p>
            <a:pPr algn="l">
              <a:lnSpc>
                <a:spcPts val="3779"/>
              </a:lnSpc>
            </a:pPr>
            <a:endParaRPr lang="en-US" sz="2699" b="1" dirty="0">
              <a:solidFill>
                <a:srgbClr val="344E41"/>
              </a:solidFill>
              <a:latin typeface="Raleway Bold"/>
              <a:ea typeface="Raleway Bold"/>
              <a:cs typeface="Raleway Bold"/>
              <a:sym typeface="Raleway Bold"/>
            </a:endParaRPr>
          </a:p>
          <a:p>
            <a:pPr algn="l">
              <a:lnSpc>
                <a:spcPts val="3779"/>
              </a:lnSpc>
            </a:pPr>
            <a:r>
              <a:rPr lang="en-US" sz="2699" b="1" dirty="0">
                <a:solidFill>
                  <a:srgbClr val="344E41"/>
                </a:solidFill>
                <a:latin typeface="Raleway Bold"/>
                <a:ea typeface="Raleway Bold"/>
                <a:cs typeface="Raleway Bold"/>
                <a:sym typeface="Raleway Bold"/>
              </a:rPr>
              <a:t>–The event will teach boundary-setting, healthy relationships, and personal safety. Participants will learn how to protect themselves and others from harm through awareness and informed decision-making. </a:t>
            </a:r>
          </a:p>
          <a:p>
            <a:pPr algn="l">
              <a:lnSpc>
                <a:spcPts val="3779"/>
              </a:lnSpc>
            </a:pPr>
            <a:endParaRPr lang="en-US" sz="2699" b="1" dirty="0">
              <a:solidFill>
                <a:srgbClr val="344E41"/>
              </a:solidFill>
              <a:latin typeface="Raleway Bold"/>
              <a:ea typeface="Raleway Bold"/>
              <a:cs typeface="Raleway Bold"/>
              <a:sym typeface="Raleway Bold"/>
            </a:endParaRPr>
          </a:p>
          <a:p>
            <a:pPr algn="l">
              <a:lnSpc>
                <a:spcPts val="3779"/>
              </a:lnSpc>
            </a:pPr>
            <a:r>
              <a:rPr lang="en-US" sz="2699" b="1" dirty="0">
                <a:solidFill>
                  <a:srgbClr val="344E41"/>
                </a:solidFill>
                <a:latin typeface="Raleway Bold"/>
                <a:ea typeface="Raleway Bold"/>
                <a:cs typeface="Raleway Bold"/>
                <a:sym typeface="Raleway Bold"/>
              </a:rPr>
              <a:t>–Community members will learn about mutual consent, respect, and bystander intervention. These tools empower participants to prevent assault and support individuals at risk. Prevention efforts help break cycles of violence and create safer environments.</a:t>
            </a:r>
          </a:p>
          <a:p>
            <a:pPr algn="l">
              <a:lnSpc>
                <a:spcPts val="3779"/>
              </a:lnSpc>
            </a:pPr>
            <a:endParaRPr lang="en-US" sz="2699" b="1" dirty="0">
              <a:solidFill>
                <a:srgbClr val="344E41"/>
              </a:solidFill>
              <a:latin typeface="Raleway Bold"/>
              <a:ea typeface="Raleway Bold"/>
              <a:cs typeface="Raleway Bold"/>
              <a:sym typeface="Raleway Bold"/>
            </a:endParaRPr>
          </a:p>
          <a:p>
            <a:pPr algn="l">
              <a:lnSpc>
                <a:spcPts val="3779"/>
              </a:lnSpc>
            </a:pPr>
            <a:endParaRPr lang="en-US" sz="2699" b="1" dirty="0">
              <a:solidFill>
                <a:srgbClr val="344E41"/>
              </a:solidFill>
              <a:latin typeface="Raleway Bold"/>
              <a:ea typeface="Raleway Bold"/>
              <a:cs typeface="Raleway Bold"/>
              <a:sym typeface="Raleway Bold"/>
            </a:endParaRPr>
          </a:p>
          <a:p>
            <a:pPr algn="l">
              <a:lnSpc>
                <a:spcPts val="2800"/>
              </a:lnSpc>
            </a:pPr>
            <a:endParaRPr lang="en-US" sz="2699" b="1" dirty="0">
              <a:solidFill>
                <a:srgbClr val="344E41"/>
              </a:solidFill>
              <a:latin typeface="Raleway Bold"/>
              <a:ea typeface="Raleway Bold"/>
              <a:cs typeface="Raleway Bold"/>
              <a:sym typeface="Raleway Bold"/>
            </a:endParaRPr>
          </a:p>
        </p:txBody>
      </p:sp>
      <p:sp>
        <p:nvSpPr>
          <p:cNvPr id="9" name="AutoShape 9"/>
          <p:cNvSpPr/>
          <p:nvPr/>
        </p:nvSpPr>
        <p:spPr>
          <a:xfrm>
            <a:off x="1408086" y="1944741"/>
            <a:ext cx="15471827" cy="0"/>
          </a:xfrm>
          <a:prstGeom prst="line">
            <a:avLst/>
          </a:prstGeom>
          <a:ln w="38100" cap="flat">
            <a:solidFill>
              <a:srgbClr val="000000"/>
            </a:solidFill>
            <a:prstDash val="sysDash"/>
            <a:headEnd type="none" w="sm" len="sm"/>
            <a:tailEnd type="none" w="sm" len="sm"/>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D7C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2372622" cy="695960"/>
          </a:xfrm>
        </p:grpSpPr>
        <p:sp>
          <p:nvSpPr>
            <p:cNvPr id="3" name="Freeform 3"/>
            <p:cNvSpPr/>
            <p:nvPr/>
          </p:nvSpPr>
          <p:spPr>
            <a:xfrm>
              <a:off x="0" y="0"/>
              <a:ext cx="12372622" cy="695960"/>
            </a:xfrm>
            <a:custGeom>
              <a:avLst/>
              <a:gdLst/>
              <a:ahLst/>
              <a:cxnLst/>
              <a:rect l="l" t="t" r="r" b="b"/>
              <a:pathLst>
                <a:path w="12372622" h="695960">
                  <a:moveTo>
                    <a:pt x="0" y="0"/>
                  </a:moveTo>
                  <a:lnTo>
                    <a:pt x="12372622" y="0"/>
                  </a:lnTo>
                  <a:lnTo>
                    <a:pt x="12372622" y="695960"/>
                  </a:lnTo>
                  <a:lnTo>
                    <a:pt x="0" y="695960"/>
                  </a:lnTo>
                  <a:close/>
                </a:path>
              </a:pathLst>
            </a:custGeom>
            <a:solidFill>
              <a:srgbClr val="A3B18A"/>
            </a:solidFill>
          </p:spPr>
          <p:txBody>
            <a:bodyPr/>
            <a:lstStyle/>
            <a:p>
              <a:endParaRPr lang="en-US"/>
            </a:p>
          </p:txBody>
        </p:sp>
      </p:grpSp>
      <p:sp>
        <p:nvSpPr>
          <p:cNvPr id="4" name="Freeform 4"/>
          <p:cNvSpPr/>
          <p:nvPr/>
        </p:nvSpPr>
        <p:spPr>
          <a:xfrm>
            <a:off x="-2862808" y="-1787734"/>
            <a:ext cx="6176060" cy="41148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5199970" y="-1426768"/>
            <a:ext cx="6176060" cy="4114800"/>
          </a:xfrm>
          <a:custGeom>
            <a:avLst/>
            <a:gdLst/>
            <a:ahLst/>
            <a:cxnLst/>
            <a:rect l="l" t="t" r="r" b="b"/>
            <a:pathLst>
              <a:path w="6176060" h="4114800">
                <a:moveTo>
                  <a:pt x="6176060" y="0"/>
                </a:moveTo>
                <a:lnTo>
                  <a:pt x="0" y="0"/>
                </a:lnTo>
                <a:lnTo>
                  <a:pt x="0" y="4114800"/>
                </a:lnTo>
                <a:lnTo>
                  <a:pt x="6176060" y="4114800"/>
                </a:lnTo>
                <a:lnTo>
                  <a:pt x="61760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12818" y="0"/>
            <a:ext cx="18713637" cy="9258300"/>
          </a:xfrm>
          <a:custGeom>
            <a:avLst/>
            <a:gdLst/>
            <a:ahLst/>
            <a:cxnLst/>
            <a:rect l="l" t="t" r="r" b="b"/>
            <a:pathLst>
              <a:path w="18713637" h="9258300">
                <a:moveTo>
                  <a:pt x="0" y="0"/>
                </a:moveTo>
                <a:lnTo>
                  <a:pt x="18713636" y="0"/>
                </a:lnTo>
                <a:lnTo>
                  <a:pt x="18713636" y="9258300"/>
                </a:lnTo>
                <a:lnTo>
                  <a:pt x="0" y="9258300"/>
                </a:lnTo>
                <a:lnTo>
                  <a:pt x="0" y="0"/>
                </a:lnTo>
                <a:close/>
              </a:path>
            </a:pathLst>
          </a:custGeom>
          <a:blipFill>
            <a:blip r:embed="rId4"/>
            <a:stretch>
              <a:fillRect b="-2074"/>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D7C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2372622" cy="695960"/>
          </a:xfrm>
        </p:grpSpPr>
        <p:sp>
          <p:nvSpPr>
            <p:cNvPr id="3" name="Freeform 3"/>
            <p:cNvSpPr/>
            <p:nvPr/>
          </p:nvSpPr>
          <p:spPr>
            <a:xfrm>
              <a:off x="0" y="0"/>
              <a:ext cx="12372622" cy="695960"/>
            </a:xfrm>
            <a:custGeom>
              <a:avLst/>
              <a:gdLst/>
              <a:ahLst/>
              <a:cxnLst/>
              <a:rect l="l" t="t" r="r" b="b"/>
              <a:pathLst>
                <a:path w="12372622" h="695960">
                  <a:moveTo>
                    <a:pt x="0" y="0"/>
                  </a:moveTo>
                  <a:lnTo>
                    <a:pt x="12372622" y="0"/>
                  </a:lnTo>
                  <a:lnTo>
                    <a:pt x="12372622" y="695960"/>
                  </a:lnTo>
                  <a:lnTo>
                    <a:pt x="0" y="695960"/>
                  </a:lnTo>
                  <a:close/>
                </a:path>
              </a:pathLst>
            </a:custGeom>
            <a:solidFill>
              <a:srgbClr val="A3B18A"/>
            </a:solidFill>
          </p:spPr>
          <p:txBody>
            <a:bodyPr/>
            <a:lstStyle/>
            <a:p>
              <a:endParaRPr lang="en-US"/>
            </a:p>
          </p:txBody>
        </p:sp>
      </p:grpSp>
      <p:sp>
        <p:nvSpPr>
          <p:cNvPr id="4" name="Freeform 4"/>
          <p:cNvSpPr/>
          <p:nvPr/>
        </p:nvSpPr>
        <p:spPr>
          <a:xfrm>
            <a:off x="1676303" y="2698222"/>
            <a:ext cx="4662663" cy="4114800"/>
          </a:xfrm>
          <a:custGeom>
            <a:avLst/>
            <a:gdLst/>
            <a:ahLst/>
            <a:cxnLst/>
            <a:rect l="l" t="t" r="r" b="b"/>
            <a:pathLst>
              <a:path w="4662663" h="4114800">
                <a:moveTo>
                  <a:pt x="0" y="0"/>
                </a:moveTo>
                <a:lnTo>
                  <a:pt x="4662663" y="0"/>
                </a:lnTo>
                <a:lnTo>
                  <a:pt x="466266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2906592" y="942975"/>
            <a:ext cx="12817240" cy="705485"/>
          </a:xfrm>
          <a:prstGeom prst="rect">
            <a:avLst/>
          </a:prstGeom>
        </p:spPr>
        <p:txBody>
          <a:bodyPr lIns="0" tIns="0" rIns="0" bIns="0" rtlCol="0" anchor="t">
            <a:spAutoFit/>
          </a:bodyPr>
          <a:lstStyle/>
          <a:p>
            <a:pPr algn="l">
              <a:lnSpc>
                <a:spcPts val="5740"/>
              </a:lnSpc>
            </a:pPr>
            <a:r>
              <a:rPr lang="en-US" sz="4100">
                <a:solidFill>
                  <a:srgbClr val="344E41"/>
                </a:solidFill>
                <a:latin typeface="Prata"/>
                <a:ea typeface="Prata"/>
                <a:cs typeface="Prata"/>
                <a:sym typeface="Prata"/>
              </a:rPr>
              <a:t>IT TAKES A VILLAGE TO RAISE AWARENESS</a:t>
            </a:r>
          </a:p>
        </p:txBody>
      </p:sp>
      <p:sp>
        <p:nvSpPr>
          <p:cNvPr id="6" name="TextBox 6"/>
          <p:cNvSpPr txBox="1"/>
          <p:nvPr/>
        </p:nvSpPr>
        <p:spPr>
          <a:xfrm>
            <a:off x="7748410" y="2411202"/>
            <a:ext cx="9510890" cy="4622165"/>
          </a:xfrm>
          <a:prstGeom prst="rect">
            <a:avLst/>
          </a:prstGeom>
        </p:spPr>
        <p:txBody>
          <a:bodyPr lIns="0" tIns="0" rIns="0" bIns="0" rtlCol="0" anchor="t">
            <a:spAutoFit/>
          </a:bodyPr>
          <a:lstStyle/>
          <a:p>
            <a:pPr algn="l">
              <a:lnSpc>
                <a:spcPts val="4059"/>
              </a:lnSpc>
            </a:pPr>
            <a:r>
              <a:rPr lang="en-US" sz="2899" b="1">
                <a:solidFill>
                  <a:srgbClr val="344E41"/>
                </a:solidFill>
                <a:latin typeface="Raleway Bold"/>
                <a:ea typeface="Raleway Bold"/>
                <a:cs typeface="Raleway Bold"/>
                <a:sym typeface="Raleway Bold"/>
              </a:rPr>
              <a:t>This event brings together families, students, local colleges, community leaders, and neighbors to raise awareness, share resources and promote prevention through education &amp; connection.</a:t>
            </a:r>
          </a:p>
          <a:p>
            <a:pPr algn="l">
              <a:lnSpc>
                <a:spcPts val="4059"/>
              </a:lnSpc>
            </a:pPr>
            <a:endParaRPr lang="en-US" sz="2899" b="1">
              <a:solidFill>
                <a:srgbClr val="344E41"/>
              </a:solidFill>
              <a:latin typeface="Raleway Bold"/>
              <a:ea typeface="Raleway Bold"/>
              <a:cs typeface="Raleway Bold"/>
              <a:sym typeface="Raleway Bold"/>
            </a:endParaRPr>
          </a:p>
          <a:p>
            <a:pPr algn="l">
              <a:lnSpc>
                <a:spcPts val="4059"/>
              </a:lnSpc>
            </a:pPr>
            <a:endParaRPr lang="en-US" sz="2899" b="1">
              <a:solidFill>
                <a:srgbClr val="344E41"/>
              </a:solidFill>
              <a:latin typeface="Raleway Bold"/>
              <a:ea typeface="Raleway Bold"/>
              <a:cs typeface="Raleway Bold"/>
              <a:sym typeface="Raleway Bold"/>
            </a:endParaRPr>
          </a:p>
          <a:p>
            <a:pPr marL="0" lvl="0" indent="0" algn="l">
              <a:lnSpc>
                <a:spcPts val="4059"/>
              </a:lnSpc>
              <a:spcBef>
                <a:spcPct val="0"/>
              </a:spcBef>
            </a:pPr>
            <a:r>
              <a:rPr lang="en-US" sz="2899" b="1">
                <a:solidFill>
                  <a:srgbClr val="344E41"/>
                </a:solidFill>
                <a:latin typeface="Raleway Bold"/>
                <a:ea typeface="Raleway Bold"/>
                <a:cs typeface="Raleway Bold"/>
                <a:sym typeface="Raleway Bold"/>
              </a:rPr>
              <a:t>By coming together, we can highlight awareness, encourage prevention, and strenghen the support systems that help our community thrive. </a:t>
            </a:r>
          </a:p>
        </p:txBody>
      </p:sp>
      <p:sp>
        <p:nvSpPr>
          <p:cNvPr id="7" name="Freeform 7"/>
          <p:cNvSpPr/>
          <p:nvPr/>
        </p:nvSpPr>
        <p:spPr>
          <a:xfrm>
            <a:off x="-2862808" y="-1787734"/>
            <a:ext cx="6176060" cy="41148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a:off x="14985025" y="-1652564"/>
            <a:ext cx="6176060" cy="4114800"/>
          </a:xfrm>
          <a:custGeom>
            <a:avLst/>
            <a:gdLst/>
            <a:ahLst/>
            <a:cxnLst/>
            <a:rect l="l" t="t" r="r" b="b"/>
            <a:pathLst>
              <a:path w="6176060" h="4114800">
                <a:moveTo>
                  <a:pt x="6176060" y="0"/>
                </a:moveTo>
                <a:lnTo>
                  <a:pt x="0" y="0"/>
                </a:lnTo>
                <a:lnTo>
                  <a:pt x="0" y="4114800"/>
                </a:lnTo>
                <a:lnTo>
                  <a:pt x="6176060" y="4114800"/>
                </a:lnTo>
                <a:lnTo>
                  <a:pt x="61760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4916459" y="9258300"/>
            <a:ext cx="3371541" cy="1028700"/>
          </a:xfrm>
          <a:custGeom>
            <a:avLst/>
            <a:gdLst/>
            <a:ahLst/>
            <a:cxnLst/>
            <a:rect l="l" t="t" r="r" b="b"/>
            <a:pathLst>
              <a:path w="3371541" h="1028700">
                <a:moveTo>
                  <a:pt x="0" y="0"/>
                </a:moveTo>
                <a:lnTo>
                  <a:pt x="3371541" y="0"/>
                </a:lnTo>
                <a:lnTo>
                  <a:pt x="3371541" y="1028700"/>
                </a:lnTo>
                <a:lnTo>
                  <a:pt x="0" y="1028700"/>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D7CD"/>
        </a:solidFill>
        <a:effectLst/>
      </p:bgPr>
    </p:bg>
    <p:spTree>
      <p:nvGrpSpPr>
        <p:cNvPr id="1" name=""/>
        <p:cNvGrpSpPr/>
        <p:nvPr/>
      </p:nvGrpSpPr>
      <p:grpSpPr>
        <a:xfrm>
          <a:off x="0" y="0"/>
          <a:ext cx="0" cy="0"/>
          <a:chOff x="0" y="0"/>
          <a:chExt cx="0" cy="0"/>
        </a:xfrm>
      </p:grpSpPr>
      <p:sp>
        <p:nvSpPr>
          <p:cNvPr id="2" name="TextBox 2"/>
          <p:cNvSpPr txBox="1"/>
          <p:nvPr/>
        </p:nvSpPr>
        <p:spPr>
          <a:xfrm>
            <a:off x="0" y="16208"/>
            <a:ext cx="7667310" cy="3851153"/>
          </a:xfrm>
          <a:prstGeom prst="rect">
            <a:avLst/>
          </a:prstGeom>
        </p:spPr>
        <p:txBody>
          <a:bodyPr lIns="0" tIns="0" rIns="0" bIns="0" rtlCol="0" anchor="t">
            <a:spAutoFit/>
          </a:bodyPr>
          <a:lstStyle/>
          <a:p>
            <a:pPr algn="l">
              <a:lnSpc>
                <a:spcPts val="3405"/>
              </a:lnSpc>
            </a:pPr>
            <a:r>
              <a:rPr lang="en-US" sz="2003">
                <a:solidFill>
                  <a:srgbClr val="344E41"/>
                </a:solidFill>
                <a:latin typeface="Raleway"/>
                <a:ea typeface="Raleway"/>
                <a:cs typeface="Raleway"/>
                <a:sym typeface="Raleway"/>
              </a:rPr>
              <a:t>•</a:t>
            </a:r>
            <a:r>
              <a:rPr lang="en-US" sz="2003" b="1">
                <a:solidFill>
                  <a:srgbClr val="344E41"/>
                </a:solidFill>
                <a:latin typeface="Raleway Bold"/>
                <a:ea typeface="Raleway Bold"/>
                <a:cs typeface="Raleway Bold"/>
                <a:sym typeface="Raleway Bold"/>
              </a:rPr>
              <a:t> “Village Wall” or Awareness Mural</a:t>
            </a:r>
          </a:p>
          <a:p>
            <a:pPr algn="l">
              <a:lnSpc>
                <a:spcPts val="3405"/>
              </a:lnSpc>
            </a:pPr>
            <a:r>
              <a:rPr lang="en-US" sz="2003">
                <a:solidFill>
                  <a:srgbClr val="344E41"/>
                </a:solidFill>
                <a:latin typeface="Raleway"/>
                <a:ea typeface="Raleway"/>
                <a:cs typeface="Raleway"/>
                <a:sym typeface="Raleway"/>
              </a:rPr>
              <a:t>Let attendees write messages of support, hope, or commitments to keeping their community safe on a large banner or wall.</a:t>
            </a:r>
          </a:p>
          <a:p>
            <a:pPr algn="l">
              <a:lnSpc>
                <a:spcPts val="3405"/>
              </a:lnSpc>
            </a:pPr>
            <a:endParaRPr lang="en-US" sz="2003">
              <a:solidFill>
                <a:srgbClr val="344E41"/>
              </a:solidFill>
              <a:latin typeface="Raleway"/>
              <a:ea typeface="Raleway"/>
              <a:cs typeface="Raleway"/>
              <a:sym typeface="Raleway"/>
            </a:endParaRPr>
          </a:p>
          <a:p>
            <a:pPr algn="l">
              <a:lnSpc>
                <a:spcPts val="3405"/>
              </a:lnSpc>
            </a:pPr>
            <a:r>
              <a:rPr lang="en-US" sz="2003">
                <a:solidFill>
                  <a:srgbClr val="344E41"/>
                </a:solidFill>
                <a:latin typeface="Raleway"/>
                <a:ea typeface="Raleway"/>
                <a:cs typeface="Raleway"/>
                <a:sym typeface="Raleway"/>
              </a:rPr>
              <a:t>•</a:t>
            </a:r>
            <a:r>
              <a:rPr lang="en-US" sz="2003" b="1">
                <a:solidFill>
                  <a:srgbClr val="344E41"/>
                </a:solidFill>
                <a:latin typeface="Raleway Bold"/>
                <a:ea typeface="Raleway Bold"/>
                <a:cs typeface="Raleway Bold"/>
                <a:sym typeface="Raleway Bold"/>
              </a:rPr>
              <a:t> Art Station for All Ages</a:t>
            </a:r>
          </a:p>
          <a:p>
            <a:pPr algn="l">
              <a:lnSpc>
                <a:spcPts val="3405"/>
              </a:lnSpc>
            </a:pPr>
            <a:r>
              <a:rPr lang="en-US" sz="2003">
                <a:solidFill>
                  <a:srgbClr val="344E41"/>
                </a:solidFill>
                <a:latin typeface="Raleway"/>
                <a:ea typeface="Raleway"/>
                <a:cs typeface="Raleway"/>
                <a:sym typeface="Raleway"/>
              </a:rPr>
              <a:t>Provide crafts where kids and adults can decorate hearts, hands, or puzzle pieces that symbolize community and protection. Painting creek rocks with words of togetherness to be placed throughout Jackson County.</a:t>
            </a:r>
          </a:p>
        </p:txBody>
      </p:sp>
      <p:sp>
        <p:nvSpPr>
          <p:cNvPr id="3" name="TextBox 3"/>
          <p:cNvSpPr txBox="1"/>
          <p:nvPr/>
        </p:nvSpPr>
        <p:spPr>
          <a:xfrm>
            <a:off x="118713" y="4762500"/>
            <a:ext cx="7224400" cy="3632745"/>
          </a:xfrm>
          <a:prstGeom prst="rect">
            <a:avLst/>
          </a:prstGeom>
        </p:spPr>
        <p:txBody>
          <a:bodyPr lIns="0" tIns="0" rIns="0" bIns="0" rtlCol="0" anchor="t">
            <a:spAutoFit/>
          </a:bodyPr>
          <a:lstStyle/>
          <a:p>
            <a:pPr algn="l">
              <a:lnSpc>
                <a:spcPts val="3613"/>
              </a:lnSpc>
            </a:pPr>
            <a:r>
              <a:rPr lang="en-US" sz="2125" b="1">
                <a:solidFill>
                  <a:srgbClr val="344E41"/>
                </a:solidFill>
                <a:latin typeface="Raleway Bold"/>
                <a:ea typeface="Raleway Bold"/>
                <a:cs typeface="Raleway Bold"/>
                <a:sym typeface="Raleway Bold"/>
              </a:rPr>
              <a:t>Resource Booths</a:t>
            </a:r>
          </a:p>
          <a:p>
            <a:pPr algn="l">
              <a:lnSpc>
                <a:spcPts val="3613"/>
              </a:lnSpc>
            </a:pPr>
            <a:r>
              <a:rPr lang="en-US" sz="2125">
                <a:solidFill>
                  <a:srgbClr val="344E41"/>
                </a:solidFill>
                <a:latin typeface="Raleway"/>
                <a:ea typeface="Raleway"/>
                <a:cs typeface="Raleway"/>
                <a:sym typeface="Raleway"/>
              </a:rPr>
              <a:t>Local advocacy groups, counselors, or support organizations to share brochures, hotline cards, and info for adults in a calm, non-intimidating way.</a:t>
            </a:r>
          </a:p>
          <a:p>
            <a:pPr algn="l">
              <a:lnSpc>
                <a:spcPts val="3613"/>
              </a:lnSpc>
            </a:pPr>
            <a:endParaRPr lang="en-US" sz="2125">
              <a:solidFill>
                <a:srgbClr val="344E41"/>
              </a:solidFill>
              <a:latin typeface="Raleway"/>
              <a:ea typeface="Raleway"/>
              <a:cs typeface="Raleway"/>
              <a:sym typeface="Raleway"/>
            </a:endParaRPr>
          </a:p>
          <a:p>
            <a:pPr algn="l">
              <a:lnSpc>
                <a:spcPts val="3613"/>
              </a:lnSpc>
            </a:pPr>
            <a:r>
              <a:rPr lang="en-US" sz="2125">
                <a:solidFill>
                  <a:srgbClr val="344E41"/>
                </a:solidFill>
                <a:latin typeface="Raleway"/>
                <a:ea typeface="Raleway"/>
                <a:cs typeface="Raleway"/>
                <a:sym typeface="Raleway"/>
              </a:rPr>
              <a:t>•</a:t>
            </a:r>
            <a:r>
              <a:rPr lang="en-US" sz="2125" b="1">
                <a:solidFill>
                  <a:srgbClr val="344E41"/>
                </a:solidFill>
                <a:latin typeface="Raleway Bold"/>
                <a:ea typeface="Raleway Bold"/>
                <a:cs typeface="Raleway Bold"/>
                <a:sym typeface="Raleway Bold"/>
              </a:rPr>
              <a:t> Parent Corner</a:t>
            </a:r>
          </a:p>
          <a:p>
            <a:pPr algn="l">
              <a:lnSpc>
                <a:spcPts val="3613"/>
              </a:lnSpc>
            </a:pPr>
            <a:r>
              <a:rPr lang="en-US" sz="2125">
                <a:solidFill>
                  <a:srgbClr val="344E41"/>
                </a:solidFill>
                <a:latin typeface="Raleway"/>
                <a:ea typeface="Raleway"/>
                <a:cs typeface="Raleway"/>
                <a:sym typeface="Raleway"/>
              </a:rPr>
              <a:t>A small area with guidance on how to talk to kids about boundaries, consent, and safety in age-appropriate ways.</a:t>
            </a:r>
          </a:p>
        </p:txBody>
      </p:sp>
      <p:sp>
        <p:nvSpPr>
          <p:cNvPr id="4" name="TextBox 4"/>
          <p:cNvSpPr txBox="1"/>
          <p:nvPr/>
        </p:nvSpPr>
        <p:spPr>
          <a:xfrm>
            <a:off x="8829667" y="-123825"/>
            <a:ext cx="9458333" cy="8675969"/>
          </a:xfrm>
          <a:prstGeom prst="rect">
            <a:avLst/>
          </a:prstGeom>
        </p:spPr>
        <p:txBody>
          <a:bodyPr lIns="0" tIns="0" rIns="0" bIns="0" rtlCol="0" anchor="t">
            <a:spAutoFit/>
          </a:bodyPr>
          <a:lstStyle/>
          <a:p>
            <a:pPr marL="457832" lvl="1" indent="-228916" algn="just">
              <a:lnSpc>
                <a:spcPts val="3604"/>
              </a:lnSpc>
              <a:buFont typeface="Arial"/>
              <a:buChar char="•"/>
            </a:pPr>
            <a:r>
              <a:rPr lang="en-US" sz="2120" b="1">
                <a:solidFill>
                  <a:srgbClr val="344E41"/>
                </a:solidFill>
                <a:latin typeface="Raleway Bold"/>
                <a:ea typeface="Raleway Bold"/>
                <a:cs typeface="Raleway Bold"/>
                <a:sym typeface="Raleway Bold"/>
              </a:rPr>
              <a:t>Local Hero Spotlights</a:t>
            </a:r>
          </a:p>
          <a:p>
            <a:pPr algn="just">
              <a:lnSpc>
                <a:spcPts val="3604"/>
              </a:lnSpc>
            </a:pPr>
            <a:r>
              <a:rPr lang="en-US" sz="2120">
                <a:solidFill>
                  <a:srgbClr val="344E41"/>
                </a:solidFill>
                <a:latin typeface="Raleway"/>
                <a:ea typeface="Raleway"/>
                <a:cs typeface="Raleway"/>
                <a:sym typeface="Raleway"/>
              </a:rPr>
              <a:t>Feature community leaders, teachers, first responders, or advocates who help keep people safe.</a:t>
            </a:r>
          </a:p>
          <a:p>
            <a:pPr algn="just">
              <a:lnSpc>
                <a:spcPts val="3604"/>
              </a:lnSpc>
            </a:pPr>
            <a:endParaRPr lang="en-US" sz="2120">
              <a:solidFill>
                <a:srgbClr val="344E41"/>
              </a:solidFill>
              <a:latin typeface="Raleway"/>
              <a:ea typeface="Raleway"/>
              <a:cs typeface="Raleway"/>
              <a:sym typeface="Raleway"/>
            </a:endParaRPr>
          </a:p>
          <a:p>
            <a:pPr marL="457832" lvl="1" indent="-228916" algn="just">
              <a:lnSpc>
                <a:spcPts val="3604"/>
              </a:lnSpc>
              <a:buFont typeface="Arial"/>
              <a:buChar char="•"/>
            </a:pPr>
            <a:r>
              <a:rPr lang="en-US" sz="2120" b="1">
                <a:solidFill>
                  <a:srgbClr val="344E41"/>
                </a:solidFill>
                <a:latin typeface="Raleway Bold"/>
                <a:ea typeface="Raleway Bold"/>
                <a:cs typeface="Raleway Bold"/>
                <a:sym typeface="Raleway Bold"/>
              </a:rPr>
              <a:t>Entertainment with Purpose</a:t>
            </a:r>
          </a:p>
          <a:p>
            <a:pPr algn="just">
              <a:lnSpc>
                <a:spcPts val="3604"/>
              </a:lnSpc>
            </a:pPr>
            <a:r>
              <a:rPr lang="en-US" sz="2120">
                <a:solidFill>
                  <a:srgbClr val="344E41"/>
                </a:solidFill>
                <a:latin typeface="Raleway"/>
                <a:ea typeface="Raleway"/>
                <a:cs typeface="Raleway"/>
                <a:sym typeface="Raleway"/>
              </a:rPr>
              <a:t>• Live Performances,local dance groups, choirs, or youth performers to share uplifting, empowering performances.</a:t>
            </a:r>
          </a:p>
          <a:p>
            <a:pPr algn="just">
              <a:lnSpc>
                <a:spcPts val="3604"/>
              </a:lnSpc>
            </a:pPr>
            <a:r>
              <a:rPr lang="en-US" sz="2120">
                <a:solidFill>
                  <a:srgbClr val="344E41"/>
                </a:solidFill>
                <a:latin typeface="Raleway"/>
                <a:ea typeface="Raleway"/>
                <a:cs typeface="Raleway"/>
                <a:sym typeface="Raleway"/>
              </a:rPr>
              <a:t>• Drum Circle or Music Zone</a:t>
            </a:r>
          </a:p>
          <a:p>
            <a:pPr algn="just">
              <a:lnSpc>
                <a:spcPts val="3604"/>
              </a:lnSpc>
            </a:pPr>
            <a:r>
              <a:rPr lang="en-US" sz="2120">
                <a:solidFill>
                  <a:srgbClr val="344E41"/>
                </a:solidFill>
                <a:latin typeface="Raleway"/>
                <a:ea typeface="Raleway"/>
                <a:cs typeface="Raleway"/>
                <a:sym typeface="Raleway"/>
              </a:rPr>
              <a:t>A communal activity that symbolizes unity and healing.</a:t>
            </a:r>
          </a:p>
          <a:p>
            <a:pPr algn="just">
              <a:lnSpc>
                <a:spcPts val="3604"/>
              </a:lnSpc>
            </a:pPr>
            <a:endParaRPr lang="en-US" sz="2120">
              <a:solidFill>
                <a:srgbClr val="344E41"/>
              </a:solidFill>
              <a:latin typeface="Raleway"/>
              <a:ea typeface="Raleway"/>
              <a:cs typeface="Raleway"/>
              <a:sym typeface="Raleway"/>
            </a:endParaRPr>
          </a:p>
          <a:p>
            <a:pPr marL="457832" lvl="1" indent="-228916" algn="just">
              <a:lnSpc>
                <a:spcPts val="3604"/>
              </a:lnSpc>
              <a:buFont typeface="Arial"/>
              <a:buChar char="•"/>
            </a:pPr>
            <a:r>
              <a:rPr lang="en-US" sz="2120" b="1">
                <a:solidFill>
                  <a:srgbClr val="344E41"/>
                </a:solidFill>
                <a:latin typeface="Raleway Bold"/>
                <a:ea typeface="Raleway Bold"/>
                <a:cs typeface="Raleway Bold"/>
                <a:sym typeface="Raleway Bold"/>
              </a:rPr>
              <a:t>Wellness &amp; Support Spaces</a:t>
            </a:r>
          </a:p>
          <a:p>
            <a:pPr algn="just">
              <a:lnSpc>
                <a:spcPts val="3604"/>
              </a:lnSpc>
            </a:pPr>
            <a:r>
              <a:rPr lang="en-US" sz="2120">
                <a:solidFill>
                  <a:srgbClr val="344E41"/>
                </a:solidFill>
                <a:latin typeface="Raleway"/>
                <a:ea typeface="Raleway"/>
                <a:cs typeface="Raleway"/>
                <a:sym typeface="Raleway"/>
              </a:rPr>
              <a:t>• Quiet/Calm Tent</a:t>
            </a:r>
          </a:p>
          <a:p>
            <a:pPr algn="just">
              <a:lnSpc>
                <a:spcPts val="3604"/>
              </a:lnSpc>
            </a:pPr>
            <a:r>
              <a:rPr lang="en-US" sz="2120">
                <a:solidFill>
                  <a:srgbClr val="344E41"/>
                </a:solidFill>
                <a:latin typeface="Raleway"/>
                <a:ea typeface="Raleway"/>
                <a:cs typeface="Raleway"/>
                <a:sym typeface="Raleway"/>
              </a:rPr>
              <a:t>A shaded, peaceful area with coloring sheets, soft music, and seating for anyone who needs a break.</a:t>
            </a:r>
          </a:p>
          <a:p>
            <a:pPr algn="just">
              <a:lnSpc>
                <a:spcPts val="3604"/>
              </a:lnSpc>
            </a:pPr>
            <a:endParaRPr lang="en-US" sz="2120">
              <a:solidFill>
                <a:srgbClr val="344E41"/>
              </a:solidFill>
              <a:latin typeface="Raleway"/>
              <a:ea typeface="Raleway"/>
              <a:cs typeface="Raleway"/>
              <a:sym typeface="Raleway"/>
            </a:endParaRPr>
          </a:p>
          <a:p>
            <a:pPr marL="457832" lvl="1" indent="-228916" algn="just">
              <a:lnSpc>
                <a:spcPts val="3604"/>
              </a:lnSpc>
              <a:buFont typeface="Arial"/>
              <a:buChar char="•"/>
            </a:pPr>
            <a:r>
              <a:rPr lang="en-US" sz="2120" b="1">
                <a:solidFill>
                  <a:srgbClr val="344E41"/>
                </a:solidFill>
                <a:latin typeface="Raleway Bold"/>
                <a:ea typeface="Raleway Bold"/>
                <a:cs typeface="Raleway Bold"/>
                <a:sym typeface="Raleway Bold"/>
              </a:rPr>
              <a:t>Giveaways with Meaning</a:t>
            </a:r>
          </a:p>
          <a:p>
            <a:pPr algn="just">
              <a:lnSpc>
                <a:spcPts val="3604"/>
              </a:lnSpc>
            </a:pPr>
            <a:r>
              <a:rPr lang="en-US" sz="2120">
                <a:solidFill>
                  <a:srgbClr val="344E41"/>
                </a:solidFill>
                <a:latin typeface="Raleway"/>
                <a:ea typeface="Raleway"/>
                <a:cs typeface="Raleway"/>
                <a:sym typeface="Raleway"/>
              </a:rPr>
              <a:t>• Safety Kits</a:t>
            </a:r>
          </a:p>
          <a:p>
            <a:pPr algn="just">
              <a:lnSpc>
                <a:spcPts val="3604"/>
              </a:lnSpc>
            </a:pPr>
            <a:r>
              <a:rPr lang="en-US" sz="2120">
                <a:solidFill>
                  <a:srgbClr val="344E41"/>
                </a:solidFill>
                <a:latin typeface="Raleway"/>
                <a:ea typeface="Raleway"/>
                <a:cs typeface="Raleway"/>
                <a:sym typeface="Raleway"/>
              </a:rPr>
              <a:t>Small bags with hotline cards, stickers, bracelets, and info about local resources.</a:t>
            </a:r>
          </a:p>
        </p:txBody>
      </p:sp>
      <p:grpSp>
        <p:nvGrpSpPr>
          <p:cNvPr id="5" name="Group 5"/>
          <p:cNvGrpSpPr/>
          <p:nvPr/>
        </p:nvGrpSpPr>
        <p:grpSpPr>
          <a:xfrm>
            <a:off x="0" y="9258300"/>
            <a:ext cx="18288000" cy="1028700"/>
            <a:chOff x="0" y="0"/>
            <a:chExt cx="12372622" cy="695960"/>
          </a:xfrm>
        </p:grpSpPr>
        <p:sp>
          <p:nvSpPr>
            <p:cNvPr id="6" name="Freeform 6"/>
            <p:cNvSpPr/>
            <p:nvPr/>
          </p:nvSpPr>
          <p:spPr>
            <a:xfrm>
              <a:off x="0" y="0"/>
              <a:ext cx="12372622" cy="695960"/>
            </a:xfrm>
            <a:custGeom>
              <a:avLst/>
              <a:gdLst/>
              <a:ahLst/>
              <a:cxnLst/>
              <a:rect l="l" t="t" r="r" b="b"/>
              <a:pathLst>
                <a:path w="12372622" h="695960">
                  <a:moveTo>
                    <a:pt x="0" y="0"/>
                  </a:moveTo>
                  <a:lnTo>
                    <a:pt x="12372622" y="0"/>
                  </a:lnTo>
                  <a:lnTo>
                    <a:pt x="12372622" y="695960"/>
                  </a:lnTo>
                  <a:lnTo>
                    <a:pt x="0" y="695960"/>
                  </a:lnTo>
                  <a:close/>
                </a:path>
              </a:pathLst>
            </a:custGeom>
            <a:solidFill>
              <a:srgbClr val="A3B18A"/>
            </a:solidFill>
          </p:spPr>
          <p:txBody>
            <a:bodyPr/>
            <a:lstStyle/>
            <a:p>
              <a:endParaRPr lang="en-US"/>
            </a:p>
          </p:txBody>
        </p:sp>
      </p:grpSp>
      <p:sp>
        <p:nvSpPr>
          <p:cNvPr id="7" name="Freeform 7"/>
          <p:cNvSpPr/>
          <p:nvPr/>
        </p:nvSpPr>
        <p:spPr>
          <a:xfrm>
            <a:off x="14916459" y="9258300"/>
            <a:ext cx="3371541" cy="1028700"/>
          </a:xfrm>
          <a:custGeom>
            <a:avLst/>
            <a:gdLst/>
            <a:ahLst/>
            <a:cxnLst/>
            <a:rect l="l" t="t" r="r" b="b"/>
            <a:pathLst>
              <a:path w="3371541" h="1028700">
                <a:moveTo>
                  <a:pt x="0" y="0"/>
                </a:moveTo>
                <a:lnTo>
                  <a:pt x="3371541" y="0"/>
                </a:lnTo>
                <a:lnTo>
                  <a:pt x="3371541" y="1028700"/>
                </a:lnTo>
                <a:lnTo>
                  <a:pt x="0" y="1028700"/>
                </a:lnTo>
                <a:lnTo>
                  <a:pt x="0" y="0"/>
                </a:lnTo>
                <a:close/>
              </a:path>
            </a:pathLst>
          </a:custGeom>
          <a:blipFill>
            <a:blip r:embed="rId2"/>
            <a:stretch>
              <a:fillRect/>
            </a:stretch>
          </a:blipFill>
        </p:spPr>
        <p:txBody>
          <a:bodyPr/>
          <a:lstStyle/>
          <a:p>
            <a:endParaRPr lang="en-US"/>
          </a:p>
        </p:txBody>
      </p:sp>
      <p:sp>
        <p:nvSpPr>
          <p:cNvPr id="8" name="Freeform 8"/>
          <p:cNvSpPr/>
          <p:nvPr/>
        </p:nvSpPr>
        <p:spPr>
          <a:xfrm>
            <a:off x="3833655" y="3426513"/>
            <a:ext cx="1747417" cy="1699117"/>
          </a:xfrm>
          <a:custGeom>
            <a:avLst/>
            <a:gdLst/>
            <a:ahLst/>
            <a:cxnLst/>
            <a:rect l="l" t="t" r="r" b="b"/>
            <a:pathLst>
              <a:path w="1747417" h="1699117">
                <a:moveTo>
                  <a:pt x="0" y="0"/>
                </a:moveTo>
                <a:lnTo>
                  <a:pt x="1747417" y="0"/>
                </a:lnTo>
                <a:lnTo>
                  <a:pt x="1747417" y="1699117"/>
                </a:lnTo>
                <a:lnTo>
                  <a:pt x="0" y="1699117"/>
                </a:lnTo>
                <a:lnTo>
                  <a:pt x="0" y="0"/>
                </a:lnTo>
                <a:close/>
              </a:path>
            </a:pathLst>
          </a:custGeom>
          <a:blipFill>
            <a:blip r:embed="rId3"/>
            <a:stretch>
              <a:fillRect l="-354" r="-354" b="-1889"/>
            </a:stretch>
          </a:blipFill>
        </p:spPr>
        <p:txBody>
          <a:bodyPr/>
          <a:lstStyle/>
          <a:p>
            <a:endParaRPr lang="en-US"/>
          </a:p>
        </p:txBody>
      </p:sp>
      <p:sp>
        <p:nvSpPr>
          <p:cNvPr id="9" name="Freeform 9"/>
          <p:cNvSpPr/>
          <p:nvPr/>
        </p:nvSpPr>
        <p:spPr>
          <a:xfrm>
            <a:off x="16773441" y="6170492"/>
            <a:ext cx="1234755" cy="1242521"/>
          </a:xfrm>
          <a:custGeom>
            <a:avLst/>
            <a:gdLst/>
            <a:ahLst/>
            <a:cxnLst/>
            <a:rect l="l" t="t" r="r" b="b"/>
            <a:pathLst>
              <a:path w="1234755" h="1242521">
                <a:moveTo>
                  <a:pt x="0" y="0"/>
                </a:moveTo>
                <a:lnTo>
                  <a:pt x="1234755" y="0"/>
                </a:lnTo>
                <a:lnTo>
                  <a:pt x="1234755" y="1242521"/>
                </a:lnTo>
                <a:lnTo>
                  <a:pt x="0" y="1242521"/>
                </a:lnTo>
                <a:lnTo>
                  <a:pt x="0" y="0"/>
                </a:lnTo>
                <a:close/>
              </a:path>
            </a:pathLst>
          </a:custGeom>
          <a:blipFill>
            <a:blip r:embed="rId4"/>
            <a:stretch>
              <a:fillRect/>
            </a:stretch>
          </a:blipFill>
        </p:spPr>
        <p:txBody>
          <a:bodyPr/>
          <a:lstStyle/>
          <a:p>
            <a:endParaRPr lang="en-US"/>
          </a:p>
        </p:txBody>
      </p:sp>
      <p:sp>
        <p:nvSpPr>
          <p:cNvPr id="10" name="Freeform 10"/>
          <p:cNvSpPr/>
          <p:nvPr/>
        </p:nvSpPr>
        <p:spPr>
          <a:xfrm>
            <a:off x="73510" y="8799292"/>
            <a:ext cx="1910379" cy="1487708"/>
          </a:xfrm>
          <a:custGeom>
            <a:avLst/>
            <a:gdLst/>
            <a:ahLst/>
            <a:cxnLst/>
            <a:rect l="l" t="t" r="r" b="b"/>
            <a:pathLst>
              <a:path w="1910379" h="1487708">
                <a:moveTo>
                  <a:pt x="0" y="0"/>
                </a:moveTo>
                <a:lnTo>
                  <a:pt x="1910380" y="0"/>
                </a:lnTo>
                <a:lnTo>
                  <a:pt x="1910380" y="1487708"/>
                </a:lnTo>
                <a:lnTo>
                  <a:pt x="0" y="1487708"/>
                </a:lnTo>
                <a:lnTo>
                  <a:pt x="0" y="0"/>
                </a:lnTo>
                <a:close/>
              </a:path>
            </a:pathLst>
          </a:custGeom>
          <a:blipFill>
            <a:blip r:embed="rId5"/>
            <a:stretch>
              <a:fillRect/>
            </a:stretch>
          </a:blipFill>
        </p:spPr>
        <p:txBody>
          <a:bodyPr/>
          <a:lstStyle/>
          <a:p>
            <a:endParaRPr lang="en-US"/>
          </a:p>
        </p:txBody>
      </p:sp>
      <p:sp>
        <p:nvSpPr>
          <p:cNvPr id="11" name="Freeform 11"/>
          <p:cNvSpPr/>
          <p:nvPr/>
        </p:nvSpPr>
        <p:spPr>
          <a:xfrm>
            <a:off x="16029056" y="2903830"/>
            <a:ext cx="1979140" cy="1081105"/>
          </a:xfrm>
          <a:custGeom>
            <a:avLst/>
            <a:gdLst/>
            <a:ahLst/>
            <a:cxnLst/>
            <a:rect l="l" t="t" r="r" b="b"/>
            <a:pathLst>
              <a:path w="1979140" h="1081105">
                <a:moveTo>
                  <a:pt x="0" y="0"/>
                </a:moveTo>
                <a:lnTo>
                  <a:pt x="1979140" y="0"/>
                </a:lnTo>
                <a:lnTo>
                  <a:pt x="1979140" y="1081105"/>
                </a:lnTo>
                <a:lnTo>
                  <a:pt x="0" y="1081105"/>
                </a:lnTo>
                <a:lnTo>
                  <a:pt x="0" y="0"/>
                </a:lnTo>
                <a:close/>
              </a:path>
            </a:pathLst>
          </a:custGeom>
          <a:blipFill>
            <a:blip r:embed="rId6"/>
            <a:stretch>
              <a:fillRect/>
            </a:stretch>
          </a:blipFill>
        </p:spPr>
        <p:txBody>
          <a:bodyPr/>
          <a:lstStyle/>
          <a:p>
            <a:endParaRPr lang="en-US"/>
          </a:p>
        </p:txBody>
      </p:sp>
      <p:sp>
        <p:nvSpPr>
          <p:cNvPr id="12" name="Freeform 12"/>
          <p:cNvSpPr/>
          <p:nvPr/>
        </p:nvSpPr>
        <p:spPr>
          <a:xfrm>
            <a:off x="8037169" y="0"/>
            <a:ext cx="589018" cy="1260543"/>
          </a:xfrm>
          <a:custGeom>
            <a:avLst/>
            <a:gdLst/>
            <a:ahLst/>
            <a:cxnLst/>
            <a:rect l="l" t="t" r="r" b="b"/>
            <a:pathLst>
              <a:path w="589018" h="1260543">
                <a:moveTo>
                  <a:pt x="0" y="0"/>
                </a:moveTo>
                <a:lnTo>
                  <a:pt x="589018" y="0"/>
                </a:lnTo>
                <a:lnTo>
                  <a:pt x="589018" y="1260543"/>
                </a:lnTo>
                <a:lnTo>
                  <a:pt x="0" y="1260543"/>
                </a:lnTo>
                <a:lnTo>
                  <a:pt x="0" y="0"/>
                </a:lnTo>
                <a:close/>
              </a:path>
            </a:pathLst>
          </a:custGeom>
          <a:blipFill>
            <a:blip r:embed="rId7"/>
            <a:stretch>
              <a:fillRect/>
            </a:stretch>
          </a:blipFill>
        </p:spPr>
        <p:txBody>
          <a:bodyPr/>
          <a:lstStyle/>
          <a:p>
            <a:endParaRPr lang="en-US"/>
          </a:p>
        </p:txBody>
      </p:sp>
      <p:sp>
        <p:nvSpPr>
          <p:cNvPr id="13" name="Freeform 13"/>
          <p:cNvSpPr/>
          <p:nvPr/>
        </p:nvSpPr>
        <p:spPr>
          <a:xfrm>
            <a:off x="7811944" y="7208735"/>
            <a:ext cx="814243" cy="1186511"/>
          </a:xfrm>
          <a:custGeom>
            <a:avLst/>
            <a:gdLst/>
            <a:ahLst/>
            <a:cxnLst/>
            <a:rect l="l" t="t" r="r" b="b"/>
            <a:pathLst>
              <a:path w="814243" h="1186511">
                <a:moveTo>
                  <a:pt x="0" y="0"/>
                </a:moveTo>
                <a:lnTo>
                  <a:pt x="814243" y="0"/>
                </a:lnTo>
                <a:lnTo>
                  <a:pt x="814243" y="1186510"/>
                </a:lnTo>
                <a:lnTo>
                  <a:pt x="0" y="1186510"/>
                </a:lnTo>
                <a:lnTo>
                  <a:pt x="0" y="0"/>
                </a:lnTo>
                <a:close/>
              </a:path>
            </a:pathLst>
          </a:custGeom>
          <a:blipFill>
            <a:blip r:embed="rId8"/>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8BE654764C0C47AA3CFC79DCD0B6B0" ma:contentTypeVersion="16" ma:contentTypeDescription="Create a new document." ma:contentTypeScope="" ma:versionID="95eac114bb27e736193bbce3c4dde9f7">
  <xsd:schema xmlns:xsd="http://www.w3.org/2001/XMLSchema" xmlns:xs="http://www.w3.org/2001/XMLSchema" xmlns:p="http://schemas.microsoft.com/office/2006/metadata/properties" xmlns:ns2="8fbf6627-15e2-438b-b352-80e77d8b95bf" xmlns:ns3="5cdd5dc8-f085-4ec0-8fcc-e3b7a0909da7" targetNamespace="http://schemas.microsoft.com/office/2006/metadata/properties" ma:root="true" ma:fieldsID="7f9386817c298bb816a57e900b8692b4" ns2:_="" ns3:_="">
    <xsd:import namespace="8fbf6627-15e2-438b-b352-80e77d8b95bf"/>
    <xsd:import namespace="5cdd5dc8-f085-4ec0-8fcc-e3b7a0909da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SearchProperties" minOccurs="0"/>
                <xsd:element ref="ns2:MediaLengthInSeconds"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bf6627-15e2-438b-b352-80e77d8b95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69c8d8f8-c836-4a32-a3c7-6fed33bc4001"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dd5dc8-f085-4ec0-8fcc-e3b7a0909da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d14bec7-2569-4c82-a82b-9c26d3844cc8}" ma:internalName="TaxCatchAll" ma:showField="CatchAllData" ma:web="5cdd5dc8-f085-4ec0-8fcc-e3b7a0909da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cdd5dc8-f085-4ec0-8fcc-e3b7a0909da7" xsi:nil="true"/>
    <lcf76f155ced4ddcb4097134ff3c332f xmlns="8fbf6627-15e2-438b-b352-80e77d8b95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FCE4832-F23F-489E-989C-E8C4EC930A92}"/>
</file>

<file path=customXml/itemProps2.xml><?xml version="1.0" encoding="utf-8"?>
<ds:datastoreItem xmlns:ds="http://schemas.openxmlformats.org/officeDocument/2006/customXml" ds:itemID="{E231CB9C-9E13-4651-80D7-CA1419040FD2}"/>
</file>

<file path=customXml/itemProps3.xml><?xml version="1.0" encoding="utf-8"?>
<ds:datastoreItem xmlns:ds="http://schemas.openxmlformats.org/officeDocument/2006/customXml" ds:itemID="{9089A27F-35F2-468A-867A-37643C50FEA3}"/>
</file>

<file path=docProps/app.xml><?xml version="1.0" encoding="utf-8"?>
<Properties xmlns="http://schemas.openxmlformats.org/officeDocument/2006/extended-properties" xmlns:vt="http://schemas.openxmlformats.org/officeDocument/2006/docPropsVTypes">
  <TotalTime>14</TotalTime>
  <Words>1029</Words>
  <Application>Microsoft Office PowerPoint</Application>
  <PresentationFormat>Custom</PresentationFormat>
  <Paragraphs>99</Paragraphs>
  <Slides>11</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Moontime</vt:lpstr>
      <vt:lpstr>Aptos</vt:lpstr>
      <vt:lpstr>Arial</vt:lpstr>
      <vt:lpstr>Raleway</vt:lpstr>
      <vt:lpstr>Prata</vt:lpstr>
      <vt:lpstr>Raleway Bold</vt:lpstr>
      <vt:lpstr>Open Sauce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Monochromatic Simple The Minimalist Presentation Template</dc:title>
  <dc:creator>DeMakus Staton</dc:creator>
  <cp:lastModifiedBy>DeMakus Staton</cp:lastModifiedBy>
  <cp:revision>2</cp:revision>
  <dcterms:created xsi:type="dcterms:W3CDTF">2006-08-16T00:00:00Z</dcterms:created>
  <dcterms:modified xsi:type="dcterms:W3CDTF">2026-01-28T15:46:17Z</dcterms:modified>
  <dc:identifier>DAG_ps3IqgA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0x0101009C8BE654764C0C47AA3CFC79DCD0B6B0</vt:lpwstr>
  </property>
</Properties>
</file>