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0" r:id="rId1"/>
  </p:sldMasterIdLst>
  <p:sldIdLst>
    <p:sldId id="258" r:id="rId2"/>
    <p:sldId id="257" r:id="rId3"/>
    <p:sldId id="278" r:id="rId4"/>
    <p:sldId id="279" r:id="rId5"/>
    <p:sldId id="281" r:id="rId6"/>
    <p:sldId id="282" r:id="rId7"/>
    <p:sldId id="259" r:id="rId8"/>
    <p:sldId id="264" r:id="rId9"/>
    <p:sldId id="260" r:id="rId10"/>
    <p:sldId id="261" r:id="rId11"/>
    <p:sldId id="262" r:id="rId12"/>
    <p:sldId id="263" r:id="rId13"/>
    <p:sldId id="266" r:id="rId14"/>
    <p:sldId id="272" r:id="rId15"/>
    <p:sldId id="265" r:id="rId16"/>
    <p:sldId id="267" r:id="rId17"/>
    <p:sldId id="271" r:id="rId18"/>
    <p:sldId id="269" r:id="rId19"/>
    <p:sldId id="274" r:id="rId20"/>
    <p:sldId id="276" r:id="rId21"/>
    <p:sldId id="27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2.7086221015683871E-2"/>
          <c:y val="1.67397695184174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Gender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8000"/>
                      <a:lumMod val="114000"/>
                    </a:schemeClr>
                  </a:gs>
                  <a:gs pos="100000">
                    <a:schemeClr val="accent1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D4E3-EE4E-89BF-C3DA2309CE2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8000"/>
                      <a:lumMod val="114000"/>
                    </a:schemeClr>
                  </a:gs>
                  <a:gs pos="100000">
                    <a:schemeClr val="accent2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D4E3-EE4E-89BF-C3DA2309CE20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CD41DA1-472A-EC45-A5E1-97D80EBB6B8F}" type="CATEGORYNAME">
                      <a:rPr lang="en-US" sz="1800"/>
                      <a:pPr>
                        <a:defRPr/>
                      </a:pPr>
                      <a:t>[CATEGORY NAME]</a:t>
                    </a:fld>
                    <a:r>
                      <a:rPr lang="en-US" sz="1800" baseline="0" dirty="0"/>
                      <a:t>
</a:t>
                    </a:r>
                    <a:fld id="{811075D6-6D02-0D4B-94E6-0A457A4EE907}" type="PERCENTAGE">
                      <a:rPr lang="en-US" sz="1800" baseline="0"/>
                      <a:pPr>
                        <a:defRPr/>
                      </a:pPr>
                      <a:t>[PERCENTAGE]</a:t>
                    </a:fld>
                    <a:endParaRPr lang="en-US" sz="18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032002602606417"/>
                      <c:h val="0.1739262052963576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4E3-EE4E-89BF-C3DA2309CE2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0ED507E-9260-B84E-B581-375190D84A19}" type="CATEGORYNAME">
                      <a:rPr lang="en-US" sz="1800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81187219-0508-A341-9347-34A665EDF5C3}" type="PERCENTAGE">
                      <a:rPr lang="en-US" sz="1800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4E3-EE4E-89BF-C3DA2309CE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241</c:v>
                </c:pt>
                <c:pt idx="1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E3-EE4E-89BF-C3DA2309CE20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2.2904775890301099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Age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8000"/>
                      <a:lumMod val="114000"/>
                    </a:schemeClr>
                  </a:gs>
                  <a:gs pos="100000">
                    <a:schemeClr val="accent1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8000"/>
                      <a:lumMod val="114000"/>
                    </a:schemeClr>
                  </a:gs>
                  <a:gs pos="100000">
                    <a:schemeClr val="accent2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8000"/>
                      <a:lumMod val="114000"/>
                    </a:schemeClr>
                  </a:gs>
                  <a:gs pos="100000">
                    <a:schemeClr val="accent3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4000"/>
                    </a:schemeClr>
                  </a:gs>
                  <a:gs pos="100000">
                    <a:schemeClr val="accent4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1C9B-F34E-B5E1-E2E358DEF5C6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98000"/>
                      <a:lumMod val="114000"/>
                    </a:schemeClr>
                  </a:gs>
                  <a:gs pos="100000">
                    <a:schemeClr val="accent5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Under 18</c:v>
                </c:pt>
                <c:pt idx="1">
                  <c:v>18-29</c:v>
                </c:pt>
                <c:pt idx="2">
                  <c:v>30-39</c:v>
                </c:pt>
                <c:pt idx="3">
                  <c:v>40-49</c:v>
                </c:pt>
                <c:pt idx="4">
                  <c:v>50+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71</c:v>
                </c:pt>
                <c:pt idx="2">
                  <c:v>82</c:v>
                </c:pt>
                <c:pt idx="3">
                  <c:v>48</c:v>
                </c:pt>
                <c:pt idx="4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9B-F34E-B5E1-E2E358DEF5C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How is CDP</a:t>
            </a:r>
            <a:r>
              <a:rPr lang="en-US" sz="2800" baseline="0" dirty="0"/>
              <a:t> Funded?</a:t>
            </a:r>
            <a:endParaRPr lang="en-US" sz="2800" dirty="0"/>
          </a:p>
        </c:rich>
      </c:tx>
      <c:layout>
        <c:manualLayout>
          <c:xMode val="edge"/>
          <c:yMode val="edge"/>
          <c:x val="0.1871442435661155"/>
          <c:y val="6.21176498357427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9.9873803897832583E-2"/>
          <c:w val="1"/>
          <c:h val="0.7990440820933918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Budget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047-A946-A2EF-AFB502E2718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3047-A946-A2EF-AFB502E2718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3"/>
              <c:layout>
                <c:manualLayout>
                  <c:x val="2.0761349590463192E-3"/>
                  <c:y val="4.88966481742028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885669546605914"/>
                      <c:h val="0.181837579408642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047-A946-A2EF-AFB502E271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State Grants</c:v>
                </c:pt>
                <c:pt idx="1">
                  <c:v>Federal Grants</c:v>
                </c:pt>
                <c:pt idx="2">
                  <c:v>Other Grants</c:v>
                </c:pt>
                <c:pt idx="3">
                  <c:v>Donations&amp; Local Grants</c:v>
                </c:pt>
                <c:pt idx="4">
                  <c:v>Jackson County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173839</c:v>
                </c:pt>
                <c:pt idx="1">
                  <c:v>456234</c:v>
                </c:pt>
                <c:pt idx="2">
                  <c:v>221327</c:v>
                </c:pt>
                <c:pt idx="3">
                  <c:v>130970</c:v>
                </c:pt>
                <c:pt idx="4">
                  <c:v>100000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47-A946-A2EF-AFB502E27188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963E-BD5D-1745-B544-A8A202AFA6E6}" type="datetimeFigureOut">
              <a:rPr lang="en-US" smtClean="0"/>
              <a:t>1/27/26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FE569-0F2C-844D-9500-59C04D93E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04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963E-BD5D-1745-B544-A8A202AFA6E6}" type="datetimeFigureOut">
              <a:rPr lang="en-US" smtClean="0"/>
              <a:t>1/27/26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FE569-0F2C-844D-9500-59C04D93E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526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963E-BD5D-1745-B544-A8A202AFA6E6}" type="datetimeFigureOut">
              <a:rPr lang="en-US" smtClean="0"/>
              <a:t>1/27/26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FE569-0F2C-844D-9500-59C04D93E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338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963E-BD5D-1745-B544-A8A202AFA6E6}" type="datetimeFigureOut">
              <a:rPr lang="en-US" smtClean="0"/>
              <a:t>1/27/26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FE569-0F2C-844D-9500-59C04D93E52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8377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963E-BD5D-1745-B544-A8A202AFA6E6}" type="datetimeFigureOut">
              <a:rPr lang="en-US" smtClean="0"/>
              <a:t>1/27/26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FE569-0F2C-844D-9500-59C04D93E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11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963E-BD5D-1745-B544-A8A202AFA6E6}" type="datetimeFigureOut">
              <a:rPr lang="en-US" smtClean="0"/>
              <a:t>1/27/26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FE569-0F2C-844D-9500-59C04D93E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09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963E-BD5D-1745-B544-A8A202AFA6E6}" type="datetimeFigureOut">
              <a:rPr lang="en-US" smtClean="0"/>
              <a:t>1/27/26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FE569-0F2C-844D-9500-59C04D93E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93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963E-BD5D-1745-B544-A8A202AFA6E6}" type="datetimeFigureOut">
              <a:rPr lang="en-US" smtClean="0"/>
              <a:t>1/27/26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FE569-0F2C-844D-9500-59C04D93E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455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963E-BD5D-1745-B544-A8A202AFA6E6}" type="datetimeFigureOut">
              <a:rPr lang="en-US" smtClean="0"/>
              <a:t>1/27/26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FE569-0F2C-844D-9500-59C04D93E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84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963E-BD5D-1745-B544-A8A202AFA6E6}" type="datetimeFigureOut">
              <a:rPr lang="en-US" smtClean="0"/>
              <a:t>1/27/26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FE569-0F2C-844D-9500-59C04D93E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20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963E-BD5D-1745-B544-A8A202AFA6E6}" type="datetimeFigureOut">
              <a:rPr lang="en-US" smtClean="0"/>
              <a:t>1/27/26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FE569-0F2C-844D-9500-59C04D93E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03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963E-BD5D-1745-B544-A8A202AFA6E6}" type="datetimeFigureOut">
              <a:rPr lang="en-US" smtClean="0"/>
              <a:t>1/27/26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FE569-0F2C-844D-9500-59C04D93E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94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963E-BD5D-1745-B544-A8A202AFA6E6}" type="datetimeFigureOut">
              <a:rPr lang="en-US" smtClean="0"/>
              <a:t>1/27/26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FE569-0F2C-844D-9500-59C04D93E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48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963E-BD5D-1745-B544-A8A202AFA6E6}" type="datetimeFigureOut">
              <a:rPr lang="en-US" smtClean="0"/>
              <a:t>1/27/26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FE569-0F2C-844D-9500-59C04D93E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87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963E-BD5D-1745-B544-A8A202AFA6E6}" type="datetimeFigureOut">
              <a:rPr lang="en-US" smtClean="0"/>
              <a:t>1/27/26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FE569-0F2C-844D-9500-59C04D93E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6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963E-BD5D-1745-B544-A8A202AFA6E6}" type="datetimeFigureOut">
              <a:rPr lang="en-US" smtClean="0"/>
              <a:t>1/27/26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FE569-0F2C-844D-9500-59C04D93E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675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963E-BD5D-1745-B544-A8A202AFA6E6}" type="datetimeFigureOut">
              <a:rPr lang="en-US" smtClean="0"/>
              <a:t>1/27/26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FE569-0F2C-844D-9500-59C04D93E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6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FF9963E-BD5D-1745-B544-A8A202AFA6E6}" type="datetimeFigureOut">
              <a:rPr lang="en-US" smtClean="0"/>
              <a:t>1/27/26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FE569-0F2C-844D-9500-59C04D93E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374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glowing gradient brush stroke"/>
          <p:cNvSpPr/>
          <p:nvPr/>
        </p:nvSpPr>
        <p:spPr>
          <a:xfrm rot="337666">
            <a:off x="-1255728" y="-1225131"/>
            <a:ext cx="12298589" cy="10054097"/>
          </a:xfrm>
          <a:custGeom>
            <a:avLst/>
            <a:gdLst/>
            <a:ahLst/>
            <a:cxnLst/>
            <a:rect l="l" t="t" r="r" b="b"/>
            <a:pathLst>
              <a:path w="18447884" h="15081145">
                <a:moveTo>
                  <a:pt x="0" y="0"/>
                </a:moveTo>
                <a:lnTo>
                  <a:pt x="18447883" y="0"/>
                </a:lnTo>
                <a:lnTo>
                  <a:pt x="18447883" y="15081145"/>
                </a:lnTo>
                <a:lnTo>
                  <a:pt x="0" y="150811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2390538" y="2751385"/>
            <a:ext cx="8014245" cy="2101066"/>
          </a:xfrm>
          <a:custGeom>
            <a:avLst/>
            <a:gdLst/>
            <a:ahLst/>
            <a:cxnLst/>
            <a:rect l="l" t="t" r="r" b="b"/>
            <a:pathLst>
              <a:path w="12021368" h="3151599">
                <a:moveTo>
                  <a:pt x="0" y="0"/>
                </a:moveTo>
                <a:lnTo>
                  <a:pt x="12021368" y="0"/>
                </a:lnTo>
                <a:lnTo>
                  <a:pt x="12021368" y="3151599"/>
                </a:lnTo>
                <a:lnTo>
                  <a:pt x="0" y="31515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025628" y="1953448"/>
            <a:ext cx="1623601" cy="1595873"/>
          </a:xfrm>
          <a:custGeom>
            <a:avLst/>
            <a:gdLst/>
            <a:ahLst/>
            <a:cxnLst/>
            <a:rect l="l" t="t" r="r" b="b"/>
            <a:pathLst>
              <a:path w="2435401" h="2393810">
                <a:moveTo>
                  <a:pt x="0" y="0"/>
                </a:moveTo>
                <a:lnTo>
                  <a:pt x="2435401" y="0"/>
                </a:lnTo>
                <a:lnTo>
                  <a:pt x="2435401" y="2393810"/>
                </a:lnTo>
                <a:lnTo>
                  <a:pt x="0" y="23938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5B1F3-1E9D-2F93-BD44-2E3A0C20E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Shelter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A50D1-0DDC-0F25-28FA-D8A4CBCC5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5539225" cy="4195481"/>
          </a:xfrm>
        </p:spPr>
        <p:txBody>
          <a:bodyPr>
            <a:noAutofit/>
          </a:bodyPr>
          <a:lstStyle/>
          <a:p>
            <a:r>
              <a:rPr lang="en-US" sz="2800" dirty="0"/>
              <a:t>CDP provides temporary emergency housing for those fleeing interpersonal violence</a:t>
            </a:r>
          </a:p>
          <a:p>
            <a:r>
              <a:rPr lang="en-US" sz="2800" dirty="0"/>
              <a:t>Presently using hotels and partner agencies</a:t>
            </a:r>
          </a:p>
          <a:p>
            <a:r>
              <a:rPr lang="en-US" sz="2800" dirty="0"/>
              <a:t>New Emergency Shelter will accommodate up to 18 persons</a:t>
            </a: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33E69D08-ECF7-6A5F-C232-091567785761}"/>
              </a:ext>
            </a:extLst>
          </p:cNvPr>
          <p:cNvSpPr/>
          <p:nvPr/>
        </p:nvSpPr>
        <p:spPr>
          <a:xfrm>
            <a:off x="7252137" y="2154620"/>
            <a:ext cx="4519722" cy="3281979"/>
          </a:xfrm>
          <a:custGeom>
            <a:avLst/>
            <a:gdLst/>
            <a:ahLst/>
            <a:cxnLst/>
            <a:rect l="l" t="t" r="r" b="b"/>
            <a:pathLst>
              <a:path w="8404311" h="6561205">
                <a:moveTo>
                  <a:pt x="0" y="0"/>
                </a:moveTo>
                <a:lnTo>
                  <a:pt x="8404310" y="0"/>
                </a:lnTo>
                <a:lnTo>
                  <a:pt x="8404310" y="6561205"/>
                </a:lnTo>
                <a:lnTo>
                  <a:pt x="0" y="65612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537" r="-22135" b="-19770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4551BA63-0296-AB3D-D9B3-B5C73BFF4085}"/>
              </a:ext>
            </a:extLst>
          </p:cNvPr>
          <p:cNvSpPr/>
          <p:nvPr/>
        </p:nvSpPr>
        <p:spPr>
          <a:xfrm>
            <a:off x="9919325" y="-174030"/>
            <a:ext cx="1767364" cy="2177964"/>
          </a:xfrm>
          <a:custGeom>
            <a:avLst/>
            <a:gdLst/>
            <a:ahLst/>
            <a:cxnLst/>
            <a:rect l="l" t="t" r="r" b="b"/>
            <a:pathLst>
              <a:path w="1767364" h="2177964">
                <a:moveTo>
                  <a:pt x="0" y="0"/>
                </a:moveTo>
                <a:lnTo>
                  <a:pt x="1767364" y="0"/>
                </a:lnTo>
                <a:lnTo>
                  <a:pt x="1767364" y="2177964"/>
                </a:lnTo>
                <a:lnTo>
                  <a:pt x="0" y="21779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244832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7475C-68A0-07F2-CB46-38676872D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Court Advocacy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A2AAC-53DF-1F1E-B716-428D8F989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Court accompaniment for clients</a:t>
            </a:r>
          </a:p>
          <a:p>
            <a:r>
              <a:rPr lang="en-US" sz="2800" dirty="0"/>
              <a:t>Assistance in filing Domestic Violence Protection Orders and No Contact Orders in state and tribal courts</a:t>
            </a:r>
          </a:p>
          <a:p>
            <a:r>
              <a:rPr lang="en-US" sz="2800" dirty="0"/>
              <a:t>Track updates during court proceedings to ensure clients are aware of changes and outcomes</a:t>
            </a:r>
          </a:p>
          <a:p>
            <a:r>
              <a:rPr lang="en-US" sz="2800" dirty="0"/>
              <a:t>Maintain knowledge of civil and criminal court procedures and policy changes</a:t>
            </a: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56CB7D9A-A01E-08E1-D3CF-EA1371C7D892}"/>
              </a:ext>
            </a:extLst>
          </p:cNvPr>
          <p:cNvSpPr/>
          <p:nvPr/>
        </p:nvSpPr>
        <p:spPr>
          <a:xfrm>
            <a:off x="9919325" y="-174030"/>
            <a:ext cx="1767364" cy="2177964"/>
          </a:xfrm>
          <a:custGeom>
            <a:avLst/>
            <a:gdLst/>
            <a:ahLst/>
            <a:cxnLst/>
            <a:rect l="l" t="t" r="r" b="b"/>
            <a:pathLst>
              <a:path w="1767364" h="2177964">
                <a:moveTo>
                  <a:pt x="0" y="0"/>
                </a:moveTo>
                <a:lnTo>
                  <a:pt x="1767364" y="0"/>
                </a:lnTo>
                <a:lnTo>
                  <a:pt x="1767364" y="2177964"/>
                </a:lnTo>
                <a:lnTo>
                  <a:pt x="0" y="21779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537724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22C75-6A7C-4DB0-A65F-77BE6543C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Court Advocacy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DF920-55CD-A7AA-476B-2C5D7A9A7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567" y="1506380"/>
            <a:ext cx="9813820" cy="4195481"/>
          </a:xfrm>
        </p:spPr>
        <p:txBody>
          <a:bodyPr>
            <a:noAutofit/>
          </a:bodyPr>
          <a:lstStyle/>
          <a:p>
            <a:r>
              <a:rPr lang="en-US" sz="2800" dirty="0"/>
              <a:t>Provide clients with relevant court updates:</a:t>
            </a:r>
          </a:p>
          <a:p>
            <a:pPr lvl="1"/>
            <a:r>
              <a:rPr lang="en-US" sz="2000" dirty="0"/>
              <a:t>Upcoming court dates</a:t>
            </a:r>
          </a:p>
          <a:p>
            <a:pPr lvl="1"/>
            <a:r>
              <a:rPr lang="en-US" sz="2000" dirty="0"/>
              <a:t>Defendant arrest information</a:t>
            </a:r>
          </a:p>
          <a:p>
            <a:pPr lvl="1"/>
            <a:r>
              <a:rPr lang="en-US" sz="2000" dirty="0"/>
              <a:t>Plea agreements and case developments</a:t>
            </a:r>
          </a:p>
          <a:p>
            <a:r>
              <a:rPr lang="en-US" sz="2800" dirty="0"/>
              <a:t>Facilitate and participate in monthly meetings with the Jackson County District Attorney’s Office</a:t>
            </a:r>
          </a:p>
          <a:p>
            <a:r>
              <a:rPr lang="en-US" sz="2800" dirty="0"/>
              <a:t>Communicate client desired outcomes and concerns to the DA</a:t>
            </a:r>
          </a:p>
          <a:p>
            <a:r>
              <a:rPr lang="en-US" sz="2800" dirty="0"/>
              <a:t>Track and maintain valid Release of Information (ROIs) to communicate with the DA, Legal Aid, and other counsel</a:t>
            </a: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8D698178-1C90-8E28-C3B3-B186223C339E}"/>
              </a:ext>
            </a:extLst>
          </p:cNvPr>
          <p:cNvSpPr/>
          <p:nvPr/>
        </p:nvSpPr>
        <p:spPr>
          <a:xfrm>
            <a:off x="9919325" y="-109433"/>
            <a:ext cx="1767364" cy="2177964"/>
          </a:xfrm>
          <a:custGeom>
            <a:avLst/>
            <a:gdLst/>
            <a:ahLst/>
            <a:cxnLst/>
            <a:rect l="l" t="t" r="r" b="b"/>
            <a:pathLst>
              <a:path w="1767364" h="2177964">
                <a:moveTo>
                  <a:pt x="0" y="0"/>
                </a:moveTo>
                <a:lnTo>
                  <a:pt x="1767364" y="0"/>
                </a:lnTo>
                <a:lnTo>
                  <a:pt x="1767364" y="2177964"/>
                </a:lnTo>
                <a:lnTo>
                  <a:pt x="0" y="21779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548627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08EEB8D-036D-5F7E-1083-9D310F74B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Counseling and Therapy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71613D-F59A-40F4-FC8E-050B7CE74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988" y="1435081"/>
            <a:ext cx="9901019" cy="4195481"/>
          </a:xfrm>
        </p:spPr>
        <p:txBody>
          <a:bodyPr>
            <a:noAutofit/>
          </a:bodyPr>
          <a:lstStyle/>
          <a:p>
            <a:r>
              <a:rPr lang="en-US" sz="2800" dirty="0"/>
              <a:t>Domestic Violence and Sexual Assault Survivors Support Groups</a:t>
            </a:r>
          </a:p>
          <a:p>
            <a:r>
              <a:rPr lang="en-US" sz="2800" dirty="0"/>
              <a:t>In House Therapist</a:t>
            </a:r>
          </a:p>
          <a:p>
            <a:pPr lvl="1"/>
            <a:r>
              <a:rPr lang="en-US" dirty="0"/>
              <a:t>Free counseling for survivors of interpersonal violence</a:t>
            </a:r>
          </a:p>
          <a:p>
            <a:r>
              <a:rPr lang="en-US" sz="2800" dirty="0"/>
              <a:t>Referrals to free licensed therapists and counselors</a:t>
            </a:r>
          </a:p>
          <a:p>
            <a:r>
              <a:rPr lang="en-US" sz="2800" dirty="0"/>
              <a:t>Spanish speaking counselors and therapist referrals</a:t>
            </a:r>
          </a:p>
          <a:p>
            <a:r>
              <a:rPr lang="en-US" sz="2800" dirty="0"/>
              <a:t>Children 13 and under	</a:t>
            </a:r>
          </a:p>
          <a:p>
            <a:pPr lvl="1"/>
            <a:r>
              <a:rPr lang="en-US" sz="2800" dirty="0"/>
              <a:t>WNC Alliance in Waynesville</a:t>
            </a: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C72B0A5C-6932-D52E-1841-ECC9B74EEE44}"/>
              </a:ext>
            </a:extLst>
          </p:cNvPr>
          <p:cNvSpPr/>
          <p:nvPr/>
        </p:nvSpPr>
        <p:spPr>
          <a:xfrm>
            <a:off x="9919325" y="-174030"/>
            <a:ext cx="1767364" cy="2177964"/>
          </a:xfrm>
          <a:custGeom>
            <a:avLst/>
            <a:gdLst/>
            <a:ahLst/>
            <a:cxnLst/>
            <a:rect l="l" t="t" r="r" b="b"/>
            <a:pathLst>
              <a:path w="1767364" h="2177964">
                <a:moveTo>
                  <a:pt x="0" y="0"/>
                </a:moveTo>
                <a:lnTo>
                  <a:pt x="1767364" y="0"/>
                </a:lnTo>
                <a:lnTo>
                  <a:pt x="1767364" y="2177964"/>
                </a:lnTo>
                <a:lnTo>
                  <a:pt x="0" y="21779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166862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5ADA4-FBB0-D82E-6E5E-465345856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Outreach &amp; Prevention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F36576-DC52-477E-A06B-A16B7209C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955" y="1853248"/>
            <a:ext cx="10351402" cy="4195481"/>
          </a:xfrm>
        </p:spPr>
        <p:txBody>
          <a:bodyPr>
            <a:noAutofit/>
          </a:bodyPr>
          <a:lstStyle/>
          <a:p>
            <a:r>
              <a:rPr lang="en-US" sz="2800" dirty="0"/>
              <a:t>Emphasis on prevention, education, and community outreach</a:t>
            </a:r>
          </a:p>
          <a:p>
            <a:r>
              <a:rPr lang="en-US" sz="2800" dirty="0"/>
              <a:t>Educational presentations on healthy relationships, consent, internet safety, interpersonal violence, and CDP services</a:t>
            </a:r>
          </a:p>
          <a:p>
            <a:r>
              <a:rPr lang="en-US" sz="2800" dirty="0"/>
              <a:t>Jackson County Schools, WCU, SCC, and other partners</a:t>
            </a:r>
          </a:p>
          <a:p>
            <a:r>
              <a:rPr lang="en-US" sz="2800" dirty="0"/>
              <a:t>WCU campus outreach including tabling events and group collaborations</a:t>
            </a:r>
          </a:p>
          <a:p>
            <a:r>
              <a:rPr lang="en-US" sz="2800" dirty="0"/>
              <a:t>Participation in community groups, events, and awareness initiatives</a:t>
            </a:r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2809AA6F-A504-092F-0E15-7139D53C4EA5}"/>
              </a:ext>
            </a:extLst>
          </p:cNvPr>
          <p:cNvSpPr/>
          <p:nvPr/>
        </p:nvSpPr>
        <p:spPr>
          <a:xfrm>
            <a:off x="9919325" y="-174030"/>
            <a:ext cx="1767364" cy="2177964"/>
          </a:xfrm>
          <a:custGeom>
            <a:avLst/>
            <a:gdLst/>
            <a:ahLst/>
            <a:cxnLst/>
            <a:rect l="l" t="t" r="r" b="b"/>
            <a:pathLst>
              <a:path w="1767364" h="2177964">
                <a:moveTo>
                  <a:pt x="0" y="0"/>
                </a:moveTo>
                <a:lnTo>
                  <a:pt x="1767364" y="0"/>
                </a:lnTo>
                <a:lnTo>
                  <a:pt x="1767364" y="2177964"/>
                </a:lnTo>
                <a:lnTo>
                  <a:pt x="0" y="21779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702054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4D2F6-7A79-CA40-7C1C-A09764957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0908" y="452718"/>
            <a:ext cx="7109926" cy="1400530"/>
          </a:xfrm>
        </p:spPr>
        <p:txBody>
          <a:bodyPr/>
          <a:lstStyle/>
          <a:p>
            <a:r>
              <a:rPr lang="en-US" dirty="0"/>
              <a:t>Information and Referrals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D6178A-0AE7-7A7D-C964-A3DBEB3D04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6645" y="2015418"/>
            <a:ext cx="4396339" cy="41957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Child Advocacy</a:t>
            </a:r>
          </a:p>
          <a:p>
            <a:pPr lvl="1"/>
            <a:r>
              <a:rPr lang="en-US" dirty="0"/>
              <a:t>AWAKE Child Advocacy Center</a:t>
            </a:r>
          </a:p>
          <a:p>
            <a:pPr lvl="1"/>
            <a:r>
              <a:rPr lang="en-US" dirty="0"/>
              <a:t>Department of Social Services</a:t>
            </a:r>
          </a:p>
          <a:p>
            <a:r>
              <a:rPr lang="en-US" dirty="0"/>
              <a:t>Courts</a:t>
            </a:r>
          </a:p>
          <a:p>
            <a:pPr lvl="1"/>
            <a:r>
              <a:rPr lang="en-US" dirty="0"/>
              <a:t>Jackson County DA</a:t>
            </a:r>
          </a:p>
          <a:p>
            <a:pPr lvl="1"/>
            <a:r>
              <a:rPr lang="en-US" dirty="0"/>
              <a:t>Jackson County Clark</a:t>
            </a:r>
          </a:p>
          <a:p>
            <a:pPr lvl="1"/>
            <a:r>
              <a:rPr lang="en-US" dirty="0"/>
              <a:t>Jackson County Magistrate</a:t>
            </a:r>
          </a:p>
          <a:p>
            <a:r>
              <a:rPr lang="en-US" dirty="0"/>
              <a:t>Legal</a:t>
            </a:r>
          </a:p>
          <a:p>
            <a:pPr lvl="1"/>
            <a:r>
              <a:rPr lang="en-US" dirty="0"/>
              <a:t>Legal Aid</a:t>
            </a:r>
          </a:p>
          <a:p>
            <a:pPr lvl="1"/>
            <a:r>
              <a:rPr lang="en-US" dirty="0"/>
              <a:t>Pisgah Legal</a:t>
            </a:r>
          </a:p>
          <a:p>
            <a:r>
              <a:rPr lang="en-US" dirty="0"/>
              <a:t>Law Enforcement</a:t>
            </a:r>
          </a:p>
          <a:p>
            <a:pPr lvl="1"/>
            <a:r>
              <a:rPr lang="en-US" dirty="0"/>
              <a:t>Jackson County Sheriff’s Office</a:t>
            </a:r>
          </a:p>
          <a:p>
            <a:pPr lvl="1"/>
            <a:r>
              <a:rPr lang="en-US" dirty="0"/>
              <a:t>Sylva Police Department</a:t>
            </a:r>
          </a:p>
          <a:p>
            <a:pPr lvl="1"/>
            <a:r>
              <a:rPr lang="en-US" dirty="0"/>
              <a:t>WCU Police Department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859FAA-CBD1-B9CF-86D1-82D20C7551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015418"/>
            <a:ext cx="4396341" cy="420024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Health Care</a:t>
            </a:r>
          </a:p>
          <a:p>
            <a:pPr lvl="1"/>
            <a:r>
              <a:rPr lang="en-US" dirty="0"/>
              <a:t>Harris Regional </a:t>
            </a:r>
          </a:p>
          <a:p>
            <a:pPr lvl="1"/>
            <a:r>
              <a:rPr lang="en-US" dirty="0"/>
              <a:t>Jackson County Health Department</a:t>
            </a:r>
          </a:p>
          <a:p>
            <a:pPr lvl="1"/>
            <a:r>
              <a:rPr lang="en-US" dirty="0"/>
              <a:t>Other providers</a:t>
            </a:r>
          </a:p>
          <a:p>
            <a:r>
              <a:rPr lang="en-US" dirty="0"/>
              <a:t>Mental Health</a:t>
            </a:r>
          </a:p>
          <a:p>
            <a:pPr lvl="1"/>
            <a:r>
              <a:rPr lang="en-US" dirty="0"/>
              <a:t>In-house referrals</a:t>
            </a:r>
          </a:p>
          <a:p>
            <a:pPr lvl="1"/>
            <a:r>
              <a:rPr lang="en-US" dirty="0"/>
              <a:t>Contracted therapists</a:t>
            </a:r>
          </a:p>
          <a:p>
            <a:pPr lvl="1"/>
            <a:r>
              <a:rPr lang="en-US" dirty="0"/>
              <a:t>Blue Ridge Health</a:t>
            </a:r>
          </a:p>
          <a:p>
            <a:r>
              <a:rPr lang="en-US" dirty="0"/>
              <a:t>Housing</a:t>
            </a:r>
          </a:p>
          <a:p>
            <a:pPr lvl="1"/>
            <a:r>
              <a:rPr lang="en-US" dirty="0"/>
              <a:t>Mountain Projects</a:t>
            </a:r>
          </a:p>
          <a:p>
            <a:pPr lvl="1"/>
            <a:r>
              <a:rPr lang="en-US" dirty="0"/>
              <a:t>HERE in Jackson County</a:t>
            </a:r>
          </a:p>
          <a:p>
            <a:r>
              <a:rPr lang="en-US" dirty="0"/>
              <a:t>Clothing/material resources</a:t>
            </a:r>
          </a:p>
          <a:p>
            <a:pPr lvl="1"/>
            <a:r>
              <a:rPr lang="en-US" dirty="0"/>
              <a:t>In-house resources</a:t>
            </a:r>
          </a:p>
          <a:p>
            <a:pPr lvl="1"/>
            <a:r>
              <a:rPr lang="en-US" dirty="0"/>
              <a:t>Great Smokies Health Thrift </a:t>
            </a: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B5529C17-91D0-A38F-44F7-EE7621099239}"/>
              </a:ext>
            </a:extLst>
          </p:cNvPr>
          <p:cNvSpPr/>
          <p:nvPr/>
        </p:nvSpPr>
        <p:spPr>
          <a:xfrm>
            <a:off x="9919325" y="-174030"/>
            <a:ext cx="1767364" cy="2177964"/>
          </a:xfrm>
          <a:custGeom>
            <a:avLst/>
            <a:gdLst/>
            <a:ahLst/>
            <a:cxnLst/>
            <a:rect l="l" t="t" r="r" b="b"/>
            <a:pathLst>
              <a:path w="1767364" h="2177964">
                <a:moveTo>
                  <a:pt x="0" y="0"/>
                </a:moveTo>
                <a:lnTo>
                  <a:pt x="1767364" y="0"/>
                </a:lnTo>
                <a:lnTo>
                  <a:pt x="1767364" y="2177964"/>
                </a:lnTo>
                <a:lnTo>
                  <a:pt x="0" y="21779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5785E114-A298-FEA5-150F-C90F77DF59AB}"/>
              </a:ext>
            </a:extLst>
          </p:cNvPr>
          <p:cNvSpPr/>
          <p:nvPr/>
        </p:nvSpPr>
        <p:spPr>
          <a:xfrm>
            <a:off x="1476108" y="147246"/>
            <a:ext cx="1330115" cy="1533273"/>
          </a:xfrm>
          <a:custGeom>
            <a:avLst/>
            <a:gdLst/>
            <a:ahLst/>
            <a:cxnLst/>
            <a:rect l="l" t="t" r="r" b="b"/>
            <a:pathLst>
              <a:path w="8027720" h="8281991">
                <a:moveTo>
                  <a:pt x="0" y="0"/>
                </a:moveTo>
                <a:lnTo>
                  <a:pt x="8027720" y="0"/>
                </a:lnTo>
                <a:lnTo>
                  <a:pt x="8027720" y="8281991"/>
                </a:lnTo>
                <a:lnTo>
                  <a:pt x="0" y="82819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370548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19F3F-7101-66D6-E1A9-A72EA165F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125" y="471068"/>
            <a:ext cx="7233493" cy="1400530"/>
          </a:xfrm>
        </p:spPr>
        <p:txBody>
          <a:bodyPr/>
          <a:lstStyle/>
          <a:p>
            <a:r>
              <a:rPr lang="en-US" dirty="0"/>
              <a:t>Annual Impact: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859C07-2EAB-64CA-D8A9-75530F383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92902" y="2060575"/>
            <a:ext cx="4396341" cy="4200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/>
              <a:t>Shelter &amp; Housing</a:t>
            </a:r>
            <a:r>
              <a:rPr lang="en-US" sz="2800" b="1" dirty="0"/>
              <a:t>:</a:t>
            </a:r>
          </a:p>
          <a:p>
            <a:r>
              <a:rPr lang="en-US" sz="2400" dirty="0"/>
              <a:t>Sheltered 22 People</a:t>
            </a:r>
          </a:p>
          <a:p>
            <a:r>
              <a:rPr lang="en-US" sz="2400" dirty="0"/>
              <a:t>445 nights of safety</a:t>
            </a:r>
          </a:p>
          <a:p>
            <a:r>
              <a:rPr lang="en-US" sz="2400" dirty="0"/>
              <a:t>Housed 17 people in Safe at Home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E16D1B49-AAD0-7342-B4B1-69174196C085}"/>
              </a:ext>
            </a:extLst>
          </p:cNvPr>
          <p:cNvSpPr/>
          <p:nvPr/>
        </p:nvSpPr>
        <p:spPr>
          <a:xfrm>
            <a:off x="9919325" y="-174030"/>
            <a:ext cx="1767364" cy="2177964"/>
          </a:xfrm>
          <a:custGeom>
            <a:avLst/>
            <a:gdLst/>
            <a:ahLst/>
            <a:cxnLst/>
            <a:rect l="l" t="t" r="r" b="b"/>
            <a:pathLst>
              <a:path w="1767364" h="2177964">
                <a:moveTo>
                  <a:pt x="0" y="0"/>
                </a:moveTo>
                <a:lnTo>
                  <a:pt x="1767364" y="0"/>
                </a:lnTo>
                <a:lnTo>
                  <a:pt x="1767364" y="2177964"/>
                </a:lnTo>
                <a:lnTo>
                  <a:pt x="0" y="21779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4D02D5D-ED0D-AFB1-11E2-FDEA709B31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/>
              <a:t>Intervention</a:t>
            </a:r>
            <a:r>
              <a:rPr lang="en-US" sz="2800" dirty="0"/>
              <a:t>:</a:t>
            </a:r>
          </a:p>
          <a:p>
            <a:r>
              <a:rPr lang="en-US" sz="2400" dirty="0"/>
              <a:t>Served 312 Survivors</a:t>
            </a:r>
          </a:p>
          <a:p>
            <a:pPr lvl="1"/>
            <a:r>
              <a:rPr lang="en-US" sz="1800" dirty="0"/>
              <a:t>256 Domestic Violence</a:t>
            </a:r>
          </a:p>
          <a:p>
            <a:pPr lvl="1"/>
            <a:r>
              <a:rPr lang="en-US" sz="1800" dirty="0"/>
              <a:t>56 Sexual Assault</a:t>
            </a:r>
          </a:p>
          <a:p>
            <a:r>
              <a:rPr lang="en-US" sz="2400" dirty="0"/>
              <a:t>Provided 3,091 services</a:t>
            </a:r>
          </a:p>
          <a:p>
            <a:r>
              <a:rPr lang="en-US" sz="2400" dirty="0"/>
              <a:t>Answered 343 </a:t>
            </a:r>
            <a:r>
              <a:rPr lang="en-US" sz="2400" dirty="0" err="1"/>
              <a:t>Safeline</a:t>
            </a:r>
            <a:r>
              <a:rPr lang="en-US" sz="2400" dirty="0"/>
              <a:t> calls</a:t>
            </a:r>
          </a:p>
          <a:p>
            <a:r>
              <a:rPr lang="en-US" sz="2400" dirty="0"/>
              <a:t>Utilized 2,881 volunteer hours</a:t>
            </a:r>
          </a:p>
          <a:p>
            <a:endParaRPr lang="en-US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15BFAA68-DE0D-C226-139F-A18ED70F64AF}"/>
              </a:ext>
            </a:extLst>
          </p:cNvPr>
          <p:cNvSpPr/>
          <p:nvPr/>
        </p:nvSpPr>
        <p:spPr>
          <a:xfrm>
            <a:off x="1103312" y="147282"/>
            <a:ext cx="1473925" cy="1535339"/>
          </a:xfrm>
          <a:custGeom>
            <a:avLst/>
            <a:gdLst/>
            <a:ahLst/>
            <a:cxnLst/>
            <a:rect l="l" t="t" r="r" b="b"/>
            <a:pathLst>
              <a:path w="1473925" h="1535339">
                <a:moveTo>
                  <a:pt x="0" y="0"/>
                </a:moveTo>
                <a:lnTo>
                  <a:pt x="1473925" y="0"/>
                </a:lnTo>
                <a:lnTo>
                  <a:pt x="1473925" y="1535338"/>
                </a:lnTo>
                <a:lnTo>
                  <a:pt x="0" y="15353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37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FB23C6C-5774-F963-ACA5-C65F05F581AC}"/>
              </a:ext>
            </a:extLst>
          </p:cNvPr>
          <p:cNvSpPr/>
          <p:nvPr/>
        </p:nvSpPr>
        <p:spPr>
          <a:xfrm>
            <a:off x="9919325" y="-174030"/>
            <a:ext cx="1767364" cy="2177964"/>
          </a:xfrm>
          <a:custGeom>
            <a:avLst/>
            <a:gdLst/>
            <a:ahLst/>
            <a:cxnLst/>
            <a:rect l="l" t="t" r="r" b="b"/>
            <a:pathLst>
              <a:path w="1767364" h="2177964">
                <a:moveTo>
                  <a:pt x="0" y="0"/>
                </a:moveTo>
                <a:lnTo>
                  <a:pt x="1767364" y="0"/>
                </a:lnTo>
                <a:lnTo>
                  <a:pt x="1767364" y="2177964"/>
                </a:lnTo>
                <a:lnTo>
                  <a:pt x="0" y="21779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9F7CB0-04AA-2123-5BDA-84305FBCA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4984" y="452718"/>
            <a:ext cx="7245850" cy="1400530"/>
          </a:xfrm>
        </p:spPr>
        <p:txBody>
          <a:bodyPr/>
          <a:lstStyle/>
          <a:p>
            <a:r>
              <a:rPr lang="en-US" dirty="0"/>
              <a:t>Annual Impact: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3CCDB53-826F-E4B1-F5E4-3B2B54F8E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9998" y="2173443"/>
            <a:ext cx="4396341" cy="42002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u="sng" dirty="0"/>
              <a:t>Court Advocacy</a:t>
            </a:r>
            <a:r>
              <a:rPr lang="en-US" sz="2800" b="1" dirty="0"/>
              <a:t>:</a:t>
            </a:r>
          </a:p>
          <a:p>
            <a:r>
              <a:rPr lang="en-US" sz="2800" dirty="0"/>
              <a:t>185 Survivors interacting with the justice system</a:t>
            </a:r>
          </a:p>
          <a:p>
            <a:r>
              <a:rPr lang="en-US" sz="2800" dirty="0"/>
              <a:t>Assisted with 102 Domestic Violence Protective Orders</a:t>
            </a:r>
          </a:p>
          <a:p>
            <a:r>
              <a:rPr lang="en-US" sz="2800" dirty="0"/>
              <a:t>Made 29 Mandatory reports to DSS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3D2A229-307E-07F4-5D22-228C3019AD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02166" y="2209519"/>
            <a:ext cx="4396339" cy="41957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u="sng" dirty="0"/>
              <a:t>Advocacy</a:t>
            </a:r>
            <a:r>
              <a:rPr lang="en-US" sz="2800" b="1" dirty="0"/>
              <a:t>:</a:t>
            </a:r>
          </a:p>
          <a:p>
            <a:r>
              <a:rPr lang="en-US" sz="2800" dirty="0"/>
              <a:t>102 survivor safety plans</a:t>
            </a:r>
          </a:p>
          <a:p>
            <a:r>
              <a:rPr lang="en-US" sz="2800" dirty="0"/>
              <a:t>153 danger assessments</a:t>
            </a:r>
          </a:p>
          <a:p>
            <a:r>
              <a:rPr lang="en-US" sz="2800" dirty="0"/>
              <a:t>101 survivors provided with financial and job assistance</a:t>
            </a:r>
          </a:p>
          <a:p>
            <a:pPr marL="0" indent="0">
              <a:buNone/>
            </a:pPr>
            <a:endParaRPr lang="en-US" sz="2800" b="1" dirty="0"/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CA74FF5D-5DFB-70D1-F395-5C5B500340CD}"/>
              </a:ext>
            </a:extLst>
          </p:cNvPr>
          <p:cNvSpPr/>
          <p:nvPr/>
        </p:nvSpPr>
        <p:spPr>
          <a:xfrm>
            <a:off x="1202166" y="155747"/>
            <a:ext cx="1614616" cy="1518410"/>
          </a:xfrm>
          <a:custGeom>
            <a:avLst/>
            <a:gdLst/>
            <a:ahLst/>
            <a:cxnLst/>
            <a:rect l="l" t="t" r="r" b="b"/>
            <a:pathLst>
              <a:path w="2012195" h="1715853">
                <a:moveTo>
                  <a:pt x="0" y="0"/>
                </a:moveTo>
                <a:lnTo>
                  <a:pt x="2012195" y="0"/>
                </a:lnTo>
                <a:lnTo>
                  <a:pt x="2012195" y="1715854"/>
                </a:lnTo>
                <a:lnTo>
                  <a:pt x="0" y="17158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407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4AAF9-15DC-6AE3-2ADD-5DAC4CC95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0270" y="452718"/>
            <a:ext cx="7270564" cy="1400530"/>
          </a:xfrm>
        </p:spPr>
        <p:txBody>
          <a:bodyPr/>
          <a:lstStyle/>
          <a:p>
            <a:r>
              <a:rPr lang="en-US" dirty="0"/>
              <a:t>Annual Impact: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024EEA-2E5B-21CB-9B41-968D82B8A1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92902" y="2056093"/>
            <a:ext cx="4396341" cy="4200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/>
              <a:t>Therapeutic Services</a:t>
            </a:r>
            <a:r>
              <a:rPr lang="en-US" sz="2800" b="1" dirty="0"/>
              <a:t>:</a:t>
            </a:r>
          </a:p>
          <a:p>
            <a:r>
              <a:rPr lang="en-US" sz="2400" dirty="0"/>
              <a:t>Provided 146 clinical counseling sessions</a:t>
            </a:r>
          </a:p>
          <a:p>
            <a:r>
              <a:rPr lang="en-US" sz="2400" dirty="0"/>
              <a:t>Held 12 support group sessions for survivors</a:t>
            </a:r>
          </a:p>
          <a:p>
            <a:r>
              <a:rPr lang="en-US" sz="2400" dirty="0"/>
              <a:t>Currently providing in-house service to 12 clients</a:t>
            </a:r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9F5595B6-4747-9B47-8C70-8C77653EBECF}"/>
              </a:ext>
            </a:extLst>
          </p:cNvPr>
          <p:cNvSpPr/>
          <p:nvPr/>
        </p:nvSpPr>
        <p:spPr>
          <a:xfrm>
            <a:off x="9919325" y="-174030"/>
            <a:ext cx="1767364" cy="2177964"/>
          </a:xfrm>
          <a:custGeom>
            <a:avLst/>
            <a:gdLst/>
            <a:ahLst/>
            <a:cxnLst/>
            <a:rect l="l" t="t" r="r" b="b"/>
            <a:pathLst>
              <a:path w="1767364" h="2177964">
                <a:moveTo>
                  <a:pt x="0" y="0"/>
                </a:moveTo>
                <a:lnTo>
                  <a:pt x="1767364" y="0"/>
                </a:lnTo>
                <a:lnTo>
                  <a:pt x="1767364" y="2177964"/>
                </a:lnTo>
                <a:lnTo>
                  <a:pt x="0" y="21779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6ABE095-9B9D-BB79-C7DD-4205043E24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667293" cy="4195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/>
              <a:t>Outreach &amp; Prevention</a:t>
            </a:r>
            <a:r>
              <a:rPr lang="en-US" sz="2800" b="1" dirty="0"/>
              <a:t>:</a:t>
            </a:r>
          </a:p>
          <a:p>
            <a:r>
              <a:rPr lang="en-US" sz="2800" dirty="0"/>
              <a:t>Attended 106 outreach events</a:t>
            </a:r>
          </a:p>
          <a:p>
            <a:r>
              <a:rPr lang="en-US" sz="2800" dirty="0"/>
              <a:t>5000+ unique interactions</a:t>
            </a:r>
          </a:p>
          <a:p>
            <a:r>
              <a:rPr lang="en-US" sz="2800" dirty="0"/>
              <a:t>Prevention education to 773 students</a:t>
            </a:r>
          </a:p>
          <a:p>
            <a:pPr marL="0" indent="0">
              <a:buNone/>
            </a:pPr>
            <a:endParaRPr lang="en-US" sz="2800" b="1" dirty="0"/>
          </a:p>
        </p:txBody>
      </p:sp>
      <p:sp>
        <p:nvSpPr>
          <p:cNvPr id="11" name="Freeform 2">
            <a:extLst>
              <a:ext uri="{FF2B5EF4-FFF2-40B4-BE49-F238E27FC236}">
                <a16:creationId xmlns:a16="http://schemas.microsoft.com/office/drawing/2014/main" id="{5D5D7E39-7C25-CC7C-7A3C-287BC7891E19}"/>
              </a:ext>
            </a:extLst>
          </p:cNvPr>
          <p:cNvSpPr/>
          <p:nvPr/>
        </p:nvSpPr>
        <p:spPr>
          <a:xfrm>
            <a:off x="954896" y="244611"/>
            <a:ext cx="1615309" cy="1139346"/>
          </a:xfrm>
          <a:custGeom>
            <a:avLst/>
            <a:gdLst/>
            <a:ahLst/>
            <a:cxnLst/>
            <a:rect l="l" t="t" r="r" b="b"/>
            <a:pathLst>
              <a:path w="1929040" h="1340682">
                <a:moveTo>
                  <a:pt x="0" y="0"/>
                </a:moveTo>
                <a:lnTo>
                  <a:pt x="1929039" y="0"/>
                </a:lnTo>
                <a:lnTo>
                  <a:pt x="1929039" y="1340682"/>
                </a:lnTo>
                <a:lnTo>
                  <a:pt x="0" y="13406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985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6F4B2-5895-9D4B-47DB-8A5E2232D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1161" y="452718"/>
            <a:ext cx="7249673" cy="1400530"/>
          </a:xfrm>
        </p:spPr>
        <p:txBody>
          <a:bodyPr/>
          <a:lstStyle/>
          <a:p>
            <a:r>
              <a:rPr lang="en-US" dirty="0"/>
              <a:t>Operations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D049D00-71CD-1D0A-7282-C2E19AFDF66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36277233"/>
              </p:ext>
            </p:extLst>
          </p:nvPr>
        </p:nvGraphicFramePr>
        <p:xfrm>
          <a:off x="2932670" y="1671966"/>
          <a:ext cx="6326660" cy="5931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Freeform 2">
            <a:extLst>
              <a:ext uri="{FF2B5EF4-FFF2-40B4-BE49-F238E27FC236}">
                <a16:creationId xmlns:a16="http://schemas.microsoft.com/office/drawing/2014/main" id="{F76DA88F-EC47-7017-505D-7350F7EC7EB2}"/>
              </a:ext>
            </a:extLst>
          </p:cNvPr>
          <p:cNvSpPr/>
          <p:nvPr/>
        </p:nvSpPr>
        <p:spPr>
          <a:xfrm>
            <a:off x="9919325" y="-174030"/>
            <a:ext cx="1767364" cy="2177964"/>
          </a:xfrm>
          <a:custGeom>
            <a:avLst/>
            <a:gdLst/>
            <a:ahLst/>
            <a:cxnLst/>
            <a:rect l="l" t="t" r="r" b="b"/>
            <a:pathLst>
              <a:path w="1767364" h="2177964">
                <a:moveTo>
                  <a:pt x="0" y="0"/>
                </a:moveTo>
                <a:lnTo>
                  <a:pt x="1767364" y="0"/>
                </a:lnTo>
                <a:lnTo>
                  <a:pt x="1767364" y="2177964"/>
                </a:lnTo>
                <a:lnTo>
                  <a:pt x="0" y="21779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Freeform 2">
            <a:extLst>
              <a:ext uri="{FF2B5EF4-FFF2-40B4-BE49-F238E27FC236}">
                <a16:creationId xmlns:a16="http://schemas.microsoft.com/office/drawing/2014/main" id="{5353BE03-47A5-FF03-A6B9-2726A7748899}"/>
              </a:ext>
            </a:extLst>
          </p:cNvPr>
          <p:cNvSpPr/>
          <p:nvPr/>
        </p:nvSpPr>
        <p:spPr>
          <a:xfrm>
            <a:off x="947633" y="5913"/>
            <a:ext cx="1767364" cy="1666053"/>
          </a:xfrm>
          <a:custGeom>
            <a:avLst/>
            <a:gdLst/>
            <a:ahLst/>
            <a:cxnLst/>
            <a:rect l="l" t="t" r="r" b="b"/>
            <a:pathLst>
              <a:path w="6766066" h="6348938">
                <a:moveTo>
                  <a:pt x="0" y="0"/>
                </a:moveTo>
                <a:lnTo>
                  <a:pt x="6766066" y="0"/>
                </a:lnTo>
                <a:lnTo>
                  <a:pt x="6766066" y="6348938"/>
                </a:lnTo>
                <a:lnTo>
                  <a:pt x="0" y="63489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 l="-23975" t="-31755" r="-17810" b="-19345"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928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8B3356-27B1-6AFD-615E-0D022D34F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6133061" cy="1400530"/>
          </a:xfrm>
        </p:spPr>
        <p:txBody>
          <a:bodyPr/>
          <a:lstStyle/>
          <a:p>
            <a:r>
              <a:rPr lang="en-US" dirty="0"/>
              <a:t>What is Center for Domestic Peace?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8DF538-4732-2056-240C-6E6D1CB6C2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4105" y="2554014"/>
            <a:ext cx="5928109" cy="35867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A 501(c)(3) non-profit organization that takes a holistic, community focused approach towards ending interpersonal violence in Jackson County, North Carolina. </a:t>
            </a:r>
          </a:p>
          <a:p>
            <a:pPr marL="0" indent="0">
              <a:buNone/>
            </a:pPr>
            <a:r>
              <a:rPr lang="en-US" sz="2400" dirty="0"/>
              <a:t>Center for Domestic Peace (CDP) provides a wide variety of services to those experiencing interpersonal violence in our community.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3966CE-E51C-3DF1-EB1F-60B1F6CF04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80917" y="2108195"/>
            <a:ext cx="4740239" cy="4200245"/>
          </a:xfrm>
        </p:spPr>
        <p:txBody>
          <a:bodyPr>
            <a:normAutofit/>
          </a:bodyPr>
          <a:lstStyle/>
          <a:p>
            <a:r>
              <a:rPr lang="en-US" sz="2400" dirty="0"/>
              <a:t>24-Hour </a:t>
            </a:r>
            <a:r>
              <a:rPr lang="en-US" sz="2400" dirty="0" err="1"/>
              <a:t>Safeline</a:t>
            </a:r>
            <a:br>
              <a:rPr lang="en-US" sz="2400" dirty="0"/>
            </a:br>
            <a:r>
              <a:rPr lang="en-US" sz="2400" dirty="0"/>
              <a:t>(828)-586-1237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Domestic violence, sexual assault, and human trafficking services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154B Medical Park Loop</a:t>
            </a:r>
            <a:br>
              <a:rPr lang="en-US" sz="2400" dirty="0"/>
            </a:br>
            <a:r>
              <a:rPr lang="en-US" sz="2400" dirty="0"/>
              <a:t>(adjacent to Harris Regional</a:t>
            </a:r>
            <a:r>
              <a:rPr lang="en-US" dirty="0"/>
              <a:t>)</a:t>
            </a: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7131D142-B342-AACB-9300-0500FCF9AE2E}"/>
              </a:ext>
            </a:extLst>
          </p:cNvPr>
          <p:cNvSpPr/>
          <p:nvPr/>
        </p:nvSpPr>
        <p:spPr>
          <a:xfrm>
            <a:off x="9919325" y="-174030"/>
            <a:ext cx="1767364" cy="2177964"/>
          </a:xfrm>
          <a:custGeom>
            <a:avLst/>
            <a:gdLst/>
            <a:ahLst/>
            <a:cxnLst/>
            <a:rect l="l" t="t" r="r" b="b"/>
            <a:pathLst>
              <a:path w="1767364" h="2177964">
                <a:moveTo>
                  <a:pt x="0" y="0"/>
                </a:moveTo>
                <a:lnTo>
                  <a:pt x="1767364" y="0"/>
                </a:lnTo>
                <a:lnTo>
                  <a:pt x="1767364" y="2177964"/>
                </a:lnTo>
                <a:lnTo>
                  <a:pt x="0" y="21779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710008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1639E-D428-6C94-F27F-2D09166FB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854" y="2510383"/>
            <a:ext cx="8946292" cy="1400530"/>
          </a:xfrm>
        </p:spPr>
        <p:txBody>
          <a:bodyPr/>
          <a:lstStyle/>
          <a:p>
            <a:pPr algn="ctr"/>
            <a:r>
              <a:rPr lang="en-US" dirty="0"/>
              <a:t>Thank you, Jackson County for your support of the </a:t>
            </a:r>
            <a:br>
              <a:rPr lang="en-US" dirty="0"/>
            </a:br>
            <a:r>
              <a:rPr lang="en-US" dirty="0"/>
              <a:t>Center for Domestic Peace!</a:t>
            </a: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22D1FD71-F293-AA23-30D3-22F3CCC205CC}"/>
              </a:ext>
            </a:extLst>
          </p:cNvPr>
          <p:cNvSpPr/>
          <p:nvPr/>
        </p:nvSpPr>
        <p:spPr>
          <a:xfrm>
            <a:off x="9919325" y="-174030"/>
            <a:ext cx="1767364" cy="2177964"/>
          </a:xfrm>
          <a:custGeom>
            <a:avLst/>
            <a:gdLst/>
            <a:ahLst/>
            <a:cxnLst/>
            <a:rect l="l" t="t" r="r" b="b"/>
            <a:pathLst>
              <a:path w="1767364" h="2177964">
                <a:moveTo>
                  <a:pt x="0" y="0"/>
                </a:moveTo>
                <a:lnTo>
                  <a:pt x="1767364" y="0"/>
                </a:lnTo>
                <a:lnTo>
                  <a:pt x="1767364" y="2177964"/>
                </a:lnTo>
                <a:lnTo>
                  <a:pt x="0" y="21779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747477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03E27E0-FA7B-63BA-DEA1-09D66CF0E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171" y="1979141"/>
            <a:ext cx="8825658" cy="3329581"/>
          </a:xfrm>
        </p:spPr>
        <p:txBody>
          <a:bodyPr/>
          <a:lstStyle/>
          <a:p>
            <a:pPr algn="ctr"/>
            <a:r>
              <a:rPr lang="en-US" sz="4000" dirty="0"/>
              <a:t>Interested in getting involved?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Please contact us!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Monday-Friday: 9am-5pm</a:t>
            </a:r>
            <a:br>
              <a:rPr lang="en-US" sz="4000" dirty="0"/>
            </a:br>
            <a:r>
              <a:rPr lang="en-US" sz="4000" dirty="0"/>
              <a:t>(828) 586-1237</a:t>
            </a: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82A04677-1A50-0556-1D8E-1D8D7A49172B}"/>
              </a:ext>
            </a:extLst>
          </p:cNvPr>
          <p:cNvSpPr/>
          <p:nvPr/>
        </p:nvSpPr>
        <p:spPr>
          <a:xfrm>
            <a:off x="9919325" y="-174030"/>
            <a:ext cx="1767364" cy="2177964"/>
          </a:xfrm>
          <a:custGeom>
            <a:avLst/>
            <a:gdLst/>
            <a:ahLst/>
            <a:cxnLst/>
            <a:rect l="l" t="t" r="r" b="b"/>
            <a:pathLst>
              <a:path w="1767364" h="2177964">
                <a:moveTo>
                  <a:pt x="0" y="0"/>
                </a:moveTo>
                <a:lnTo>
                  <a:pt x="1767364" y="0"/>
                </a:lnTo>
                <a:lnTo>
                  <a:pt x="1767364" y="2177964"/>
                </a:lnTo>
                <a:lnTo>
                  <a:pt x="0" y="21779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792324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A1B39-D945-BE10-68E9-C8607C4FA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06525"/>
          </a:xfrm>
        </p:spPr>
        <p:txBody>
          <a:bodyPr/>
          <a:lstStyle/>
          <a:p>
            <a:r>
              <a:rPr lang="en-US" dirty="0"/>
              <a:t>CDP History Highlights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C98CA5-E918-78E7-ABFB-83D6BCC6B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1507524"/>
            <a:ext cx="10610894" cy="507862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2012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b="1" dirty="0"/>
              <a:t>REACH of Macon County</a:t>
            </a:r>
            <a:r>
              <a:rPr lang="en-US" dirty="0"/>
              <a:t> begins providing domestic violence services to Jackson County</a:t>
            </a:r>
          </a:p>
          <a:p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2016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b="1" dirty="0"/>
              <a:t>Center for Domestic Peace (CDP) is formed </a:t>
            </a:r>
            <a:r>
              <a:rPr lang="en-US" dirty="0"/>
              <a:t>to address the ongoing need for services in Jackson County. This is done in partnership with REACH of Macon County.</a:t>
            </a:r>
          </a:p>
          <a:p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2020</a:t>
            </a:r>
            <a:r>
              <a:rPr lang="en-US" b="1" dirty="0"/>
              <a:t>: The first Executive Director is hired </a:t>
            </a:r>
            <a:r>
              <a:rPr lang="en-US" dirty="0"/>
              <a:t>and CDP begins providing Domestic Violence services independent of of REACH of Macon County.</a:t>
            </a:r>
          </a:p>
          <a:p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2022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b="1" dirty="0"/>
              <a:t>Sexual Assault Services are being provided </a:t>
            </a:r>
            <a:r>
              <a:rPr lang="en-US" dirty="0"/>
              <a:t>at CDP making it a fully independent dual agency.</a:t>
            </a:r>
          </a:p>
          <a:p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2023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b="1" dirty="0"/>
              <a:t>Planning for a new shelter is underway </a:t>
            </a:r>
            <a:r>
              <a:rPr lang="en-US" dirty="0"/>
              <a:t>with funding from Jackson County and Dogwood Health Trust.</a:t>
            </a:r>
          </a:p>
          <a:p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2026</a:t>
            </a:r>
            <a:r>
              <a:rPr lang="en-US" dirty="0"/>
              <a:t>: </a:t>
            </a:r>
            <a:r>
              <a:rPr lang="en-US" b="1" dirty="0"/>
              <a:t>The new emergency shelter will open </a:t>
            </a:r>
            <a:r>
              <a:rPr lang="en-US" dirty="0"/>
              <a:t>as a refuge for survivors of interpersonal violence.</a:t>
            </a:r>
          </a:p>
          <a:p>
            <a:endParaRPr lang="en-US" dirty="0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F71D9CCB-DE56-48EA-314C-308E48D2F0F7}"/>
              </a:ext>
            </a:extLst>
          </p:cNvPr>
          <p:cNvSpPr/>
          <p:nvPr/>
        </p:nvSpPr>
        <p:spPr>
          <a:xfrm>
            <a:off x="9919325" y="-174030"/>
            <a:ext cx="1767364" cy="2177964"/>
          </a:xfrm>
          <a:custGeom>
            <a:avLst/>
            <a:gdLst/>
            <a:ahLst/>
            <a:cxnLst/>
            <a:rect l="l" t="t" r="r" b="b"/>
            <a:pathLst>
              <a:path w="1767364" h="2177964">
                <a:moveTo>
                  <a:pt x="0" y="0"/>
                </a:moveTo>
                <a:lnTo>
                  <a:pt x="1767364" y="0"/>
                </a:lnTo>
                <a:lnTo>
                  <a:pt x="1767364" y="2177964"/>
                </a:lnTo>
                <a:lnTo>
                  <a:pt x="0" y="21779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091519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7964D-D488-11AD-FE05-3CAE12B11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do we serve?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FA761F3D-F7EE-34CC-A8C5-F74A10F195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438460"/>
              </p:ext>
            </p:extLst>
          </p:nvPr>
        </p:nvGraphicFramePr>
        <p:xfrm>
          <a:off x="645740" y="1853248"/>
          <a:ext cx="9919287" cy="4552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Freeform 2">
            <a:extLst>
              <a:ext uri="{FF2B5EF4-FFF2-40B4-BE49-F238E27FC236}">
                <a16:creationId xmlns:a16="http://schemas.microsoft.com/office/drawing/2014/main" id="{377E8CC4-8ECA-247E-D040-DE8A2728A7DF}"/>
              </a:ext>
            </a:extLst>
          </p:cNvPr>
          <p:cNvSpPr/>
          <p:nvPr/>
        </p:nvSpPr>
        <p:spPr>
          <a:xfrm>
            <a:off x="9919325" y="-174030"/>
            <a:ext cx="1767364" cy="2177964"/>
          </a:xfrm>
          <a:custGeom>
            <a:avLst/>
            <a:gdLst/>
            <a:ahLst/>
            <a:cxnLst/>
            <a:rect l="l" t="t" r="r" b="b"/>
            <a:pathLst>
              <a:path w="1767364" h="2177964">
                <a:moveTo>
                  <a:pt x="0" y="0"/>
                </a:moveTo>
                <a:lnTo>
                  <a:pt x="1767364" y="0"/>
                </a:lnTo>
                <a:lnTo>
                  <a:pt x="1767364" y="2177964"/>
                </a:lnTo>
                <a:lnTo>
                  <a:pt x="0" y="21779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309104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5E9DB-21B5-3E21-F8B3-49A2D60CC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do we serve?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0D6CBCF-675D-07B4-13A4-CC4FB2073F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7911795"/>
              </p:ext>
            </p:extLst>
          </p:nvPr>
        </p:nvGraphicFramePr>
        <p:xfrm>
          <a:off x="645740" y="1853248"/>
          <a:ext cx="9894574" cy="4671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reeform 2">
            <a:extLst>
              <a:ext uri="{FF2B5EF4-FFF2-40B4-BE49-F238E27FC236}">
                <a16:creationId xmlns:a16="http://schemas.microsoft.com/office/drawing/2014/main" id="{5FA38A43-6482-E859-0E52-906F0B75E7CE}"/>
              </a:ext>
            </a:extLst>
          </p:cNvPr>
          <p:cNvSpPr/>
          <p:nvPr/>
        </p:nvSpPr>
        <p:spPr>
          <a:xfrm>
            <a:off x="9919325" y="-174030"/>
            <a:ext cx="1767364" cy="2177964"/>
          </a:xfrm>
          <a:custGeom>
            <a:avLst/>
            <a:gdLst/>
            <a:ahLst/>
            <a:cxnLst/>
            <a:rect l="l" t="t" r="r" b="b"/>
            <a:pathLst>
              <a:path w="1767364" h="2177964">
                <a:moveTo>
                  <a:pt x="0" y="0"/>
                </a:moveTo>
                <a:lnTo>
                  <a:pt x="1767364" y="0"/>
                </a:lnTo>
                <a:lnTo>
                  <a:pt x="1767364" y="2177964"/>
                </a:lnTo>
                <a:lnTo>
                  <a:pt x="0" y="21779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174565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DFA75-F5C9-AA58-053C-9614A0A93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do we serve?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0FF57-2F68-06AC-189C-9BFA33915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668162"/>
            <a:ext cx="8946541" cy="45802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Everyone!</a:t>
            </a: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878CC53E-64F0-A4D0-8B02-14111F520E53}"/>
              </a:ext>
            </a:extLst>
          </p:cNvPr>
          <p:cNvSpPr/>
          <p:nvPr/>
        </p:nvSpPr>
        <p:spPr>
          <a:xfrm>
            <a:off x="9919325" y="-174030"/>
            <a:ext cx="1767364" cy="2177964"/>
          </a:xfrm>
          <a:custGeom>
            <a:avLst/>
            <a:gdLst/>
            <a:ahLst/>
            <a:cxnLst/>
            <a:rect l="l" t="t" r="r" b="b"/>
            <a:pathLst>
              <a:path w="1767364" h="2177964">
                <a:moveTo>
                  <a:pt x="0" y="0"/>
                </a:moveTo>
                <a:lnTo>
                  <a:pt x="1767364" y="0"/>
                </a:lnTo>
                <a:lnTo>
                  <a:pt x="1767364" y="2177964"/>
                </a:lnTo>
                <a:lnTo>
                  <a:pt x="0" y="21779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66CB08EF-E635-E451-AE26-16C54D57F52A}"/>
              </a:ext>
            </a:extLst>
          </p:cNvPr>
          <p:cNvSpPr/>
          <p:nvPr/>
        </p:nvSpPr>
        <p:spPr>
          <a:xfrm>
            <a:off x="2142147" y="2698255"/>
            <a:ext cx="7290487" cy="3707027"/>
          </a:xfrm>
          <a:custGeom>
            <a:avLst/>
            <a:gdLst/>
            <a:ahLst/>
            <a:cxnLst/>
            <a:rect l="l" t="t" r="r" b="b"/>
            <a:pathLst>
              <a:path w="10227244" h="5949263">
                <a:moveTo>
                  <a:pt x="0" y="0"/>
                </a:moveTo>
                <a:lnTo>
                  <a:pt x="10227244" y="0"/>
                </a:lnTo>
                <a:lnTo>
                  <a:pt x="10227244" y="5949263"/>
                </a:lnTo>
                <a:lnTo>
                  <a:pt x="0" y="59492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196441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39084BE-BFE4-13BA-258B-3DC7D0C74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 Offered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B3CB1A-6D21-4D22-CB7D-6FF5719F1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24-Hour Crisis Intervention and Response</a:t>
            </a:r>
          </a:p>
          <a:p>
            <a:r>
              <a:rPr lang="en-US" sz="2800" dirty="0"/>
              <a:t>Emergency Shelter</a:t>
            </a:r>
          </a:p>
          <a:p>
            <a:r>
              <a:rPr lang="en-US" sz="2800" dirty="0"/>
              <a:t>Court Advocacy</a:t>
            </a:r>
          </a:p>
          <a:p>
            <a:r>
              <a:rPr lang="en-US" sz="2800" dirty="0"/>
              <a:t>Individual and Group Therapy</a:t>
            </a:r>
          </a:p>
          <a:p>
            <a:r>
              <a:rPr lang="en-US" sz="2800" dirty="0"/>
              <a:t>Information and Referrals</a:t>
            </a:r>
          </a:p>
          <a:p>
            <a:r>
              <a:rPr lang="en-US" sz="2800" dirty="0"/>
              <a:t>Outreach and Prevention</a:t>
            </a: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0AC7E641-DA8A-B373-CB6D-B7DC5322D242}"/>
              </a:ext>
            </a:extLst>
          </p:cNvPr>
          <p:cNvSpPr/>
          <p:nvPr/>
        </p:nvSpPr>
        <p:spPr>
          <a:xfrm>
            <a:off x="9919325" y="-174030"/>
            <a:ext cx="1767364" cy="2177964"/>
          </a:xfrm>
          <a:custGeom>
            <a:avLst/>
            <a:gdLst/>
            <a:ahLst/>
            <a:cxnLst/>
            <a:rect l="l" t="t" r="r" b="b"/>
            <a:pathLst>
              <a:path w="1767364" h="2177964">
                <a:moveTo>
                  <a:pt x="0" y="0"/>
                </a:moveTo>
                <a:lnTo>
                  <a:pt x="1767364" y="0"/>
                </a:lnTo>
                <a:lnTo>
                  <a:pt x="1767364" y="2177964"/>
                </a:lnTo>
                <a:lnTo>
                  <a:pt x="0" y="21779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533807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42CDA-9E01-A321-7F67-D9286E924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24/7 SAFELINE  - (828) 586-1237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6DB2F-287E-E1E4-C55A-7D5A45C10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596219" cy="4195481"/>
          </a:xfrm>
        </p:spPr>
        <p:txBody>
          <a:bodyPr>
            <a:normAutofit/>
          </a:bodyPr>
          <a:lstStyle/>
          <a:p>
            <a:r>
              <a:rPr lang="en-US" sz="2800" dirty="0"/>
              <a:t>Free and confidential access to victim advocacy</a:t>
            </a:r>
          </a:p>
          <a:p>
            <a:r>
              <a:rPr lang="en-US" sz="2800" dirty="0"/>
              <a:t>Assistance with emergency shelter needs</a:t>
            </a:r>
          </a:p>
          <a:p>
            <a:r>
              <a:rPr lang="en-US" sz="2800" dirty="0"/>
              <a:t>Danger assessments, safety planning, and next steps</a:t>
            </a:r>
          </a:p>
          <a:p>
            <a:r>
              <a:rPr lang="en-US" sz="2800" dirty="0"/>
              <a:t>Sexual assault hospital response and accompaniment</a:t>
            </a:r>
          </a:p>
          <a:p>
            <a:r>
              <a:rPr lang="en-US" sz="2800" dirty="0"/>
              <a:t>Resource distribution and referrals</a:t>
            </a: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84C43F4D-FCD0-5851-5395-C13BB54A3389}"/>
              </a:ext>
            </a:extLst>
          </p:cNvPr>
          <p:cNvSpPr/>
          <p:nvPr/>
        </p:nvSpPr>
        <p:spPr>
          <a:xfrm>
            <a:off x="9919325" y="-174030"/>
            <a:ext cx="1767364" cy="2177964"/>
          </a:xfrm>
          <a:custGeom>
            <a:avLst/>
            <a:gdLst/>
            <a:ahLst/>
            <a:cxnLst/>
            <a:rect l="l" t="t" r="r" b="b"/>
            <a:pathLst>
              <a:path w="1767364" h="2177964">
                <a:moveTo>
                  <a:pt x="0" y="0"/>
                </a:moveTo>
                <a:lnTo>
                  <a:pt x="1767364" y="0"/>
                </a:lnTo>
                <a:lnTo>
                  <a:pt x="1767364" y="2177964"/>
                </a:lnTo>
                <a:lnTo>
                  <a:pt x="0" y="21779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389795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7A960-FE6A-CD8A-61BD-C2C535C8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Intervention &amp; Response: </a:t>
            </a:r>
            <a:br>
              <a:rPr lang="en-US" dirty="0"/>
            </a:br>
            <a:r>
              <a:rPr lang="en-US" dirty="0"/>
              <a:t>Victim Advocacy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C3E4C-A176-E9D0-98BE-DE8C7F379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CDP staff provide direct client services support survivors of interpersonal violence</a:t>
            </a:r>
          </a:p>
          <a:p>
            <a:r>
              <a:rPr lang="en-US" sz="2700" dirty="0"/>
              <a:t>Specialized advocacy from Bilingual, Court, Housing, and Outreach/Prevention Advocates</a:t>
            </a:r>
          </a:p>
          <a:p>
            <a:r>
              <a:rPr lang="en-US" sz="2700" dirty="0"/>
              <a:t>Sexual Assault Advocate works with survivors in coordination with community partners</a:t>
            </a:r>
          </a:p>
          <a:p>
            <a:r>
              <a:rPr lang="en-US" sz="2700" dirty="0"/>
              <a:t>All Advocates assess needs, validate experiences, plan safety, and provide resources</a:t>
            </a:r>
          </a:p>
          <a:p>
            <a:r>
              <a:rPr lang="en-US" sz="2700" dirty="0"/>
              <a:t>CDP Advocacy is trauma-informed and grounded in the Empowerment Model</a:t>
            </a: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3B85A9E3-275C-3510-F9D1-9302C4AA25DD}"/>
              </a:ext>
            </a:extLst>
          </p:cNvPr>
          <p:cNvSpPr/>
          <p:nvPr/>
        </p:nvSpPr>
        <p:spPr>
          <a:xfrm>
            <a:off x="9919325" y="-174030"/>
            <a:ext cx="1767364" cy="2177964"/>
          </a:xfrm>
          <a:custGeom>
            <a:avLst/>
            <a:gdLst/>
            <a:ahLst/>
            <a:cxnLst/>
            <a:rect l="l" t="t" r="r" b="b"/>
            <a:pathLst>
              <a:path w="1767364" h="2177964">
                <a:moveTo>
                  <a:pt x="0" y="0"/>
                </a:moveTo>
                <a:lnTo>
                  <a:pt x="1767364" y="0"/>
                </a:lnTo>
                <a:lnTo>
                  <a:pt x="1767364" y="2177964"/>
                </a:lnTo>
                <a:lnTo>
                  <a:pt x="0" y="21779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8668628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{B500C25E-0DB7-534A-ADCD-1FC658E7081A}tf10001062</Template>
  <TotalTime>1325</TotalTime>
  <Words>856</Words>
  <Application>Microsoft Macintosh PowerPoint</Application>
  <PresentationFormat>Widescreen</PresentationFormat>
  <Paragraphs>135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Wingdings 3</vt:lpstr>
      <vt:lpstr>Ion</vt:lpstr>
      <vt:lpstr>PowerPoint Presentation</vt:lpstr>
      <vt:lpstr>What is Center for Domestic Peace?</vt:lpstr>
      <vt:lpstr>CDP History Highlights</vt:lpstr>
      <vt:lpstr>Who do we serve?</vt:lpstr>
      <vt:lpstr>Who do we serve?</vt:lpstr>
      <vt:lpstr>Who do we serve?</vt:lpstr>
      <vt:lpstr>Services Offered</vt:lpstr>
      <vt:lpstr>24/7 SAFELINE  - (828) 586-1237</vt:lpstr>
      <vt:lpstr>Intervention &amp; Response:  Victim Advocacy</vt:lpstr>
      <vt:lpstr>Emergency Shelter</vt:lpstr>
      <vt:lpstr>Court Advocacy</vt:lpstr>
      <vt:lpstr>Court Advocacy</vt:lpstr>
      <vt:lpstr>Counseling and Therapy</vt:lpstr>
      <vt:lpstr>Outreach &amp; Prevention</vt:lpstr>
      <vt:lpstr>Information and Referrals </vt:lpstr>
      <vt:lpstr>Annual Impact:</vt:lpstr>
      <vt:lpstr>Annual Impact:</vt:lpstr>
      <vt:lpstr>Annual Impact:</vt:lpstr>
      <vt:lpstr>Operations</vt:lpstr>
      <vt:lpstr>Thank you, Jackson County for your support of the  Center for Domestic Peace!</vt:lpstr>
      <vt:lpstr>Interested in getting involved?  Please contact us!  Monday-Friday: 9am-5pm (828) 586-1237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Thom Brooks</dc:creator>
  <cp:lastModifiedBy>Thom Brooks</cp:lastModifiedBy>
  <cp:revision>13</cp:revision>
  <dcterms:created xsi:type="dcterms:W3CDTF">2026-01-27T16:10:23Z</dcterms:created>
  <dcterms:modified xsi:type="dcterms:W3CDTF">2026-01-28T14:16:04Z</dcterms:modified>
</cp:coreProperties>
</file>