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8" r:id="rId2"/>
    <p:sldId id="256" r:id="rId3"/>
    <p:sldId id="286" r:id="rId4"/>
    <p:sldId id="283" r:id="rId5"/>
    <p:sldId id="282" r:id="rId6"/>
    <p:sldId id="287" r:id="rId7"/>
    <p:sldId id="284" r:id="rId8"/>
    <p:sldId id="288" r:id="rId9"/>
    <p:sldId id="289" r:id="rId10"/>
    <p:sldId id="285" r:id="rId11"/>
    <p:sldId id="290" r:id="rId12"/>
    <p:sldId id="291" r:id="rId13"/>
    <p:sldId id="280" r:id="rId14"/>
    <p:sldId id="279" r:id="rId15"/>
    <p:sldId id="293" r:id="rId16"/>
    <p:sldId id="278"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8B00"/>
    <a:srgbClr val="252315"/>
    <a:srgbClr val="CC9900"/>
    <a:srgbClr val="EAB200"/>
    <a:srgbClr val="FFCC00"/>
    <a:srgbClr val="D4DDF8"/>
    <a:srgbClr val="CCECFF"/>
    <a:srgbClr val="CCFFFF"/>
    <a:srgbClr val="66FF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9534" autoAdjust="0"/>
  </p:normalViewPr>
  <p:slideViewPr>
    <p:cSldViewPr>
      <p:cViewPr varScale="1">
        <p:scale>
          <a:sx n="112" d="100"/>
          <a:sy n="112" d="100"/>
        </p:scale>
        <p:origin x="786" y="96"/>
      </p:cViewPr>
      <p:guideLst>
        <p:guide orient="horz" pos="2160"/>
        <p:guide pos="2880"/>
      </p:guideLst>
    </p:cSldViewPr>
  </p:slideViewPr>
  <p:outlineViewPr>
    <p:cViewPr>
      <p:scale>
        <a:sx n="33" d="100"/>
        <a:sy n="33" d="100"/>
      </p:scale>
      <p:origin x="0" y="2586"/>
    </p:cViewPr>
  </p:outlineViewPr>
  <p:notesTextViewPr>
    <p:cViewPr>
      <p:scale>
        <a:sx n="1" d="1"/>
        <a:sy n="1" d="1"/>
      </p:scale>
      <p:origin x="0" y="0"/>
    </p:cViewPr>
  </p:notesTextViewPr>
  <p:notesViewPr>
    <p:cSldViewPr>
      <p:cViewPr varScale="1">
        <p:scale>
          <a:sx n="87" d="100"/>
          <a:sy n="87" d="100"/>
        </p:scale>
        <p:origin x="-190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r>
              <a:rPr lang="en-US" dirty="0" smtClean="0"/>
              <a:t>10/19/2017</a:t>
            </a:r>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DA2CA5A-5338-4C9E-A297-588E0C35EC29}" type="slidenum">
              <a:rPr lang="en-US" smtClean="0"/>
              <a:t>‹#›</a:t>
            </a:fld>
            <a:endParaRPr lang="en-US" dirty="0"/>
          </a:p>
        </p:txBody>
      </p:sp>
    </p:spTree>
    <p:extLst>
      <p:ext uri="{BB962C8B-B14F-4D97-AF65-F5344CB8AC3E}">
        <p14:creationId xmlns:p14="http://schemas.microsoft.com/office/powerpoint/2010/main" val="7174418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dirty="0" smtClean="0"/>
              <a:t>10/19/2017</a:t>
            </a:r>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CCEC2D0-BEAD-468C-B4D0-57AB52B214A7}" type="slidenum">
              <a:rPr lang="en-US" smtClean="0"/>
              <a:t>‹#›</a:t>
            </a:fld>
            <a:endParaRPr lang="en-US" dirty="0"/>
          </a:p>
        </p:txBody>
      </p:sp>
    </p:spTree>
    <p:extLst>
      <p:ext uri="{BB962C8B-B14F-4D97-AF65-F5344CB8AC3E}">
        <p14:creationId xmlns:p14="http://schemas.microsoft.com/office/powerpoint/2010/main" val="38735119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C2D0-BEAD-468C-B4D0-57AB52B214A7}" type="slidenum">
              <a:rPr lang="en-US" smtClean="0"/>
              <a:t>1</a:t>
            </a:fld>
            <a:endParaRPr lang="en-US" dirty="0"/>
          </a:p>
        </p:txBody>
      </p:sp>
    </p:spTree>
    <p:extLst>
      <p:ext uri="{BB962C8B-B14F-4D97-AF65-F5344CB8AC3E}">
        <p14:creationId xmlns:p14="http://schemas.microsoft.com/office/powerpoint/2010/main" val="309483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C2D0-BEAD-468C-B4D0-57AB52B214A7}" type="slidenum">
              <a:rPr lang="en-US" smtClean="0"/>
              <a:t>4</a:t>
            </a:fld>
            <a:endParaRPr lang="en-US" dirty="0"/>
          </a:p>
        </p:txBody>
      </p:sp>
    </p:spTree>
    <p:extLst>
      <p:ext uri="{BB962C8B-B14F-4D97-AF65-F5344CB8AC3E}">
        <p14:creationId xmlns:p14="http://schemas.microsoft.com/office/powerpoint/2010/main" val="4271699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C2D0-BEAD-468C-B4D0-57AB52B214A7}" type="slidenum">
              <a:rPr lang="en-US" smtClean="0"/>
              <a:t>5</a:t>
            </a:fld>
            <a:endParaRPr lang="en-US" dirty="0"/>
          </a:p>
        </p:txBody>
      </p:sp>
    </p:spTree>
    <p:extLst>
      <p:ext uri="{BB962C8B-B14F-4D97-AF65-F5344CB8AC3E}">
        <p14:creationId xmlns:p14="http://schemas.microsoft.com/office/powerpoint/2010/main" val="4148885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C2D0-BEAD-468C-B4D0-57AB52B214A7}" type="slidenum">
              <a:rPr lang="en-US" smtClean="0"/>
              <a:t>7</a:t>
            </a:fld>
            <a:endParaRPr lang="en-US" dirty="0"/>
          </a:p>
        </p:txBody>
      </p:sp>
    </p:spTree>
    <p:extLst>
      <p:ext uri="{BB962C8B-B14F-4D97-AF65-F5344CB8AC3E}">
        <p14:creationId xmlns:p14="http://schemas.microsoft.com/office/powerpoint/2010/main" val="285779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C2D0-BEAD-468C-B4D0-57AB52B214A7}" type="slidenum">
              <a:rPr lang="en-US" smtClean="0"/>
              <a:t>11</a:t>
            </a:fld>
            <a:endParaRPr lang="en-US" dirty="0"/>
          </a:p>
        </p:txBody>
      </p:sp>
    </p:spTree>
    <p:extLst>
      <p:ext uri="{BB962C8B-B14F-4D97-AF65-F5344CB8AC3E}">
        <p14:creationId xmlns:p14="http://schemas.microsoft.com/office/powerpoint/2010/main" val="325375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8CCEC2D0-BEAD-468C-B4D0-57AB52B214A7}" type="slidenum">
              <a:rPr lang="en-US" smtClean="0"/>
              <a:t>13</a:t>
            </a:fld>
            <a:endParaRPr lang="en-US" dirty="0"/>
          </a:p>
        </p:txBody>
      </p:sp>
    </p:spTree>
    <p:extLst>
      <p:ext uri="{BB962C8B-B14F-4D97-AF65-F5344CB8AC3E}">
        <p14:creationId xmlns:p14="http://schemas.microsoft.com/office/powerpoint/2010/main" val="1240096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t>10/19/2017</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F08668-426A-47F4-8558-5162E8301A85}" type="slidenum">
              <a:rPr lang="en-US" smtClean="0"/>
              <a:t>‹#›</a:t>
            </a:fld>
            <a:endParaRPr lang="en-US" dirty="0"/>
          </a:p>
        </p:txBody>
      </p:sp>
    </p:spTree>
    <p:extLst>
      <p:ext uri="{BB962C8B-B14F-4D97-AF65-F5344CB8AC3E}">
        <p14:creationId xmlns:p14="http://schemas.microsoft.com/office/powerpoint/2010/main" val="3844353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10/19/2017</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F08668-426A-47F4-8558-5162E8301A85}" type="slidenum">
              <a:rPr lang="en-US" smtClean="0"/>
              <a:t>‹#›</a:t>
            </a:fld>
            <a:endParaRPr lang="en-US" dirty="0"/>
          </a:p>
        </p:txBody>
      </p:sp>
    </p:spTree>
    <p:extLst>
      <p:ext uri="{BB962C8B-B14F-4D97-AF65-F5344CB8AC3E}">
        <p14:creationId xmlns:p14="http://schemas.microsoft.com/office/powerpoint/2010/main" val="2858216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10/19/2017</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F08668-426A-47F4-8558-5162E8301A85}" type="slidenum">
              <a:rPr lang="en-US" smtClean="0"/>
              <a:t>‹#›</a:t>
            </a:fld>
            <a:endParaRPr lang="en-US" dirty="0"/>
          </a:p>
        </p:txBody>
      </p:sp>
    </p:spTree>
    <p:extLst>
      <p:ext uri="{BB962C8B-B14F-4D97-AF65-F5344CB8AC3E}">
        <p14:creationId xmlns:p14="http://schemas.microsoft.com/office/powerpoint/2010/main" val="2585559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10/19/2017</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F08668-426A-47F4-8558-5162E8301A85}" type="slidenum">
              <a:rPr lang="en-US" smtClean="0"/>
              <a:t>‹#›</a:t>
            </a:fld>
            <a:endParaRPr lang="en-US" dirty="0"/>
          </a:p>
        </p:txBody>
      </p:sp>
    </p:spTree>
    <p:extLst>
      <p:ext uri="{BB962C8B-B14F-4D97-AF65-F5344CB8AC3E}">
        <p14:creationId xmlns:p14="http://schemas.microsoft.com/office/powerpoint/2010/main" val="2140047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10/19/2017</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F08668-426A-47F4-8558-5162E8301A85}" type="slidenum">
              <a:rPr lang="en-US" smtClean="0"/>
              <a:t>‹#›</a:t>
            </a:fld>
            <a:endParaRPr lang="en-US" dirty="0"/>
          </a:p>
        </p:txBody>
      </p:sp>
    </p:spTree>
    <p:extLst>
      <p:ext uri="{BB962C8B-B14F-4D97-AF65-F5344CB8AC3E}">
        <p14:creationId xmlns:p14="http://schemas.microsoft.com/office/powerpoint/2010/main" val="313909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t>10/19/2017</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5F08668-426A-47F4-8558-5162E8301A85}" type="slidenum">
              <a:rPr lang="en-US" smtClean="0"/>
              <a:t>‹#›</a:t>
            </a:fld>
            <a:endParaRPr lang="en-US" dirty="0"/>
          </a:p>
        </p:txBody>
      </p:sp>
    </p:spTree>
    <p:extLst>
      <p:ext uri="{BB962C8B-B14F-4D97-AF65-F5344CB8AC3E}">
        <p14:creationId xmlns:p14="http://schemas.microsoft.com/office/powerpoint/2010/main" val="2458122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t>10/19/2017</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5F08668-426A-47F4-8558-5162E8301A85}" type="slidenum">
              <a:rPr lang="en-US" smtClean="0"/>
              <a:t>‹#›</a:t>
            </a:fld>
            <a:endParaRPr lang="en-US" dirty="0"/>
          </a:p>
        </p:txBody>
      </p:sp>
    </p:spTree>
    <p:extLst>
      <p:ext uri="{BB962C8B-B14F-4D97-AF65-F5344CB8AC3E}">
        <p14:creationId xmlns:p14="http://schemas.microsoft.com/office/powerpoint/2010/main" val="2267147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t>10/19/2017</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5F08668-426A-47F4-8558-5162E8301A85}" type="slidenum">
              <a:rPr lang="en-US" smtClean="0"/>
              <a:t>‹#›</a:t>
            </a:fld>
            <a:endParaRPr lang="en-US" dirty="0"/>
          </a:p>
        </p:txBody>
      </p:sp>
    </p:spTree>
    <p:extLst>
      <p:ext uri="{BB962C8B-B14F-4D97-AF65-F5344CB8AC3E}">
        <p14:creationId xmlns:p14="http://schemas.microsoft.com/office/powerpoint/2010/main" val="1521625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10/19/2017</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5F08668-426A-47F4-8558-5162E8301A85}" type="slidenum">
              <a:rPr lang="en-US" smtClean="0"/>
              <a:t>‹#›</a:t>
            </a:fld>
            <a:endParaRPr lang="en-US" dirty="0"/>
          </a:p>
        </p:txBody>
      </p:sp>
    </p:spTree>
    <p:extLst>
      <p:ext uri="{BB962C8B-B14F-4D97-AF65-F5344CB8AC3E}">
        <p14:creationId xmlns:p14="http://schemas.microsoft.com/office/powerpoint/2010/main" val="3490156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10/19/2017</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5F08668-426A-47F4-8558-5162E8301A85}" type="slidenum">
              <a:rPr lang="en-US" smtClean="0"/>
              <a:t>‹#›</a:t>
            </a:fld>
            <a:endParaRPr lang="en-US" dirty="0"/>
          </a:p>
        </p:txBody>
      </p:sp>
    </p:spTree>
    <p:extLst>
      <p:ext uri="{BB962C8B-B14F-4D97-AF65-F5344CB8AC3E}">
        <p14:creationId xmlns:p14="http://schemas.microsoft.com/office/powerpoint/2010/main" val="2011143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10/19/2017</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5F08668-426A-47F4-8558-5162E8301A85}" type="slidenum">
              <a:rPr lang="en-US" smtClean="0"/>
              <a:t>‹#›</a:t>
            </a:fld>
            <a:endParaRPr lang="en-US" dirty="0"/>
          </a:p>
        </p:txBody>
      </p:sp>
    </p:spTree>
    <p:extLst>
      <p:ext uri="{BB962C8B-B14F-4D97-AF65-F5344CB8AC3E}">
        <p14:creationId xmlns:p14="http://schemas.microsoft.com/office/powerpoint/2010/main" val="364283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10/19/2017</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08668-426A-47F4-8558-5162E8301A85}" type="slidenum">
              <a:rPr lang="en-US" smtClean="0"/>
              <a:t>‹#›</a:t>
            </a:fld>
            <a:endParaRPr lang="en-US" dirty="0"/>
          </a:p>
        </p:txBody>
      </p:sp>
    </p:spTree>
    <p:extLst>
      <p:ext uri="{BB962C8B-B14F-4D97-AF65-F5344CB8AC3E}">
        <p14:creationId xmlns:p14="http://schemas.microsoft.com/office/powerpoint/2010/main" val="4227693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microsoft.com/office/2007/relationships/hdphoto" Target="../media/hdphoto6.wdp"/><Relationship Id="rId9" Type="http://schemas.microsoft.com/office/2007/relationships/hdphoto" Target="../media/hdphoto8.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lum bright="70000" contrast="-70000"/>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152478" y="533400"/>
            <a:ext cx="6839041" cy="4554071"/>
          </a:xfrm>
          <a:prstGeom prst="rect">
            <a:avLst/>
          </a:prstGeom>
          <a:ln>
            <a:noFill/>
          </a:ln>
        </p:spPr>
      </p:pic>
      <p:sp>
        <p:nvSpPr>
          <p:cNvPr id="2" name="Title 1"/>
          <p:cNvSpPr>
            <a:spLocks noGrp="1"/>
          </p:cNvSpPr>
          <p:nvPr>
            <p:ph type="ctrTitle"/>
          </p:nvPr>
        </p:nvSpPr>
        <p:spPr>
          <a:xfrm>
            <a:off x="457200" y="685800"/>
            <a:ext cx="8229600" cy="3657600"/>
          </a:xfrm>
        </p:spPr>
        <p:txBody>
          <a:bodyPr>
            <a:normAutofit fontScale="90000"/>
          </a:bodyPr>
          <a:lstStyle/>
          <a:p>
            <a:r>
              <a:rPr lang="en-US" sz="6000" b="1" dirty="0" smtClean="0">
                <a:solidFill>
                  <a:schemeClr val="accent1">
                    <a:lumMod val="50000"/>
                  </a:schemeClr>
                </a:solidFill>
                <a:effectLst>
                  <a:outerShdw blurRad="38100" dist="38100" dir="2700000" algn="tl">
                    <a:srgbClr val="000000">
                      <a:alpha val="43137"/>
                    </a:srgbClr>
                  </a:outerShdw>
                </a:effectLst>
                <a:latin typeface="Garamond" panose="02020404030301010803" pitchFamily="18" charset="0"/>
              </a:rPr>
              <a:t>Jackson County Permitting &amp; Code Enforcement </a:t>
            </a:r>
            <a:r>
              <a:rPr lang="en-US" b="1" dirty="0" smtClean="0">
                <a:latin typeface="Garamond" panose="02020404030301010803" pitchFamily="18" charset="0"/>
              </a:rPr>
              <a:t/>
            </a:r>
            <a:br>
              <a:rPr lang="en-US" b="1" dirty="0" smtClean="0">
                <a:latin typeface="Garamond" panose="02020404030301010803" pitchFamily="18" charset="0"/>
              </a:rPr>
            </a:br>
            <a:r>
              <a:rPr lang="en-US" b="1" dirty="0" smtClean="0">
                <a:latin typeface="Garamond" panose="02020404030301010803" pitchFamily="18" charset="0"/>
              </a:rPr>
              <a:t/>
            </a:r>
            <a:br>
              <a:rPr lang="en-US" b="1" dirty="0" smtClean="0">
                <a:latin typeface="Garamond" panose="02020404030301010803" pitchFamily="18" charset="0"/>
              </a:rPr>
            </a:br>
            <a:r>
              <a:rPr lang="en-US" b="1" dirty="0" smtClean="0">
                <a:latin typeface="Garamond" panose="02020404030301010803" pitchFamily="18" charset="0"/>
              </a:rPr>
              <a:t>General Information and </a:t>
            </a:r>
            <a:r>
              <a:rPr lang="en-US" b="1" dirty="0" smtClean="0">
                <a:latin typeface="Garamond" panose="02020404030301010803" pitchFamily="18" charset="0"/>
              </a:rPr>
              <a:t/>
            </a:r>
            <a:br>
              <a:rPr lang="en-US" b="1" dirty="0" smtClean="0">
                <a:latin typeface="Garamond" panose="02020404030301010803" pitchFamily="18" charset="0"/>
              </a:rPr>
            </a:br>
            <a:r>
              <a:rPr lang="en-US" b="1" dirty="0" smtClean="0">
                <a:latin typeface="Garamond" panose="02020404030301010803" pitchFamily="18" charset="0"/>
              </a:rPr>
              <a:t>Permitting </a:t>
            </a:r>
            <a:r>
              <a:rPr lang="en-US" b="1" dirty="0" smtClean="0">
                <a:latin typeface="Garamond" panose="02020404030301010803" pitchFamily="18" charset="0"/>
              </a:rPr>
              <a:t>Software Updates</a:t>
            </a:r>
          </a:p>
        </p:txBody>
      </p:sp>
      <p:sp>
        <p:nvSpPr>
          <p:cNvPr id="3" name="TextBox 2"/>
          <p:cNvSpPr txBox="1"/>
          <p:nvPr/>
        </p:nvSpPr>
        <p:spPr>
          <a:xfrm>
            <a:off x="533398" y="5244353"/>
            <a:ext cx="8077200" cy="954107"/>
          </a:xfrm>
          <a:prstGeom prst="rect">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dirty="0" smtClean="0">
                <a:effectLst>
                  <a:outerShdw blurRad="38100" dist="38100" dir="2700000" algn="tl">
                    <a:srgbClr val="000000">
                      <a:alpha val="43137"/>
                    </a:srgbClr>
                  </a:outerShdw>
                </a:effectLst>
                <a:latin typeface="Garamond" panose="02020404030301010803" pitchFamily="18" charset="0"/>
              </a:rPr>
              <a:t>Jackson County Board of Commissioners Meeting</a:t>
            </a:r>
          </a:p>
          <a:p>
            <a:pPr algn="ctr"/>
            <a:r>
              <a:rPr lang="en-US" sz="2800" dirty="0" smtClean="0">
                <a:effectLst>
                  <a:outerShdw blurRad="38100" dist="38100" dir="2700000" algn="tl">
                    <a:srgbClr val="000000">
                      <a:alpha val="43137"/>
                    </a:srgbClr>
                  </a:outerShdw>
                </a:effectLst>
                <a:latin typeface="Garamond" panose="02020404030301010803" pitchFamily="18" charset="0"/>
              </a:rPr>
              <a:t>December 2, 2025</a:t>
            </a:r>
          </a:p>
        </p:txBody>
      </p:sp>
      <p:sp>
        <p:nvSpPr>
          <p:cNvPr id="4" name="Rectangle 3"/>
          <p:cNvSpPr/>
          <p:nvPr/>
        </p:nvSpPr>
        <p:spPr>
          <a:xfrm>
            <a:off x="152400" y="152400"/>
            <a:ext cx="8839200" cy="6553200"/>
          </a:xfrm>
          <a:prstGeom prst="rect">
            <a:avLst/>
          </a:prstGeom>
          <a:noFill/>
          <a:ln>
            <a:solidFill>
              <a:schemeClr val="bg2">
                <a:lumMod val="2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99264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95073" y="3429000"/>
            <a:ext cx="4376927" cy="32826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88139" y="146304"/>
            <a:ext cx="4376928" cy="32826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92024" y="144556"/>
            <a:ext cx="4379976" cy="32844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13" r="53" b="16308"/>
          <a:stretch/>
        </p:blipFill>
        <p:spPr bwMode="auto">
          <a:xfrm>
            <a:off x="4572000" y="3435274"/>
            <a:ext cx="4376927" cy="327642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3048000"/>
            <a:ext cx="7467600" cy="707886"/>
          </a:xfrm>
          <a:prstGeom prst="rect">
            <a:avLst/>
          </a:prstGeom>
          <a:noFill/>
        </p:spPr>
        <p:txBody>
          <a:bodyPr wrap="square" lIns="45720" rIns="45720" rtlCol="0">
            <a:spAutoFit/>
          </a:bodyPr>
          <a:lstStyle/>
          <a:p>
            <a:pPr algn="ctr"/>
            <a:r>
              <a:rPr lang="en-US" sz="2000" dirty="0" smtClean="0">
                <a:solidFill>
                  <a:schemeClr val="bg1"/>
                </a:solidFill>
                <a:effectLst>
                  <a:glow rad="63500">
                    <a:schemeClr val="tx1">
                      <a:alpha val="95000"/>
                    </a:schemeClr>
                  </a:glow>
                  <a:outerShdw blurRad="38100" dist="38100" dir="2700000" algn="tl">
                    <a:srgbClr val="000000">
                      <a:alpha val="43137"/>
                    </a:srgbClr>
                  </a:outerShdw>
                </a:effectLst>
                <a:latin typeface="Garamond" panose="02020404030301010803" pitchFamily="18" charset="0"/>
              </a:rPr>
              <a:t>No two residential construction sites are the same.  Every type of Building Permit can greatly differ by structure, design, or environmental conditions.</a:t>
            </a:r>
            <a:endParaRPr lang="en-US" sz="2000" dirty="0">
              <a:solidFill>
                <a:schemeClr val="bg1"/>
              </a:solidFill>
              <a:effectLst>
                <a:glow rad="63500">
                  <a:schemeClr val="tx1">
                    <a:alpha val="95000"/>
                  </a:schemeClr>
                </a:glow>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442374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44677" y="3429019"/>
            <a:ext cx="4426277" cy="331970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52" r="8639" b="15900"/>
          <a:stretch/>
        </p:blipFill>
        <p:spPr bwMode="auto">
          <a:xfrm>
            <a:off x="137259" y="100021"/>
            <a:ext cx="4434741" cy="332897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886" r="13347" b="15891"/>
          <a:stretch/>
        </p:blipFill>
        <p:spPr bwMode="auto">
          <a:xfrm>
            <a:off x="4572000" y="100803"/>
            <a:ext cx="4430558" cy="332819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r="16445" b="17367"/>
          <a:stretch/>
        </p:blipFill>
        <p:spPr bwMode="auto">
          <a:xfrm>
            <a:off x="4574141" y="3429019"/>
            <a:ext cx="4428417" cy="327658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66800" y="2743200"/>
            <a:ext cx="7467600" cy="1323439"/>
          </a:xfrm>
          <a:prstGeom prst="rect">
            <a:avLst/>
          </a:prstGeom>
          <a:noFill/>
        </p:spPr>
        <p:txBody>
          <a:bodyPr wrap="square" lIns="45720" rIns="45720" rtlCol="0">
            <a:spAutoFit/>
          </a:bodyPr>
          <a:lstStyle/>
          <a:p>
            <a:pPr algn="ctr"/>
            <a:r>
              <a:rPr lang="en-US" sz="2000" dirty="0" smtClean="0">
                <a:solidFill>
                  <a:schemeClr val="bg1"/>
                </a:solidFill>
                <a:effectLst>
                  <a:glow rad="63500">
                    <a:schemeClr val="tx1">
                      <a:alpha val="95000"/>
                    </a:schemeClr>
                  </a:glow>
                  <a:outerShdw blurRad="38100" dist="38100" dir="2700000" algn="tl">
                    <a:srgbClr val="000000">
                      <a:alpha val="43137"/>
                    </a:srgbClr>
                  </a:outerShdw>
                </a:effectLst>
                <a:latin typeface="Garamond" panose="02020404030301010803" pitchFamily="18" charset="0"/>
              </a:rPr>
              <a:t>Commercial sites vary, as well, covering anything from new fire departments to office remodels, new retail space, or clubhouses with swimming pools.  Any structure not for your personal use falls under commercial permitting.</a:t>
            </a:r>
            <a:endParaRPr lang="en-US" sz="2000" dirty="0">
              <a:solidFill>
                <a:schemeClr val="bg1"/>
              </a:solidFill>
              <a:effectLst>
                <a:glow rad="63500">
                  <a:schemeClr val="tx1">
                    <a:alpha val="95000"/>
                  </a:schemeClr>
                </a:glow>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41179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304925" y="304800"/>
            <a:ext cx="6534150" cy="762000"/>
          </a:xfr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sz="4800" b="1" dirty="0" smtClean="0">
                <a:effectLst>
                  <a:outerShdw blurRad="38100" dist="38100" dir="2700000" algn="tl">
                    <a:srgbClr val="000000">
                      <a:alpha val="43137"/>
                    </a:srgbClr>
                  </a:outerShdw>
                </a:effectLst>
                <a:latin typeface="Garamond" panose="02020404030301010803" pitchFamily="18" charset="0"/>
              </a:rPr>
              <a:t>Fire Inspections &amp; Permits</a:t>
            </a:r>
            <a:endParaRPr lang="en-US" sz="4800" b="1" dirty="0">
              <a:effectLst>
                <a:outerShdw blurRad="38100" dist="38100" dir="2700000" algn="tl">
                  <a:srgbClr val="000000">
                    <a:alpha val="43137"/>
                  </a:srgbClr>
                </a:outerShdw>
              </a:effectLst>
              <a:latin typeface="Garamond" panose="02020404030301010803" pitchFamily="18" charset="0"/>
            </a:endParaRPr>
          </a:p>
        </p:txBody>
      </p:sp>
      <p:sp>
        <p:nvSpPr>
          <p:cNvPr id="7" name="TextBox 6"/>
          <p:cNvSpPr txBox="1"/>
          <p:nvPr/>
        </p:nvSpPr>
        <p:spPr>
          <a:xfrm>
            <a:off x="838200" y="1295400"/>
            <a:ext cx="7467600" cy="5124480"/>
          </a:xfrm>
          <a:prstGeom prst="rect">
            <a:avLst/>
          </a:prstGeom>
          <a:noFill/>
        </p:spPr>
        <p:txBody>
          <a:bodyPr wrap="square" rtlCol="0">
            <a:spAutoFit/>
          </a:bodyPr>
          <a:lstStyle/>
          <a:p>
            <a:pPr>
              <a:spcAft>
                <a:spcPts val="600"/>
              </a:spcAft>
            </a:pPr>
            <a:r>
              <a:rPr lang="en-US" sz="2300" b="1" dirty="0">
                <a:solidFill>
                  <a:srgbClr val="000000"/>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Our offices conduct fire inspections and issue fire prevention permits to be sure that the necessary safety requirements are met for new and existing buildings and several community events throughout the county.  Examples of some of the things that we inspect for fire safety:</a:t>
            </a:r>
            <a:endParaRPr lang="en-US" sz="23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300" b="1" dirty="0">
                <a:solidFill>
                  <a:srgbClr val="000000"/>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Large tents for local events, weddings, etc.</a:t>
            </a:r>
            <a:endParaRPr lang="en-US" sz="23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300" b="1" dirty="0">
                <a:solidFill>
                  <a:srgbClr val="000000"/>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Fire safety for commercial structures – schools, restaurants, retail shops, apartments, hospitals, etc.</a:t>
            </a:r>
            <a:endParaRPr lang="en-US" sz="23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300" b="1" dirty="0">
                <a:solidFill>
                  <a:srgbClr val="000000"/>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NC Division of Social Services mandatory inspections of foster homes</a:t>
            </a:r>
            <a:endParaRPr lang="en-US" sz="23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300" b="1" dirty="0">
                <a:solidFill>
                  <a:srgbClr val="000000"/>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Emergency planning and preparedness</a:t>
            </a:r>
            <a:endParaRPr lang="en-US" sz="23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300" b="1" dirty="0">
                <a:solidFill>
                  <a:srgbClr val="000000"/>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Any large fireworks shows in the county must be inspected for safety.</a:t>
            </a:r>
            <a:endParaRPr lang="en-US" sz="23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2343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60">
          <a:fgClr>
            <a:schemeClr val="accent3">
              <a:lumMod val="50000"/>
            </a:schemeClr>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09550"/>
            <a:ext cx="8686800" cy="6438900"/>
          </a:xfrm>
          <a:solidFill>
            <a:schemeClr val="accent3">
              <a:lumMod val="20000"/>
              <a:lumOff val="80000"/>
            </a:schemeClr>
          </a:solidFill>
        </p:spPr>
        <p:txBody>
          <a:bodyPr lIns="182880" tIns="91440" rIns="182880" bIns="91440">
            <a:noAutofit/>
          </a:bodyPr>
          <a:lstStyle/>
          <a:p>
            <a:pPr marL="0" indent="0" algn="ctr">
              <a:buNone/>
            </a:pPr>
            <a:endParaRPr lang="en-US" sz="2800" b="1" dirty="0" smtClean="0">
              <a:latin typeface="Garamond" panose="02020404030301010803" pitchFamily="18" charset="0"/>
            </a:endParaRPr>
          </a:p>
          <a:p>
            <a:pPr marL="0" indent="0" algn="ctr">
              <a:buNone/>
            </a:pPr>
            <a:r>
              <a:rPr lang="en-US" sz="4000" b="1" dirty="0" smtClean="0">
                <a:latin typeface="Garamond" panose="02020404030301010803" pitchFamily="18" charset="0"/>
              </a:rPr>
              <a:t>On </a:t>
            </a:r>
            <a:r>
              <a:rPr lang="en-US" sz="4000" b="1" dirty="0" smtClean="0">
                <a:effectLst>
                  <a:outerShdw blurRad="38100" dist="38100" dir="2700000" algn="tl">
                    <a:srgbClr val="000000">
                      <a:alpha val="43137"/>
                    </a:srgbClr>
                  </a:outerShdw>
                </a:effectLst>
                <a:latin typeface="Garamond" panose="02020404030301010803" pitchFamily="18" charset="0"/>
              </a:rPr>
              <a:t>February 24, 2025 </a:t>
            </a:r>
            <a:r>
              <a:rPr lang="en-US" sz="4000" b="1" dirty="0" smtClean="0">
                <a:latin typeface="Garamond" panose="02020404030301010803" pitchFamily="18" charset="0"/>
              </a:rPr>
              <a:t>we went live with our Tyler permitting software.</a:t>
            </a:r>
          </a:p>
          <a:p>
            <a:pPr marL="0" indent="0" algn="ctr">
              <a:buNone/>
            </a:pPr>
            <a:endParaRPr lang="en-US" sz="4000" b="1" dirty="0" smtClean="0">
              <a:latin typeface="Garamond" panose="02020404030301010803" pitchFamily="18" charset="0"/>
            </a:endParaRPr>
          </a:p>
          <a:p>
            <a:pPr marL="0" indent="0" algn="ctr">
              <a:buNone/>
            </a:pPr>
            <a:r>
              <a:rPr lang="en-US" sz="4000" b="1" dirty="0" smtClean="0">
                <a:latin typeface="Garamond" panose="02020404030301010803" pitchFamily="18" charset="0"/>
              </a:rPr>
              <a:t>As of November 1st, we have processed </a:t>
            </a:r>
            <a:r>
              <a:rPr lang="en-US" sz="4000" b="1" dirty="0" smtClean="0">
                <a:effectLst>
                  <a:outerShdw blurRad="38100" dist="38100" dir="2700000" algn="tl">
                    <a:srgbClr val="000000">
                      <a:alpha val="43137"/>
                    </a:srgbClr>
                  </a:outerShdw>
                </a:effectLst>
                <a:latin typeface="Garamond" panose="02020404030301010803" pitchFamily="18" charset="0"/>
              </a:rPr>
              <a:t>3,684</a:t>
            </a:r>
            <a:r>
              <a:rPr lang="en-US" sz="4000" b="1" dirty="0" smtClean="0">
                <a:latin typeface="Garamond" panose="02020404030301010803" pitchFamily="18" charset="0"/>
              </a:rPr>
              <a:t> new permits and applications in the system between the Permitting &amp; Code Enforcement Office and Environmental Health.</a:t>
            </a:r>
          </a:p>
          <a:p>
            <a:pPr marL="0" indent="0" algn="ctr">
              <a:buNone/>
            </a:pPr>
            <a:endParaRPr lang="en-US" sz="800" b="1"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335142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lgGrid">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09377" y="228600"/>
            <a:ext cx="8325247" cy="762000"/>
          </a:xfr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600" b="1" dirty="0" smtClean="0">
                <a:effectLst>
                  <a:outerShdw blurRad="38100" dist="38100" dir="2700000" algn="tl">
                    <a:srgbClr val="000000">
                      <a:alpha val="43137"/>
                    </a:srgbClr>
                  </a:outerShdw>
                </a:effectLst>
                <a:latin typeface="Garamond" panose="02020404030301010803" pitchFamily="18" charset="0"/>
              </a:rPr>
              <a:t>Permitting Totals Feb 24 – Nov 1</a:t>
            </a:r>
            <a:endParaRPr lang="en-US" sz="3600" b="1" dirty="0">
              <a:effectLst>
                <a:outerShdw blurRad="38100" dist="38100" dir="2700000" algn="tl">
                  <a:srgbClr val="000000">
                    <a:alpha val="43137"/>
                  </a:srgbClr>
                </a:outerShdw>
              </a:effectLst>
              <a:latin typeface="Garamond" panose="02020404030301010803" pitchFamily="18" charset="0"/>
            </a:endParaRPr>
          </a:p>
        </p:txBody>
      </p:sp>
      <p:sp>
        <p:nvSpPr>
          <p:cNvPr id="8" name="TextBox 7"/>
          <p:cNvSpPr txBox="1"/>
          <p:nvPr/>
        </p:nvSpPr>
        <p:spPr>
          <a:xfrm>
            <a:off x="419100" y="1190214"/>
            <a:ext cx="8305800" cy="1754326"/>
          </a:xfrm>
          <a:prstGeom prst="rect">
            <a:avLst/>
          </a:prstGeom>
          <a:solidFill>
            <a:schemeClr val="bg2">
              <a:lumMod val="90000"/>
            </a:schemeClr>
          </a:solidFill>
          <a:ln>
            <a:solidFill>
              <a:schemeClr val="bg2">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000" b="1" dirty="0" smtClean="0">
                <a:effectLst>
                  <a:outerShdw blurRad="38100" dist="38100" dir="2700000" algn="tl">
                    <a:srgbClr val="000000">
                      <a:alpha val="43137"/>
                    </a:srgbClr>
                  </a:outerShdw>
                </a:effectLst>
                <a:latin typeface="Garamond" panose="02020404030301010803" pitchFamily="18" charset="0"/>
              </a:rPr>
              <a:t>Land Development Permits – 883 permits</a:t>
            </a:r>
            <a:endParaRPr lang="en-US" sz="2000" b="1" dirty="0">
              <a:effectLst>
                <a:outerShdw blurRad="38100" dist="38100" dir="2700000" algn="tl">
                  <a:srgbClr val="000000">
                    <a:alpha val="43137"/>
                  </a:srgbClr>
                </a:outerShdw>
              </a:effectLst>
              <a:latin typeface="Garamond" panose="02020404030301010803" pitchFamily="18" charset="0"/>
            </a:endParaRPr>
          </a:p>
          <a:p>
            <a:pPr algn="ctr"/>
            <a:r>
              <a:rPr lang="en-US" sz="2000" b="1" dirty="0" smtClean="0">
                <a:effectLst>
                  <a:outerShdw blurRad="38100" dist="38100" dir="2700000" algn="tl">
                    <a:srgbClr val="000000">
                      <a:alpha val="43137"/>
                    </a:srgbClr>
                  </a:outerShdw>
                </a:effectLst>
                <a:latin typeface="Garamond" panose="02020404030301010803" pitchFamily="18" charset="0"/>
              </a:rPr>
              <a:t> </a:t>
            </a:r>
            <a:r>
              <a:rPr lang="en-US" sz="2000" dirty="0" smtClean="0">
                <a:effectLst>
                  <a:outerShdw blurRad="38100" dist="38100" dir="2700000" algn="tl">
                    <a:srgbClr val="000000">
                      <a:alpha val="43137"/>
                    </a:srgbClr>
                  </a:outerShdw>
                </a:effectLst>
                <a:latin typeface="Garamond" panose="02020404030301010803" pitchFamily="18" charset="0"/>
              </a:rPr>
              <a:t>(including land disturbances of less than ½ an acre)</a:t>
            </a:r>
          </a:p>
          <a:p>
            <a:pPr algn="ctr"/>
            <a:r>
              <a:rPr lang="en-US" sz="800" dirty="0" smtClean="0">
                <a:effectLst>
                  <a:outerShdw blurRad="38100" dist="38100" dir="2700000" algn="tl">
                    <a:srgbClr val="000000">
                      <a:alpha val="43137"/>
                    </a:srgbClr>
                  </a:outerShdw>
                </a:effectLst>
                <a:latin typeface="Garamond" panose="02020404030301010803" pitchFamily="18" charset="0"/>
              </a:rPr>
              <a:t> </a:t>
            </a:r>
          </a:p>
          <a:p>
            <a:pPr algn="ctr"/>
            <a:r>
              <a:rPr lang="en-US" sz="2000" b="1" dirty="0" smtClean="0">
                <a:effectLst>
                  <a:outerShdw blurRad="38100" dist="38100" dir="2700000" algn="tl">
                    <a:srgbClr val="000000">
                      <a:alpha val="43137"/>
                    </a:srgbClr>
                  </a:outerShdw>
                </a:effectLst>
                <a:latin typeface="Garamond" panose="02020404030301010803" pitchFamily="18" charset="0"/>
              </a:rPr>
              <a:t>Erosion Control Large Projects </a:t>
            </a:r>
            <a:r>
              <a:rPr lang="en-US" sz="2000" dirty="0" smtClean="0">
                <a:effectLst>
                  <a:outerShdw blurRad="38100" dist="38100" dir="2700000" algn="tl">
                    <a:srgbClr val="000000">
                      <a:alpha val="43137"/>
                    </a:srgbClr>
                  </a:outerShdw>
                </a:effectLst>
                <a:latin typeface="Garamond" panose="02020404030301010803" pitchFamily="18" charset="0"/>
              </a:rPr>
              <a:t>(more than ½ acre) </a:t>
            </a:r>
            <a:r>
              <a:rPr lang="en-US" sz="2000" b="1" dirty="0" smtClean="0">
                <a:effectLst>
                  <a:outerShdw blurRad="38100" dist="38100" dir="2700000" algn="tl">
                    <a:srgbClr val="000000">
                      <a:alpha val="43137"/>
                    </a:srgbClr>
                  </a:outerShdw>
                </a:effectLst>
                <a:latin typeface="Garamond" panose="02020404030301010803" pitchFamily="18" charset="0"/>
              </a:rPr>
              <a:t>– 23 permits</a:t>
            </a:r>
          </a:p>
          <a:p>
            <a:pPr algn="ctr"/>
            <a:endParaRPr lang="en-US" sz="800" b="1" dirty="0" smtClean="0">
              <a:effectLst>
                <a:outerShdw blurRad="38100" dist="38100" dir="2700000" algn="tl">
                  <a:srgbClr val="000000">
                    <a:alpha val="43137"/>
                  </a:srgbClr>
                </a:outerShdw>
              </a:effectLst>
              <a:latin typeface="Garamond" panose="02020404030301010803" pitchFamily="18" charset="0"/>
            </a:endParaRPr>
          </a:p>
          <a:p>
            <a:pPr algn="ctr"/>
            <a:r>
              <a:rPr lang="en-US" sz="2000" b="1" dirty="0" smtClean="0">
                <a:effectLst>
                  <a:outerShdw blurRad="38100" dist="38100" dir="2700000" algn="tl">
                    <a:srgbClr val="000000">
                      <a:alpha val="43137"/>
                    </a:srgbClr>
                  </a:outerShdw>
                </a:effectLst>
                <a:latin typeface="Garamond" panose="02020404030301010803" pitchFamily="18" charset="0"/>
              </a:rPr>
              <a:t>Floodplain Permits – 21 permits</a:t>
            </a:r>
          </a:p>
          <a:p>
            <a:pPr algn="ctr">
              <a:lnSpc>
                <a:spcPct val="150000"/>
              </a:lnSpc>
            </a:pPr>
            <a:endParaRPr lang="en-US" sz="800" b="1" dirty="0" smtClean="0">
              <a:effectLst>
                <a:outerShdw blurRad="38100" dist="38100" dir="2700000" algn="tl">
                  <a:srgbClr val="000000">
                    <a:alpha val="43137"/>
                  </a:srgbClr>
                </a:outerShdw>
              </a:effectLst>
              <a:latin typeface="Garamond" panose="02020404030301010803"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976076286"/>
              </p:ext>
            </p:extLst>
          </p:nvPr>
        </p:nvGraphicFramePr>
        <p:xfrm>
          <a:off x="414238" y="3144154"/>
          <a:ext cx="8315525" cy="2722880"/>
        </p:xfrm>
        <a:graphic>
          <a:graphicData uri="http://schemas.openxmlformats.org/drawingml/2006/table">
            <a:tbl>
              <a:tblPr firstRow="1" bandRow="1">
                <a:tableStyleId>{7DF18680-E054-41AD-8BC1-D1AEF772440D}</a:tableStyleId>
              </a:tblPr>
              <a:tblGrid>
                <a:gridCol w="1573664">
                  <a:extLst>
                    <a:ext uri="{9D8B030D-6E8A-4147-A177-3AD203B41FA5}">
                      <a16:colId xmlns:a16="http://schemas.microsoft.com/office/drawing/2014/main" val="20000"/>
                    </a:ext>
                  </a:extLst>
                </a:gridCol>
                <a:gridCol w="1068049">
                  <a:extLst>
                    <a:ext uri="{9D8B030D-6E8A-4147-A177-3AD203B41FA5}">
                      <a16:colId xmlns:a16="http://schemas.microsoft.com/office/drawing/2014/main" val="20001"/>
                    </a:ext>
                  </a:extLst>
                </a:gridCol>
                <a:gridCol w="228868">
                  <a:extLst>
                    <a:ext uri="{9D8B030D-6E8A-4147-A177-3AD203B41FA5}">
                      <a16:colId xmlns:a16="http://schemas.microsoft.com/office/drawing/2014/main" val="20002"/>
                    </a:ext>
                  </a:extLst>
                </a:gridCol>
                <a:gridCol w="1525784">
                  <a:extLst>
                    <a:ext uri="{9D8B030D-6E8A-4147-A177-3AD203B41FA5}">
                      <a16:colId xmlns:a16="http://schemas.microsoft.com/office/drawing/2014/main" val="20003"/>
                    </a:ext>
                  </a:extLst>
                </a:gridCol>
                <a:gridCol w="1068049">
                  <a:extLst>
                    <a:ext uri="{9D8B030D-6E8A-4147-A177-3AD203B41FA5}">
                      <a16:colId xmlns:a16="http://schemas.microsoft.com/office/drawing/2014/main" val="20004"/>
                    </a:ext>
                  </a:extLst>
                </a:gridCol>
                <a:gridCol w="228868">
                  <a:extLst>
                    <a:ext uri="{9D8B030D-6E8A-4147-A177-3AD203B41FA5}">
                      <a16:colId xmlns:a16="http://schemas.microsoft.com/office/drawing/2014/main" val="20005"/>
                    </a:ext>
                  </a:extLst>
                </a:gridCol>
                <a:gridCol w="1602073">
                  <a:extLst>
                    <a:ext uri="{9D8B030D-6E8A-4147-A177-3AD203B41FA5}">
                      <a16:colId xmlns:a16="http://schemas.microsoft.com/office/drawing/2014/main" val="20006"/>
                    </a:ext>
                  </a:extLst>
                </a:gridCol>
                <a:gridCol w="1020170">
                  <a:extLst>
                    <a:ext uri="{9D8B030D-6E8A-4147-A177-3AD203B41FA5}">
                      <a16:colId xmlns:a16="http://schemas.microsoft.com/office/drawing/2014/main" val="20007"/>
                    </a:ext>
                  </a:extLst>
                </a:gridCol>
              </a:tblGrid>
              <a:tr h="43180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effectLst>
                            <a:glow rad="63500">
                              <a:schemeClr val="accent4">
                                <a:satMod val="175000"/>
                                <a:alpha val="40000"/>
                              </a:schemeClr>
                            </a:glow>
                          </a:effectLst>
                          <a:latin typeface="Garamond" panose="02020404030301010803" pitchFamily="18" charset="0"/>
                        </a:rPr>
                        <a:t>Residential</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effectLst>
                            <a:glow rad="63500">
                              <a:schemeClr val="accent4">
                                <a:satMod val="175000"/>
                                <a:alpha val="40000"/>
                              </a:schemeClr>
                            </a:glow>
                          </a:effectLst>
                          <a:latin typeface="Garamond" panose="02020404030301010803" pitchFamily="18" charset="0"/>
                        </a:rPr>
                        <a:t>Building</a:t>
                      </a:r>
                    </a:p>
                  </a:txBody>
                  <a:tcPr anchor="ctr"/>
                </a:tc>
                <a:tc>
                  <a:txBody>
                    <a:bodyPr/>
                    <a:lstStyle/>
                    <a:p>
                      <a:pPr algn="ctr"/>
                      <a:endParaRPr lang="en-US" dirty="0">
                        <a:latin typeface="Garamond" panose="02020404030301010803" pitchFamily="18" charset="0"/>
                      </a:endParaRPr>
                    </a:p>
                  </a:txBody>
                  <a:tcPr>
                    <a:solidFill>
                      <a:schemeClr val="tx2">
                        <a:lumMod val="5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effectLst>
                            <a:glow rad="63500">
                              <a:schemeClr val="accent4">
                                <a:satMod val="175000"/>
                                <a:alpha val="40000"/>
                              </a:schemeClr>
                            </a:glow>
                          </a:effectLst>
                          <a:latin typeface="Garamond" panose="02020404030301010803" pitchFamily="18" charset="0"/>
                        </a:rPr>
                        <a:t>Commercial</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glow rad="63500">
                              <a:schemeClr val="accent4">
                                <a:satMod val="175000"/>
                                <a:alpha val="40000"/>
                              </a:schemeClr>
                            </a:glow>
                          </a:effectLst>
                          <a:latin typeface="Garamond" panose="02020404030301010803" pitchFamily="18" charset="0"/>
                        </a:rPr>
                        <a:t>Building</a:t>
                      </a:r>
                    </a:p>
                  </a:txBody>
                  <a:tcPr anchor="ctr"/>
                </a:tc>
                <a:tc>
                  <a:txBody>
                    <a:bodyPr/>
                    <a:lstStyle/>
                    <a:p>
                      <a:pPr algn="l"/>
                      <a:endParaRPr lang="en-US" dirty="0">
                        <a:latin typeface="Garamond" panose="02020404030301010803" pitchFamily="18" charset="0"/>
                      </a:endParaRPr>
                    </a:p>
                  </a:txBody>
                  <a:tcPr>
                    <a:solidFill>
                      <a:schemeClr val="tx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glow rad="63500">
                              <a:srgbClr val="8064A2">
                                <a:satMod val="175000"/>
                                <a:alpha val="40000"/>
                              </a:srgbClr>
                            </a:glow>
                          </a:effectLst>
                          <a:uLnTx/>
                          <a:uFillTx/>
                          <a:latin typeface="Garamond" panose="02020404030301010803" pitchFamily="18" charset="0"/>
                          <a:ea typeface="+mn-ea"/>
                          <a:cs typeface="+mn-cs"/>
                        </a:rPr>
                        <a:t>Other</a:t>
                      </a:r>
                    </a:p>
                  </a:txBody>
                  <a:tcPr anchor="ctr"/>
                </a:tc>
                <a:tc>
                  <a:txBody>
                    <a:bodyPr/>
                    <a:lstStyle/>
                    <a:p>
                      <a:pPr algn="l"/>
                      <a:endParaRPr lang="en-US" dirty="0">
                        <a:latin typeface="Garamond" panose="02020404030301010803" pitchFamily="18" charset="0"/>
                      </a:endParaRPr>
                    </a:p>
                  </a:txBody>
                  <a:tcPr/>
                </a:tc>
                <a:extLst>
                  <a:ext uri="{0D108BD9-81ED-4DB2-BD59-A6C34878D82A}">
                    <a16:rowId xmlns:a16="http://schemas.microsoft.com/office/drawing/2014/main" val="10000"/>
                  </a:ext>
                </a:extLst>
              </a:tr>
              <a:tr h="370840">
                <a:tc>
                  <a:txBody>
                    <a:bodyPr/>
                    <a:lstStyle/>
                    <a:p>
                      <a:pPr algn="ctr"/>
                      <a:r>
                        <a:rPr lang="en-US" b="1" dirty="0" smtClean="0">
                          <a:effectLst/>
                          <a:latin typeface="Garamond" panose="02020404030301010803" pitchFamily="18" charset="0"/>
                        </a:rPr>
                        <a:t>Addition/</a:t>
                      </a:r>
                    </a:p>
                    <a:p>
                      <a:pPr algn="ctr"/>
                      <a:r>
                        <a:rPr lang="en-US" b="1" dirty="0" smtClean="0">
                          <a:effectLst/>
                          <a:latin typeface="Garamond" panose="02020404030301010803" pitchFamily="18" charset="0"/>
                        </a:rPr>
                        <a:t>Remodel</a:t>
                      </a:r>
                      <a:endParaRPr lang="en-US" b="1" dirty="0">
                        <a:effectLst/>
                        <a:latin typeface="Garamond" panose="02020404030301010803" pitchFamily="18" charset="0"/>
                      </a:endParaRPr>
                    </a:p>
                  </a:txBody>
                  <a:tcPr anchor="ctr"/>
                </a:tc>
                <a:tc>
                  <a:txBody>
                    <a:bodyPr/>
                    <a:lstStyle/>
                    <a:p>
                      <a:pPr algn="ctr"/>
                      <a:r>
                        <a:rPr lang="en-US" dirty="0" smtClean="0">
                          <a:effectLst/>
                          <a:latin typeface="Garamond" panose="02020404030301010803" pitchFamily="18" charset="0"/>
                        </a:rPr>
                        <a:t>184</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tx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Addition/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Remodel</a:t>
                      </a:r>
                    </a:p>
                  </a:txBody>
                  <a:tcPr anchor="ctr"/>
                </a:tc>
                <a:tc>
                  <a:txBody>
                    <a:bodyPr/>
                    <a:lstStyle/>
                    <a:p>
                      <a:pPr algn="ctr"/>
                      <a:r>
                        <a:rPr lang="en-US" dirty="0" smtClean="0">
                          <a:effectLst/>
                          <a:latin typeface="Garamond" panose="02020404030301010803" pitchFamily="18" charset="0"/>
                        </a:rPr>
                        <a:t>35</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tx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effectLst/>
                          <a:latin typeface="Garamond" panose="02020404030301010803" pitchFamily="18" charset="0"/>
                        </a:rPr>
                        <a:t>Demolition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11</a:t>
                      </a:r>
                    </a:p>
                  </a:txBody>
                  <a:tcPr anchor="ct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effectLst/>
                          <a:latin typeface="Garamond" panose="02020404030301010803" pitchFamily="18" charset="0"/>
                        </a:rPr>
                        <a:t>New Single Family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168</a:t>
                      </a:r>
                    </a:p>
                    <a:p>
                      <a:pPr algn="ct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tx2">
                        <a:lumMod val="50000"/>
                      </a:schemeClr>
                    </a:solidFill>
                  </a:tcPr>
                </a:tc>
                <a:tc>
                  <a:txBody>
                    <a:bodyPr/>
                    <a:lstStyle/>
                    <a:p>
                      <a:pPr algn="ctr"/>
                      <a:r>
                        <a:rPr lang="en-US" b="1" dirty="0" smtClean="0">
                          <a:effectLst/>
                          <a:latin typeface="Garamond" panose="02020404030301010803" pitchFamily="18" charset="0"/>
                        </a:rPr>
                        <a:t>New Commercial</a:t>
                      </a:r>
                      <a:endParaRPr lang="en-US" b="1" dirty="0">
                        <a:effectLst/>
                        <a:latin typeface="Garamond" panose="02020404030301010803" pitchFamily="18" charset="0"/>
                      </a:endParaRPr>
                    </a:p>
                  </a:txBody>
                  <a:tcPr anchor="ctr"/>
                </a:tc>
                <a:tc>
                  <a:txBody>
                    <a:bodyPr/>
                    <a:lstStyle/>
                    <a:p>
                      <a:pPr algn="ctr"/>
                      <a:r>
                        <a:rPr lang="en-US" dirty="0" smtClean="0">
                          <a:effectLst/>
                          <a:latin typeface="Garamond" panose="02020404030301010803" pitchFamily="18" charset="0"/>
                        </a:rPr>
                        <a:t>18</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tx2">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effectLst/>
                          <a:latin typeface="Garamond" panose="02020404030301010803" pitchFamily="18" charset="0"/>
                        </a:rPr>
                        <a:t>Miscellaneous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1164</a:t>
                      </a:r>
                    </a:p>
                  </a:txBody>
                  <a:tcPr anchor="ctr"/>
                </a:tc>
                <a:extLst>
                  <a:ext uri="{0D108BD9-81ED-4DB2-BD59-A6C34878D82A}">
                    <a16:rowId xmlns:a16="http://schemas.microsoft.com/office/drawing/2014/main" val="100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effectLst/>
                          <a:latin typeface="Garamond" panose="02020404030301010803" pitchFamily="18" charset="0"/>
                        </a:rPr>
                        <a:t>New Work</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109</a:t>
                      </a:r>
                    </a:p>
                  </a:txBody>
                  <a:tcPr anchor="ctr"/>
                </a:tc>
                <a:tc>
                  <a:txBody>
                    <a:bodyPr/>
                    <a:lstStyle/>
                    <a:p>
                      <a:pPr algn="ctr"/>
                      <a:endParaRPr lang="en-US" dirty="0">
                        <a:effectLst/>
                        <a:latin typeface="Garamond" panose="02020404030301010803" pitchFamily="18" charset="0"/>
                      </a:endParaRPr>
                    </a:p>
                  </a:txBody>
                  <a:tcPr anchor="ctr">
                    <a:solidFill>
                      <a:schemeClr val="tx2">
                        <a:lumMod val="50000"/>
                      </a:schemeClr>
                    </a:solidFill>
                  </a:tcPr>
                </a:tc>
                <a:tc>
                  <a:txBody>
                    <a:bodyPr/>
                    <a:lstStyle/>
                    <a:p>
                      <a:pPr algn="ctr"/>
                      <a:r>
                        <a:rPr lang="en-US" b="1" dirty="0" smtClean="0">
                          <a:effectLst/>
                          <a:latin typeface="Garamond" panose="02020404030301010803" pitchFamily="18" charset="0"/>
                        </a:rPr>
                        <a:t>New Work</a:t>
                      </a:r>
                      <a:endParaRPr lang="en-US" b="1" dirty="0">
                        <a:effectLst/>
                        <a:latin typeface="Garamond" panose="02020404030301010803"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effectLst/>
                          <a:latin typeface="Garamond" panose="02020404030301010803" pitchFamily="18" charset="0"/>
                        </a:rPr>
                        <a:t>19</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b="1" dirty="0" smtClean="0">
                        <a:effectLst/>
                        <a:latin typeface="Garamond" panose="02020404030301010803" pitchFamily="18" charset="0"/>
                      </a:endParaRPr>
                    </a:p>
                  </a:txBody>
                  <a:tcPr anchor="ctr">
                    <a:solidFill>
                      <a:schemeClr val="tx2">
                        <a:lumMod val="5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b="1" dirty="0" smtClean="0">
                          <a:effectLst/>
                          <a:latin typeface="Garamond" panose="02020404030301010803" pitchFamily="18" charset="0"/>
                        </a:rPr>
                        <a:t>Tent</a:t>
                      </a:r>
                      <a:r>
                        <a:rPr lang="en-US" b="1" baseline="0" dirty="0" smtClean="0">
                          <a:effectLst/>
                          <a:latin typeface="Garamond" panose="02020404030301010803" pitchFamily="18" charset="0"/>
                        </a:rPr>
                        <a:t> Events</a:t>
                      </a:r>
                      <a:endParaRPr lang="en-US" b="1" dirty="0" smtClean="0">
                        <a:effectLst/>
                        <a:latin typeface="Garamond" panose="02020404030301010803"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effectLst/>
                          <a:latin typeface="Garamond" panose="02020404030301010803" pitchFamily="18" charset="0"/>
                        </a:rPr>
                        <a:t>28</a:t>
                      </a:r>
                    </a:p>
                  </a:txBody>
                  <a:tcPr anchor="ctr"/>
                </a:tc>
                <a:extLst>
                  <a:ext uri="{0D108BD9-81ED-4DB2-BD59-A6C34878D82A}">
                    <a16:rowId xmlns:a16="http://schemas.microsoft.com/office/drawing/2014/main" val="100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effectLst/>
                          <a:latin typeface="Garamond" panose="02020404030301010803" pitchFamily="18" charset="0"/>
                        </a:rPr>
                        <a:t>Manufactured Homes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77</a:t>
                      </a:r>
                    </a:p>
                    <a:p>
                      <a:pPr algn="ct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tx2">
                        <a:lumMod val="50000"/>
                      </a:schemeClr>
                    </a:solidFill>
                  </a:tcPr>
                </a:tc>
                <a:tc>
                  <a:txBody>
                    <a:bodyPr/>
                    <a:lstStyle/>
                    <a:p>
                      <a:pPr algn="ctr"/>
                      <a:r>
                        <a:rPr lang="en-US" b="1" dirty="0" smtClean="0">
                          <a:effectLst/>
                          <a:latin typeface="Garamond" panose="02020404030301010803" pitchFamily="18" charset="0"/>
                        </a:rPr>
                        <a:t>ABC Permits</a:t>
                      </a:r>
                      <a:endParaRPr lang="en-US" b="1" dirty="0">
                        <a:effectLst/>
                        <a:latin typeface="Garamond" panose="02020404030301010803"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effectLst/>
                          <a:latin typeface="Garamond" panose="02020404030301010803" pitchFamily="18" charset="0"/>
                        </a:rPr>
                        <a:t>8</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b="1" dirty="0" smtClean="0">
                        <a:effectLst/>
                        <a:latin typeface="Garamond" panose="02020404030301010803" pitchFamily="18" charset="0"/>
                      </a:endParaRPr>
                    </a:p>
                  </a:txBody>
                  <a:tcPr anchor="ctr">
                    <a:solidFill>
                      <a:schemeClr val="tx2">
                        <a:lumMod val="5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b="1" dirty="0" smtClean="0">
                          <a:effectLst/>
                          <a:latin typeface="Garamond" panose="02020404030301010803" pitchFamily="18" charset="0"/>
                        </a:rPr>
                        <a:t>Fireworks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effectLst/>
                          <a:latin typeface="Garamond" panose="02020404030301010803" pitchFamily="18" charset="0"/>
                        </a:rPr>
                        <a:t>11</a:t>
                      </a:r>
                    </a:p>
                  </a:txBody>
                  <a:tcPr anchor="ctr"/>
                </a:tc>
                <a:extLst>
                  <a:ext uri="{0D108BD9-81ED-4DB2-BD59-A6C34878D82A}">
                    <a16:rowId xmlns:a16="http://schemas.microsoft.com/office/drawing/2014/main" val="10004"/>
                  </a:ext>
                </a:extLst>
              </a:tr>
            </a:tbl>
          </a:graphicData>
        </a:graphic>
      </p:graphicFrame>
      <p:sp>
        <p:nvSpPr>
          <p:cNvPr id="10" name="TextBox 9"/>
          <p:cNvSpPr txBox="1"/>
          <p:nvPr/>
        </p:nvSpPr>
        <p:spPr>
          <a:xfrm>
            <a:off x="381000" y="6066648"/>
            <a:ext cx="8382000" cy="400110"/>
          </a:xfrm>
          <a:prstGeom prst="rect">
            <a:avLst/>
          </a:prstGeom>
          <a:solidFill>
            <a:schemeClr val="accent1">
              <a:lumMod val="20000"/>
              <a:lumOff val="80000"/>
            </a:schemeClr>
          </a:solidFill>
          <a:ln>
            <a:solidFill>
              <a:schemeClr val="bg2">
                <a:lumMod val="75000"/>
              </a:schemeClr>
            </a:solidFill>
          </a:ln>
        </p:spPr>
        <p:txBody>
          <a:bodyPr wrap="square" rtlCol="0">
            <a:spAutoFit/>
          </a:bodyPr>
          <a:lstStyle/>
          <a:p>
            <a:pPr algn="ctr"/>
            <a:r>
              <a:rPr lang="en-US" sz="2000" dirty="0" smtClean="0">
                <a:effectLst>
                  <a:outerShdw blurRad="38100" dist="38100" dir="2700000" algn="tl">
                    <a:srgbClr val="000000">
                      <a:alpha val="43137"/>
                    </a:srgbClr>
                  </a:outerShdw>
                </a:effectLst>
                <a:latin typeface="Garamond" panose="02020404030301010803" pitchFamily="18" charset="0"/>
              </a:rPr>
              <a:t>There have been at least </a:t>
            </a:r>
            <a:r>
              <a:rPr lang="en-US" sz="2000" b="1" dirty="0" smtClean="0">
                <a:effectLst>
                  <a:outerShdw blurRad="38100" dist="38100" dir="2700000" algn="tl">
                    <a:srgbClr val="000000">
                      <a:alpha val="43137"/>
                    </a:srgbClr>
                  </a:outerShdw>
                </a:effectLst>
                <a:latin typeface="Garamond" panose="02020404030301010803" pitchFamily="18" charset="0"/>
              </a:rPr>
              <a:t>12,255</a:t>
            </a:r>
            <a:r>
              <a:rPr lang="en-US" sz="2000" dirty="0" smtClean="0">
                <a:effectLst>
                  <a:outerShdw blurRad="38100" dist="38100" dir="2700000" algn="tl">
                    <a:srgbClr val="000000">
                      <a:alpha val="43137"/>
                    </a:srgbClr>
                  </a:outerShdw>
                </a:effectLst>
                <a:latin typeface="Garamond" panose="02020404030301010803" pitchFamily="18" charset="0"/>
              </a:rPr>
              <a:t> inspections completed in the new system.</a:t>
            </a:r>
            <a:endParaRPr lang="en-US" sz="2000"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4731593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lgGrid">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09377" y="228600"/>
            <a:ext cx="8325247" cy="762000"/>
          </a:xfr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600" b="1" dirty="0" smtClean="0">
                <a:effectLst>
                  <a:outerShdw blurRad="38100" dist="38100" dir="2700000" algn="tl">
                    <a:srgbClr val="000000">
                      <a:alpha val="43137"/>
                    </a:srgbClr>
                  </a:outerShdw>
                </a:effectLst>
                <a:latin typeface="Garamond" panose="02020404030301010803" pitchFamily="18" charset="0"/>
              </a:rPr>
              <a:t>Permitting Stats by Office Through Nov 1</a:t>
            </a:r>
            <a:endParaRPr lang="en-US" sz="3600" b="1" dirty="0">
              <a:effectLst>
                <a:outerShdw blurRad="38100" dist="38100" dir="2700000" algn="tl">
                  <a:srgbClr val="000000">
                    <a:alpha val="43137"/>
                  </a:srgbClr>
                </a:outerShdw>
              </a:effectLst>
              <a:latin typeface="Garamond" panose="02020404030301010803"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806066820"/>
              </p:ext>
            </p:extLst>
          </p:nvPr>
        </p:nvGraphicFramePr>
        <p:xfrm>
          <a:off x="409375" y="3865880"/>
          <a:ext cx="8315525" cy="2722880"/>
        </p:xfrm>
        <a:graphic>
          <a:graphicData uri="http://schemas.openxmlformats.org/drawingml/2006/table">
            <a:tbl>
              <a:tblPr firstRow="1" bandRow="1">
                <a:tableStyleId>{93296810-A885-4BE3-A3E7-6D5BEEA58F35}</a:tableStyleId>
              </a:tblPr>
              <a:tblGrid>
                <a:gridCol w="1573664">
                  <a:extLst>
                    <a:ext uri="{9D8B030D-6E8A-4147-A177-3AD203B41FA5}">
                      <a16:colId xmlns:a16="http://schemas.microsoft.com/office/drawing/2014/main" val="20000"/>
                    </a:ext>
                  </a:extLst>
                </a:gridCol>
                <a:gridCol w="1068049">
                  <a:extLst>
                    <a:ext uri="{9D8B030D-6E8A-4147-A177-3AD203B41FA5}">
                      <a16:colId xmlns:a16="http://schemas.microsoft.com/office/drawing/2014/main" val="20001"/>
                    </a:ext>
                  </a:extLst>
                </a:gridCol>
                <a:gridCol w="228868">
                  <a:extLst>
                    <a:ext uri="{9D8B030D-6E8A-4147-A177-3AD203B41FA5}">
                      <a16:colId xmlns:a16="http://schemas.microsoft.com/office/drawing/2014/main" val="20002"/>
                    </a:ext>
                  </a:extLst>
                </a:gridCol>
                <a:gridCol w="1525784">
                  <a:extLst>
                    <a:ext uri="{9D8B030D-6E8A-4147-A177-3AD203B41FA5}">
                      <a16:colId xmlns:a16="http://schemas.microsoft.com/office/drawing/2014/main" val="20003"/>
                    </a:ext>
                  </a:extLst>
                </a:gridCol>
                <a:gridCol w="1068049">
                  <a:extLst>
                    <a:ext uri="{9D8B030D-6E8A-4147-A177-3AD203B41FA5}">
                      <a16:colId xmlns:a16="http://schemas.microsoft.com/office/drawing/2014/main" val="20004"/>
                    </a:ext>
                  </a:extLst>
                </a:gridCol>
                <a:gridCol w="228868">
                  <a:extLst>
                    <a:ext uri="{9D8B030D-6E8A-4147-A177-3AD203B41FA5}">
                      <a16:colId xmlns:a16="http://schemas.microsoft.com/office/drawing/2014/main" val="20005"/>
                    </a:ext>
                  </a:extLst>
                </a:gridCol>
                <a:gridCol w="1593543">
                  <a:extLst>
                    <a:ext uri="{9D8B030D-6E8A-4147-A177-3AD203B41FA5}">
                      <a16:colId xmlns:a16="http://schemas.microsoft.com/office/drawing/2014/main" val="20006"/>
                    </a:ext>
                  </a:extLst>
                </a:gridCol>
                <a:gridCol w="1028700">
                  <a:extLst>
                    <a:ext uri="{9D8B030D-6E8A-4147-A177-3AD203B41FA5}">
                      <a16:colId xmlns:a16="http://schemas.microsoft.com/office/drawing/2014/main" val="20007"/>
                    </a:ext>
                  </a:extLst>
                </a:gridCol>
              </a:tblGrid>
              <a:tr h="43180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effectLst>
                            <a:glow rad="63500">
                              <a:schemeClr val="accent4">
                                <a:satMod val="175000"/>
                                <a:alpha val="40000"/>
                              </a:schemeClr>
                            </a:glow>
                          </a:effectLst>
                          <a:latin typeface="Garamond" panose="02020404030301010803" pitchFamily="18" charset="0"/>
                        </a:rPr>
                        <a:t>Residential</a:t>
                      </a:r>
                      <a:endParaRPr lang="en-US" dirty="0" smtClean="0">
                        <a:solidFill>
                          <a:schemeClr val="bg1"/>
                        </a:solidFill>
                        <a:effectLst>
                          <a:glow rad="63500">
                            <a:schemeClr val="accent4">
                              <a:satMod val="175000"/>
                              <a:alpha val="40000"/>
                            </a:schemeClr>
                          </a:glow>
                        </a:effectLst>
                        <a:latin typeface="Garamond" panose="02020404030301010803"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glow rad="63500">
                              <a:schemeClr val="accent4">
                                <a:satMod val="175000"/>
                                <a:alpha val="40000"/>
                              </a:schemeClr>
                            </a:glow>
                          </a:effectLst>
                          <a:latin typeface="Garamond" panose="02020404030301010803" pitchFamily="18" charset="0"/>
                        </a:rPr>
                        <a:t>Cashiers</a:t>
                      </a:r>
                      <a:endParaRPr lang="en-US" dirty="0" smtClean="0">
                        <a:solidFill>
                          <a:schemeClr val="bg1"/>
                        </a:solidFill>
                        <a:effectLst>
                          <a:glow rad="63500">
                            <a:schemeClr val="accent4">
                              <a:satMod val="175000"/>
                              <a:alpha val="40000"/>
                            </a:schemeClr>
                          </a:glow>
                        </a:effectLst>
                        <a:latin typeface="Garamond" panose="02020404030301010803" pitchFamily="18" charset="0"/>
                      </a:endParaRPr>
                    </a:p>
                  </a:txBody>
                  <a:tcPr anchor="ctr"/>
                </a:tc>
                <a:tc>
                  <a:txBody>
                    <a:bodyPr/>
                    <a:lstStyle/>
                    <a:p>
                      <a:pPr algn="ctr"/>
                      <a:endParaRPr lang="en-US" dirty="0">
                        <a:latin typeface="Garamond" panose="02020404030301010803" pitchFamily="18" charset="0"/>
                      </a:endParaRPr>
                    </a:p>
                  </a:txBody>
                  <a:tcPr>
                    <a:solidFill>
                      <a:schemeClr val="accent6">
                        <a:lumMod val="5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effectLst>
                            <a:glow rad="63500">
                              <a:schemeClr val="accent4">
                                <a:satMod val="175000"/>
                                <a:alpha val="40000"/>
                              </a:schemeClr>
                            </a:glow>
                          </a:effectLst>
                          <a:latin typeface="Garamond" panose="02020404030301010803" pitchFamily="18" charset="0"/>
                        </a:rPr>
                        <a:t>Commercial</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glow rad="63500">
                              <a:schemeClr val="accent4">
                                <a:satMod val="175000"/>
                                <a:alpha val="40000"/>
                              </a:schemeClr>
                            </a:glow>
                          </a:effectLst>
                          <a:latin typeface="Garamond" panose="02020404030301010803" pitchFamily="18" charset="0"/>
                        </a:rPr>
                        <a:t>Cashiers</a:t>
                      </a:r>
                      <a:endParaRPr lang="en-US" dirty="0" smtClean="0">
                        <a:solidFill>
                          <a:schemeClr val="bg1"/>
                        </a:solidFill>
                        <a:effectLst>
                          <a:glow rad="63500">
                            <a:schemeClr val="accent4">
                              <a:satMod val="175000"/>
                              <a:alpha val="40000"/>
                            </a:schemeClr>
                          </a:glow>
                        </a:effectLst>
                        <a:latin typeface="Garamond" panose="02020404030301010803" pitchFamily="18" charset="0"/>
                      </a:endParaRPr>
                    </a:p>
                  </a:txBody>
                  <a:tcPr anchor="ctr"/>
                </a:tc>
                <a:tc>
                  <a:txBody>
                    <a:bodyPr/>
                    <a:lstStyle/>
                    <a:p>
                      <a:pPr algn="l"/>
                      <a:endParaRPr lang="en-US" dirty="0">
                        <a:latin typeface="Garamond" panose="02020404030301010803" pitchFamily="18" charset="0"/>
                      </a:endParaRPr>
                    </a:p>
                  </a:txBody>
                  <a:tcPr>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smtClean="0">
                          <a:ln>
                            <a:noFill/>
                          </a:ln>
                          <a:effectLst>
                            <a:glow rad="63500">
                              <a:srgbClr val="8064A2">
                                <a:satMod val="175000"/>
                                <a:alpha val="40000"/>
                              </a:srgbClr>
                            </a:glow>
                          </a:effectLst>
                          <a:uLnTx/>
                          <a:uFillTx/>
                          <a:latin typeface="Garamond" panose="02020404030301010803" pitchFamily="18" charset="0"/>
                        </a:rPr>
                        <a:t>Other</a:t>
                      </a:r>
                      <a:endParaRPr kumimoji="0" lang="en-US" sz="1800" b="1" i="0" u="none" strike="noStrike" kern="1200" cap="none" spc="0" normalizeH="0" baseline="0" noProof="0" dirty="0" smtClean="0">
                        <a:ln>
                          <a:noFill/>
                        </a:ln>
                        <a:solidFill>
                          <a:prstClr val="white"/>
                        </a:solidFill>
                        <a:effectLst>
                          <a:glow rad="63500">
                            <a:srgbClr val="8064A2">
                              <a:satMod val="175000"/>
                              <a:alpha val="40000"/>
                            </a:srgbClr>
                          </a:glow>
                        </a:effectLst>
                        <a:uLnTx/>
                        <a:uFillTx/>
                        <a:latin typeface="Garamond" panose="02020404030301010803" pitchFamily="18" charset="0"/>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glow rad="63500">
                              <a:schemeClr val="accent4">
                                <a:satMod val="175000"/>
                                <a:alpha val="40000"/>
                              </a:schemeClr>
                            </a:glow>
                          </a:effectLst>
                          <a:latin typeface="Garamond" panose="02020404030301010803" pitchFamily="18" charset="0"/>
                        </a:rPr>
                        <a:t>Cashiers</a:t>
                      </a:r>
                      <a:endParaRPr lang="en-US" dirty="0" smtClean="0">
                        <a:solidFill>
                          <a:schemeClr val="bg1"/>
                        </a:solidFill>
                        <a:effectLst>
                          <a:glow rad="63500">
                            <a:schemeClr val="accent4">
                              <a:satMod val="175000"/>
                              <a:alpha val="40000"/>
                            </a:schemeClr>
                          </a:glow>
                        </a:effectLst>
                        <a:latin typeface="Garamond" panose="02020404030301010803" pitchFamily="18" charset="0"/>
                      </a:endParaRPr>
                    </a:p>
                  </a:txBody>
                  <a:tcPr/>
                </a:tc>
                <a:extLst>
                  <a:ext uri="{0D108BD9-81ED-4DB2-BD59-A6C34878D82A}">
                    <a16:rowId xmlns:a16="http://schemas.microsoft.com/office/drawing/2014/main" val="100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New Single Family</a:t>
                      </a:r>
                      <a:endParaRPr lang="en-US" b="1" dirty="0" smtClean="0">
                        <a:effectLst/>
                        <a:latin typeface="Garamond" panose="02020404030301010803" pitchFamily="18" charset="0"/>
                      </a:endParaRPr>
                    </a:p>
                  </a:txBody>
                  <a:tcPr anchor="ctr"/>
                </a:tc>
                <a:tc>
                  <a:txBody>
                    <a:bodyPr/>
                    <a:lstStyle/>
                    <a:p>
                      <a:pPr algn="ctr"/>
                      <a:r>
                        <a:rPr lang="en-US" dirty="0" smtClean="0">
                          <a:effectLst/>
                          <a:latin typeface="Garamond" panose="02020404030301010803" pitchFamily="18" charset="0"/>
                        </a:rPr>
                        <a:t>115</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New Commercial </a:t>
                      </a:r>
                      <a:endParaRPr kumimoji="0" lang="en-US" sz="1800" b="1"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endParaRPr>
                    </a:p>
                  </a:txBody>
                  <a:tcPr anchor="ctr"/>
                </a:tc>
                <a:tc>
                  <a:txBody>
                    <a:bodyPr/>
                    <a:lstStyle/>
                    <a:p>
                      <a:pPr algn="ctr"/>
                      <a:r>
                        <a:rPr lang="en-US" dirty="0" smtClean="0">
                          <a:effectLst/>
                          <a:latin typeface="Garamond" panose="02020404030301010803" pitchFamily="18" charset="0"/>
                        </a:rPr>
                        <a:t>5</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Miscellaneous</a:t>
                      </a:r>
                      <a:endParaRPr lang="en-US" b="1" dirty="0" smtClean="0">
                        <a:effectLst/>
                        <a:latin typeface="Garamond" panose="02020404030301010803"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624</a:t>
                      </a:r>
                    </a:p>
                  </a:txBody>
                  <a:tcPr anchor="ctr"/>
                </a:tc>
                <a:extLst>
                  <a:ext uri="{0D108BD9-81ED-4DB2-BD59-A6C34878D82A}">
                    <a16:rowId xmlns:a16="http://schemas.microsoft.com/office/drawing/2014/main" val="10001"/>
                  </a:ext>
                </a:extLst>
              </a:tr>
              <a:tr h="370840">
                <a:tc>
                  <a:txBody>
                    <a:bodyPr/>
                    <a:lstStyle/>
                    <a:p>
                      <a:pPr algn="ctr"/>
                      <a:r>
                        <a:rPr lang="en-US" dirty="0" smtClean="0">
                          <a:effectLst/>
                          <a:latin typeface="Garamond" panose="02020404030301010803" pitchFamily="18" charset="0"/>
                        </a:rPr>
                        <a:t>Addition/</a:t>
                      </a:r>
                    </a:p>
                    <a:p>
                      <a:pPr algn="ctr"/>
                      <a:r>
                        <a:rPr lang="en-US" dirty="0" smtClean="0">
                          <a:effectLst/>
                          <a:latin typeface="Garamond" panose="02020404030301010803" pitchFamily="18" charset="0"/>
                        </a:rPr>
                        <a:t>Remodel</a:t>
                      </a:r>
                      <a:endParaRPr lang="en-US" b="1" dirty="0" smtClean="0">
                        <a:effectLst/>
                        <a:latin typeface="Garamond" panose="02020404030301010803" pitchFamily="18" charset="0"/>
                      </a:endParaRPr>
                    </a:p>
                  </a:txBody>
                  <a:tcPr anchor="ctr"/>
                </a:tc>
                <a:tc>
                  <a:txBody>
                    <a:bodyPr/>
                    <a:lstStyle/>
                    <a:p>
                      <a:pPr algn="ctr"/>
                      <a:r>
                        <a:rPr lang="en-US" dirty="0" smtClean="0">
                          <a:effectLst/>
                          <a:latin typeface="Garamond" panose="02020404030301010803" pitchFamily="18" charset="0"/>
                        </a:rPr>
                        <a:t>103</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smtClean="0">
                          <a:ln>
                            <a:noFill/>
                          </a:ln>
                          <a:effectLst/>
                          <a:uLnTx/>
                          <a:uFillTx/>
                          <a:latin typeface="Garamond" panose="02020404030301010803" pitchFamily="18" charset="0"/>
                        </a:rPr>
                        <a:t>Addition/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smtClean="0">
                          <a:ln>
                            <a:noFill/>
                          </a:ln>
                          <a:effectLst/>
                          <a:uLnTx/>
                          <a:uFillTx/>
                          <a:latin typeface="Garamond" panose="02020404030301010803" pitchFamily="18" charset="0"/>
                        </a:rPr>
                        <a:t>Remodel</a:t>
                      </a:r>
                      <a:endParaRPr kumimoji="0" lang="en-US" sz="1800" b="1"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endParaRPr>
                    </a:p>
                  </a:txBody>
                  <a:tcPr anchor="ctr"/>
                </a:tc>
                <a:tc>
                  <a:txBody>
                    <a:bodyPr/>
                    <a:lstStyle/>
                    <a:p>
                      <a:pPr algn="ctr"/>
                      <a:r>
                        <a:rPr lang="en-US" dirty="0" smtClean="0">
                          <a:effectLst/>
                          <a:latin typeface="Garamond" panose="02020404030301010803" pitchFamily="18" charset="0"/>
                        </a:rPr>
                        <a:t>12</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accent6">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Tent/Fireworks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33</a:t>
                      </a:r>
                    </a:p>
                  </a:txBody>
                  <a:tcPr anchor="ctr"/>
                </a:tc>
                <a:extLst>
                  <a:ext uri="{0D108BD9-81ED-4DB2-BD59-A6C34878D82A}">
                    <a16:rowId xmlns:a16="http://schemas.microsoft.com/office/drawing/2014/main" val="100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New Work</a:t>
                      </a:r>
                      <a:endParaRPr lang="en-US" b="1" dirty="0" smtClean="0">
                        <a:effectLst/>
                        <a:latin typeface="Garamond" panose="02020404030301010803"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46</a:t>
                      </a:r>
                    </a:p>
                  </a:txBody>
                  <a:tcPr anchor="ctr"/>
                </a:tc>
                <a:tc>
                  <a:txBody>
                    <a:bodyPr/>
                    <a:lstStyle/>
                    <a:p>
                      <a:pPr algn="ctr"/>
                      <a:endParaRPr lang="en-US" dirty="0">
                        <a:effectLst/>
                        <a:latin typeface="Garamond" panose="02020404030301010803" pitchFamily="18" charset="0"/>
                      </a:endParaRPr>
                    </a:p>
                  </a:txBody>
                  <a:tcPr anchor="ctr">
                    <a:solidFill>
                      <a:schemeClr val="accent6">
                        <a:lumMod val="50000"/>
                      </a:schemeClr>
                    </a:solidFill>
                  </a:tcPr>
                </a:tc>
                <a:tc>
                  <a:txBody>
                    <a:bodyPr/>
                    <a:lstStyle/>
                    <a:p>
                      <a:pPr algn="ctr"/>
                      <a:r>
                        <a:rPr lang="en-US" dirty="0" smtClean="0">
                          <a:effectLst/>
                          <a:latin typeface="Garamond" panose="02020404030301010803" pitchFamily="18" charset="0"/>
                        </a:rPr>
                        <a:t>New Work</a:t>
                      </a:r>
                      <a:endParaRPr lang="en-US" b="1" dirty="0">
                        <a:effectLst/>
                        <a:latin typeface="Garamond" panose="02020404030301010803"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effectLst/>
                          <a:latin typeface="Garamond" panose="02020404030301010803" pitchFamily="18" charset="0"/>
                        </a:rPr>
                        <a:t>9</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b="1" dirty="0" smtClean="0">
                        <a:effectLst/>
                        <a:latin typeface="Garamond" panose="02020404030301010803" pitchFamily="18" charset="0"/>
                      </a:endParaRPr>
                    </a:p>
                  </a:txBody>
                  <a:tcPr anchor="ctr">
                    <a:solidFill>
                      <a:schemeClr val="accent6">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smtClean="0">
                        <a:effectLst/>
                        <a:latin typeface="Garamond" panose="02020404030301010803"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smtClean="0">
                        <a:effectLst/>
                        <a:latin typeface="Garamond" panose="02020404030301010803" pitchFamily="18" charset="0"/>
                      </a:endParaRPr>
                    </a:p>
                  </a:txBody>
                  <a:tcPr anchor="ctr"/>
                </a:tc>
                <a:extLst>
                  <a:ext uri="{0D108BD9-81ED-4DB2-BD59-A6C34878D82A}">
                    <a16:rowId xmlns:a16="http://schemas.microsoft.com/office/drawing/2014/main" val="100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Manufactured Homes</a:t>
                      </a:r>
                      <a:endParaRPr lang="en-US" b="1" dirty="0" smtClean="0">
                        <a:effectLst/>
                        <a:latin typeface="Garamond" panose="02020404030301010803" pitchFamily="18" charset="0"/>
                      </a:endParaRPr>
                    </a:p>
                  </a:txBody>
                  <a:tcPr anchor="ctr"/>
                </a:tc>
                <a:tc>
                  <a:txBody>
                    <a:bodyPr/>
                    <a:lstStyle/>
                    <a:p>
                      <a:pPr algn="ctr"/>
                      <a:r>
                        <a:rPr lang="en-US" dirty="0" smtClean="0">
                          <a:effectLst/>
                          <a:latin typeface="Garamond" panose="02020404030301010803" pitchFamily="18" charset="0"/>
                        </a:rPr>
                        <a:t>6</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accent6">
                        <a:lumMod val="50000"/>
                      </a:schemeClr>
                    </a:solidFill>
                  </a:tcPr>
                </a:tc>
                <a:tc>
                  <a:txBody>
                    <a:bodyPr/>
                    <a:lstStyle/>
                    <a:p>
                      <a:pPr algn="ctr"/>
                      <a:r>
                        <a:rPr lang="en-US" dirty="0" smtClean="0">
                          <a:effectLst/>
                          <a:latin typeface="Garamond" panose="02020404030301010803" pitchFamily="18" charset="0"/>
                        </a:rPr>
                        <a:t>ABC Permits</a:t>
                      </a:r>
                      <a:endParaRPr lang="en-US" b="1" dirty="0">
                        <a:effectLst/>
                        <a:latin typeface="Garamond" panose="02020404030301010803"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effectLst/>
                          <a:latin typeface="Garamond" panose="02020404030301010803" pitchFamily="18" charset="0"/>
                        </a:rPr>
                        <a:t>6</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b="1" dirty="0" smtClean="0">
                        <a:effectLst/>
                        <a:latin typeface="Garamond" panose="02020404030301010803" pitchFamily="18" charset="0"/>
                      </a:endParaRPr>
                    </a:p>
                  </a:txBody>
                  <a:tcPr anchor="ctr">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rPr>
                        <a:t>Total Permits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effectLst/>
                          <a:latin typeface="Garamond" panose="02020404030301010803" pitchFamily="18" charset="0"/>
                        </a:rPr>
                        <a:t>959</a:t>
                      </a:r>
                    </a:p>
                  </a:txBody>
                  <a:tcPr anchor="ct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14839224"/>
              </p:ext>
            </p:extLst>
          </p:nvPr>
        </p:nvGraphicFramePr>
        <p:xfrm>
          <a:off x="409376" y="1066800"/>
          <a:ext cx="8315525" cy="2722880"/>
        </p:xfrm>
        <a:graphic>
          <a:graphicData uri="http://schemas.openxmlformats.org/drawingml/2006/table">
            <a:tbl>
              <a:tblPr firstRow="1" bandRow="1">
                <a:tableStyleId>{F5AB1C69-6EDB-4FF4-983F-18BD219EF322}</a:tableStyleId>
              </a:tblPr>
              <a:tblGrid>
                <a:gridCol w="1573664">
                  <a:extLst>
                    <a:ext uri="{9D8B030D-6E8A-4147-A177-3AD203B41FA5}">
                      <a16:colId xmlns:a16="http://schemas.microsoft.com/office/drawing/2014/main" val="20000"/>
                    </a:ext>
                  </a:extLst>
                </a:gridCol>
                <a:gridCol w="1068049">
                  <a:extLst>
                    <a:ext uri="{9D8B030D-6E8A-4147-A177-3AD203B41FA5}">
                      <a16:colId xmlns:a16="http://schemas.microsoft.com/office/drawing/2014/main" val="20001"/>
                    </a:ext>
                  </a:extLst>
                </a:gridCol>
                <a:gridCol w="228868">
                  <a:extLst>
                    <a:ext uri="{9D8B030D-6E8A-4147-A177-3AD203B41FA5}">
                      <a16:colId xmlns:a16="http://schemas.microsoft.com/office/drawing/2014/main" val="20002"/>
                    </a:ext>
                  </a:extLst>
                </a:gridCol>
                <a:gridCol w="1525784">
                  <a:extLst>
                    <a:ext uri="{9D8B030D-6E8A-4147-A177-3AD203B41FA5}">
                      <a16:colId xmlns:a16="http://schemas.microsoft.com/office/drawing/2014/main" val="20003"/>
                    </a:ext>
                  </a:extLst>
                </a:gridCol>
                <a:gridCol w="1068049">
                  <a:extLst>
                    <a:ext uri="{9D8B030D-6E8A-4147-A177-3AD203B41FA5}">
                      <a16:colId xmlns:a16="http://schemas.microsoft.com/office/drawing/2014/main" val="20004"/>
                    </a:ext>
                  </a:extLst>
                </a:gridCol>
                <a:gridCol w="228868">
                  <a:extLst>
                    <a:ext uri="{9D8B030D-6E8A-4147-A177-3AD203B41FA5}">
                      <a16:colId xmlns:a16="http://schemas.microsoft.com/office/drawing/2014/main" val="20005"/>
                    </a:ext>
                  </a:extLst>
                </a:gridCol>
                <a:gridCol w="1593542">
                  <a:extLst>
                    <a:ext uri="{9D8B030D-6E8A-4147-A177-3AD203B41FA5}">
                      <a16:colId xmlns:a16="http://schemas.microsoft.com/office/drawing/2014/main" val="20006"/>
                    </a:ext>
                  </a:extLst>
                </a:gridCol>
                <a:gridCol w="1028701">
                  <a:extLst>
                    <a:ext uri="{9D8B030D-6E8A-4147-A177-3AD203B41FA5}">
                      <a16:colId xmlns:a16="http://schemas.microsoft.com/office/drawing/2014/main" val="20007"/>
                    </a:ext>
                  </a:extLst>
                </a:gridCol>
              </a:tblGrid>
              <a:tr h="43180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effectLst>
                            <a:glow rad="63500">
                              <a:schemeClr val="accent4">
                                <a:satMod val="175000"/>
                                <a:alpha val="40000"/>
                              </a:schemeClr>
                            </a:glow>
                          </a:effectLst>
                          <a:latin typeface="Garamond" panose="02020404030301010803" pitchFamily="18" charset="0"/>
                        </a:rPr>
                        <a:t>Residential</a:t>
                      </a:r>
                      <a:endParaRPr lang="en-US" dirty="0" smtClean="0">
                        <a:solidFill>
                          <a:schemeClr val="bg1"/>
                        </a:solidFill>
                        <a:effectLst>
                          <a:glow rad="63500">
                            <a:schemeClr val="accent4">
                              <a:satMod val="175000"/>
                              <a:alpha val="40000"/>
                            </a:schemeClr>
                          </a:glow>
                        </a:effectLst>
                        <a:latin typeface="Garamond" panose="02020404030301010803"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glow rad="63500">
                              <a:schemeClr val="accent4">
                                <a:satMod val="175000"/>
                                <a:alpha val="40000"/>
                              </a:schemeClr>
                            </a:glow>
                          </a:effectLst>
                          <a:latin typeface="Garamond" panose="02020404030301010803" pitchFamily="18" charset="0"/>
                        </a:rPr>
                        <a:t>Sylva</a:t>
                      </a:r>
                      <a:endParaRPr lang="en-US" dirty="0" smtClean="0">
                        <a:solidFill>
                          <a:schemeClr val="bg1"/>
                        </a:solidFill>
                        <a:effectLst>
                          <a:glow rad="63500">
                            <a:schemeClr val="accent4">
                              <a:satMod val="175000"/>
                              <a:alpha val="40000"/>
                            </a:schemeClr>
                          </a:glow>
                        </a:effectLst>
                        <a:latin typeface="Garamond" panose="02020404030301010803" pitchFamily="18" charset="0"/>
                      </a:endParaRPr>
                    </a:p>
                  </a:txBody>
                  <a:tcPr anchor="ctr"/>
                </a:tc>
                <a:tc>
                  <a:txBody>
                    <a:bodyPr/>
                    <a:lstStyle/>
                    <a:p>
                      <a:pPr algn="ctr"/>
                      <a:endParaRPr lang="en-US" dirty="0">
                        <a:latin typeface="Garamond" panose="02020404030301010803" pitchFamily="18" charset="0"/>
                      </a:endParaRPr>
                    </a:p>
                  </a:txBody>
                  <a:tcPr>
                    <a:solidFill>
                      <a:schemeClr val="accent3">
                        <a:lumMod val="5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effectLst>
                            <a:glow rad="63500">
                              <a:schemeClr val="accent4">
                                <a:satMod val="175000"/>
                                <a:alpha val="40000"/>
                              </a:schemeClr>
                            </a:glow>
                          </a:effectLst>
                          <a:latin typeface="Garamond" panose="02020404030301010803" pitchFamily="18" charset="0"/>
                        </a:rPr>
                        <a:t>Commercial</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glow rad="63500">
                              <a:schemeClr val="accent4">
                                <a:satMod val="175000"/>
                                <a:alpha val="40000"/>
                              </a:schemeClr>
                            </a:glow>
                          </a:effectLst>
                          <a:latin typeface="Garamond" panose="02020404030301010803" pitchFamily="18" charset="0"/>
                        </a:rPr>
                        <a:t>Sylva</a:t>
                      </a:r>
                    </a:p>
                  </a:txBody>
                  <a:tcPr anchor="ctr"/>
                </a:tc>
                <a:tc>
                  <a:txBody>
                    <a:bodyPr/>
                    <a:lstStyle/>
                    <a:p>
                      <a:pPr algn="l"/>
                      <a:endParaRPr lang="en-US" dirty="0">
                        <a:latin typeface="Garamond" panose="02020404030301010803" pitchFamily="18" charset="0"/>
                      </a:endParaRPr>
                    </a:p>
                  </a:txBody>
                  <a:tcPr>
                    <a:solidFill>
                      <a:schemeClr val="accent3">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smtClean="0">
                          <a:ln>
                            <a:noFill/>
                          </a:ln>
                          <a:effectLst>
                            <a:glow rad="63500">
                              <a:srgbClr val="8064A2">
                                <a:satMod val="175000"/>
                                <a:alpha val="40000"/>
                              </a:srgbClr>
                            </a:glow>
                          </a:effectLst>
                          <a:uLnTx/>
                          <a:uFillTx/>
                          <a:latin typeface="Garamond" panose="02020404030301010803" pitchFamily="18" charset="0"/>
                        </a:rPr>
                        <a:t>Other</a:t>
                      </a:r>
                      <a:endParaRPr kumimoji="0" lang="en-US" sz="1800" b="1" i="0" u="none" strike="noStrike" kern="1200" cap="none" spc="0" normalizeH="0" baseline="0" noProof="0" dirty="0" smtClean="0">
                        <a:ln>
                          <a:noFill/>
                        </a:ln>
                        <a:solidFill>
                          <a:prstClr val="white"/>
                        </a:solidFill>
                        <a:effectLst>
                          <a:glow rad="63500">
                            <a:srgbClr val="8064A2">
                              <a:satMod val="175000"/>
                              <a:alpha val="40000"/>
                            </a:srgbClr>
                          </a:glow>
                        </a:effectLst>
                        <a:uLnTx/>
                        <a:uFillTx/>
                        <a:latin typeface="Garamond" panose="02020404030301010803" pitchFamily="18" charset="0"/>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glow rad="63500">
                              <a:schemeClr val="accent4">
                                <a:satMod val="175000"/>
                                <a:alpha val="40000"/>
                              </a:schemeClr>
                            </a:glow>
                          </a:effectLst>
                          <a:latin typeface="Garamond" panose="02020404030301010803" pitchFamily="18" charset="0"/>
                        </a:rPr>
                        <a:t>Sylva</a:t>
                      </a:r>
                      <a:endParaRPr lang="en-US" dirty="0" smtClean="0">
                        <a:solidFill>
                          <a:schemeClr val="bg1"/>
                        </a:solidFill>
                        <a:effectLst>
                          <a:glow rad="63500">
                            <a:schemeClr val="accent4">
                              <a:satMod val="175000"/>
                              <a:alpha val="40000"/>
                            </a:schemeClr>
                          </a:glow>
                        </a:effectLst>
                        <a:latin typeface="Garamond" panose="02020404030301010803" pitchFamily="18" charset="0"/>
                      </a:endParaRPr>
                    </a:p>
                  </a:txBody>
                  <a:tcPr/>
                </a:tc>
                <a:extLst>
                  <a:ext uri="{0D108BD9-81ED-4DB2-BD59-A6C34878D82A}">
                    <a16:rowId xmlns:a16="http://schemas.microsoft.com/office/drawing/2014/main" val="100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New Single Family</a:t>
                      </a:r>
                      <a:endParaRPr lang="en-US" b="1" dirty="0" smtClean="0">
                        <a:effectLst/>
                        <a:latin typeface="Garamond" panose="02020404030301010803" pitchFamily="18" charset="0"/>
                      </a:endParaRPr>
                    </a:p>
                  </a:txBody>
                  <a:tcPr anchor="ctr"/>
                </a:tc>
                <a:tc>
                  <a:txBody>
                    <a:bodyPr/>
                    <a:lstStyle/>
                    <a:p>
                      <a:pPr algn="ctr"/>
                      <a:r>
                        <a:rPr lang="en-US" dirty="0" smtClean="0">
                          <a:effectLst/>
                          <a:latin typeface="Garamond" panose="02020404030301010803" pitchFamily="18" charset="0"/>
                        </a:rPr>
                        <a:t>91</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accent3">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New Commercial</a:t>
                      </a:r>
                      <a:endParaRPr lang="en-US" b="1" dirty="0" smtClean="0">
                        <a:effectLst/>
                        <a:latin typeface="Garamond" panose="02020404030301010803" pitchFamily="18" charset="0"/>
                      </a:endParaRPr>
                    </a:p>
                  </a:txBody>
                  <a:tcPr anchor="ctr"/>
                </a:tc>
                <a:tc>
                  <a:txBody>
                    <a:bodyPr/>
                    <a:lstStyle/>
                    <a:p>
                      <a:pPr algn="ctr"/>
                      <a:r>
                        <a:rPr lang="en-US" dirty="0" smtClean="0">
                          <a:effectLst/>
                          <a:latin typeface="Garamond" panose="02020404030301010803" pitchFamily="18" charset="0"/>
                        </a:rPr>
                        <a:t>8</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accent3">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Miscellaneous</a:t>
                      </a:r>
                      <a:endParaRPr lang="en-US" b="1" dirty="0" smtClean="0">
                        <a:effectLst/>
                        <a:latin typeface="Garamond" panose="02020404030301010803"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678</a:t>
                      </a:r>
                    </a:p>
                  </a:txBody>
                  <a:tcPr anchor="ctr"/>
                </a:tc>
                <a:extLst>
                  <a:ext uri="{0D108BD9-81ED-4DB2-BD59-A6C34878D82A}">
                    <a16:rowId xmlns:a16="http://schemas.microsoft.com/office/drawing/2014/main" val="10001"/>
                  </a:ext>
                </a:extLst>
              </a:tr>
              <a:tr h="370840">
                <a:tc>
                  <a:txBody>
                    <a:bodyPr/>
                    <a:lstStyle/>
                    <a:p>
                      <a:pPr algn="ctr"/>
                      <a:r>
                        <a:rPr lang="en-US" dirty="0" smtClean="0">
                          <a:effectLst/>
                          <a:latin typeface="Garamond" panose="02020404030301010803" pitchFamily="18" charset="0"/>
                        </a:rPr>
                        <a:t>Addition/</a:t>
                      </a:r>
                    </a:p>
                    <a:p>
                      <a:pPr algn="ctr"/>
                      <a:r>
                        <a:rPr lang="en-US" dirty="0" smtClean="0">
                          <a:effectLst/>
                          <a:latin typeface="Garamond" panose="02020404030301010803" pitchFamily="18" charset="0"/>
                        </a:rPr>
                        <a:t>Remodel</a:t>
                      </a:r>
                      <a:endParaRPr lang="en-US" b="1" dirty="0" smtClean="0">
                        <a:effectLst/>
                        <a:latin typeface="Garamond" panose="02020404030301010803" pitchFamily="18" charset="0"/>
                      </a:endParaRPr>
                    </a:p>
                  </a:txBody>
                  <a:tcPr anchor="ctr"/>
                </a:tc>
                <a:tc>
                  <a:txBody>
                    <a:bodyPr/>
                    <a:lstStyle/>
                    <a:p>
                      <a:pPr algn="ctr"/>
                      <a:r>
                        <a:rPr lang="en-US" dirty="0" smtClean="0">
                          <a:effectLst/>
                          <a:latin typeface="Garamond" panose="02020404030301010803" pitchFamily="18" charset="0"/>
                        </a:rPr>
                        <a:t>81</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accent3">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smtClean="0">
                          <a:ln>
                            <a:noFill/>
                          </a:ln>
                          <a:effectLst/>
                          <a:uLnTx/>
                          <a:uFillTx/>
                          <a:latin typeface="Garamond" panose="02020404030301010803" pitchFamily="18" charset="0"/>
                        </a:rPr>
                        <a:t>Addition/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smtClean="0">
                          <a:ln>
                            <a:noFill/>
                          </a:ln>
                          <a:effectLst/>
                          <a:uLnTx/>
                          <a:uFillTx/>
                          <a:latin typeface="Garamond" panose="02020404030301010803" pitchFamily="18" charset="0"/>
                        </a:rPr>
                        <a:t>Remodel</a:t>
                      </a:r>
                      <a:endParaRPr kumimoji="0" lang="en-US" sz="1800" b="1" i="0" u="none" strike="noStrike" kern="1200" cap="none" spc="0" normalizeH="0" baseline="0" noProof="0" dirty="0" smtClean="0">
                        <a:ln>
                          <a:noFill/>
                        </a:ln>
                        <a:solidFill>
                          <a:prstClr val="black"/>
                        </a:solidFill>
                        <a:effectLst/>
                        <a:uLnTx/>
                        <a:uFillTx/>
                        <a:latin typeface="Garamond" panose="02020404030301010803" pitchFamily="18" charset="0"/>
                        <a:ea typeface="+mn-ea"/>
                        <a:cs typeface="+mn-cs"/>
                      </a:endParaRPr>
                    </a:p>
                  </a:txBody>
                  <a:tcPr anchor="ctr"/>
                </a:tc>
                <a:tc>
                  <a:txBody>
                    <a:bodyPr/>
                    <a:lstStyle/>
                    <a:p>
                      <a:pPr algn="ctr"/>
                      <a:r>
                        <a:rPr lang="en-US" dirty="0" smtClean="0">
                          <a:effectLst/>
                          <a:latin typeface="Garamond" panose="02020404030301010803" pitchFamily="18" charset="0"/>
                        </a:rPr>
                        <a:t>24</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accent3">
                        <a:lumMod val="5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Tent</a:t>
                      </a:r>
                      <a:r>
                        <a:rPr lang="en-US" baseline="0" dirty="0" smtClean="0">
                          <a:effectLst/>
                          <a:latin typeface="Garamond" panose="02020404030301010803" pitchFamily="18" charset="0"/>
                        </a:rPr>
                        <a:t>/Fireworks</a:t>
                      </a:r>
                      <a:endParaRPr lang="en-US" b="1" dirty="0" smtClean="0">
                        <a:effectLst/>
                        <a:latin typeface="Garamond" panose="02020404030301010803"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effectLst/>
                          <a:latin typeface="Garamond" panose="02020404030301010803" pitchFamily="18" charset="0"/>
                        </a:rPr>
                        <a:t>5</a:t>
                      </a:r>
                    </a:p>
                  </a:txBody>
                  <a:tcPr anchor="ctr"/>
                </a:tc>
                <a:extLst>
                  <a:ext uri="{0D108BD9-81ED-4DB2-BD59-A6C34878D82A}">
                    <a16:rowId xmlns:a16="http://schemas.microsoft.com/office/drawing/2014/main" val="100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New Work</a:t>
                      </a:r>
                      <a:endParaRPr lang="en-US" b="1" dirty="0" smtClean="0">
                        <a:effectLst/>
                        <a:latin typeface="Garamond" panose="02020404030301010803"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58</a:t>
                      </a:r>
                    </a:p>
                  </a:txBody>
                  <a:tcPr anchor="ctr"/>
                </a:tc>
                <a:tc>
                  <a:txBody>
                    <a:bodyPr/>
                    <a:lstStyle/>
                    <a:p>
                      <a:pPr algn="ctr"/>
                      <a:endParaRPr lang="en-US" dirty="0">
                        <a:effectLst/>
                        <a:latin typeface="Garamond" panose="02020404030301010803" pitchFamily="18" charset="0"/>
                      </a:endParaRPr>
                    </a:p>
                  </a:txBody>
                  <a:tcPr anchor="ctr">
                    <a:solidFill>
                      <a:schemeClr val="accent3">
                        <a:lumMod val="50000"/>
                      </a:schemeClr>
                    </a:solidFill>
                  </a:tcPr>
                </a:tc>
                <a:tc>
                  <a:txBody>
                    <a:bodyPr/>
                    <a:lstStyle/>
                    <a:p>
                      <a:pPr algn="ctr"/>
                      <a:r>
                        <a:rPr lang="en-US" dirty="0" smtClean="0">
                          <a:effectLst/>
                          <a:latin typeface="Garamond" panose="02020404030301010803" pitchFamily="18" charset="0"/>
                        </a:rPr>
                        <a:t>New Work</a:t>
                      </a:r>
                      <a:endParaRPr lang="en-US" b="1" dirty="0">
                        <a:effectLst/>
                        <a:latin typeface="Garamond" panose="02020404030301010803"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effectLst/>
                          <a:latin typeface="Garamond" panose="02020404030301010803" pitchFamily="18" charset="0"/>
                        </a:rPr>
                        <a:t>7</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b="1" dirty="0" smtClean="0">
                        <a:effectLst/>
                        <a:latin typeface="Garamond" panose="02020404030301010803" pitchFamily="18" charset="0"/>
                      </a:endParaRPr>
                    </a:p>
                  </a:txBody>
                  <a:tcPr anchor="ctr">
                    <a:solidFill>
                      <a:schemeClr val="accent3">
                        <a:lumMod val="5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b="1" dirty="0" smtClean="0">
                        <a:effectLst/>
                        <a:latin typeface="Garamond" panose="02020404030301010803"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dirty="0" smtClean="0">
                        <a:effectLst/>
                        <a:latin typeface="Garamond" panose="02020404030301010803" pitchFamily="18" charset="0"/>
                      </a:endParaRPr>
                    </a:p>
                  </a:txBody>
                  <a:tcPr anchor="ctr"/>
                </a:tc>
                <a:extLst>
                  <a:ext uri="{0D108BD9-81ED-4DB2-BD59-A6C34878D82A}">
                    <a16:rowId xmlns:a16="http://schemas.microsoft.com/office/drawing/2014/main" val="100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effectLst/>
                          <a:latin typeface="Garamond" panose="02020404030301010803" pitchFamily="18" charset="0"/>
                        </a:rPr>
                        <a:t>Manufactured Homes</a:t>
                      </a:r>
                      <a:endParaRPr lang="en-US" b="1" dirty="0" smtClean="0">
                        <a:effectLst/>
                        <a:latin typeface="Garamond" panose="02020404030301010803" pitchFamily="18" charset="0"/>
                      </a:endParaRPr>
                    </a:p>
                  </a:txBody>
                  <a:tcPr anchor="ctr"/>
                </a:tc>
                <a:tc>
                  <a:txBody>
                    <a:bodyPr/>
                    <a:lstStyle/>
                    <a:p>
                      <a:pPr algn="ctr"/>
                      <a:r>
                        <a:rPr lang="en-US" dirty="0" smtClean="0">
                          <a:effectLst/>
                          <a:latin typeface="Garamond" panose="02020404030301010803" pitchFamily="18" charset="0"/>
                        </a:rPr>
                        <a:t>81</a:t>
                      </a:r>
                      <a:endParaRPr lang="en-US" dirty="0">
                        <a:effectLst/>
                        <a:latin typeface="Garamond" panose="02020404030301010803" pitchFamily="18" charset="0"/>
                      </a:endParaRPr>
                    </a:p>
                  </a:txBody>
                  <a:tcPr anchor="ctr"/>
                </a:tc>
                <a:tc>
                  <a:txBody>
                    <a:bodyPr/>
                    <a:lstStyle/>
                    <a:p>
                      <a:pPr algn="ctr"/>
                      <a:endParaRPr lang="en-US" dirty="0">
                        <a:effectLst/>
                        <a:latin typeface="Garamond" panose="02020404030301010803" pitchFamily="18" charset="0"/>
                      </a:endParaRPr>
                    </a:p>
                  </a:txBody>
                  <a:tcPr anchor="ctr">
                    <a:solidFill>
                      <a:schemeClr val="accent3">
                        <a:lumMod val="50000"/>
                      </a:schemeClr>
                    </a:solidFill>
                  </a:tcPr>
                </a:tc>
                <a:tc>
                  <a:txBody>
                    <a:bodyPr/>
                    <a:lstStyle/>
                    <a:p>
                      <a:pPr algn="ctr"/>
                      <a:r>
                        <a:rPr lang="en-US" dirty="0" smtClean="0">
                          <a:effectLst/>
                          <a:latin typeface="Garamond" panose="02020404030301010803" pitchFamily="18" charset="0"/>
                        </a:rPr>
                        <a:t>ABC Permits</a:t>
                      </a:r>
                      <a:endParaRPr lang="en-US" b="1" dirty="0">
                        <a:effectLst/>
                        <a:latin typeface="Garamond" panose="02020404030301010803"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effectLst/>
                          <a:latin typeface="Garamond" panose="02020404030301010803" pitchFamily="18" charset="0"/>
                        </a:rPr>
                        <a:t>2</a:t>
                      </a: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b="1" dirty="0" smtClean="0">
                        <a:effectLst/>
                        <a:latin typeface="Garamond" panose="02020404030301010803" pitchFamily="18" charset="0"/>
                      </a:endParaRPr>
                    </a:p>
                  </a:txBody>
                  <a:tcPr anchor="ctr">
                    <a:solidFill>
                      <a:schemeClr val="accent3">
                        <a:lumMod val="50000"/>
                      </a:schemeClr>
                    </a:solidFill>
                  </a:tcPr>
                </a:tc>
                <a:tc>
                  <a:txBody>
                    <a:bodyPr/>
                    <a:lstStyle/>
                    <a:p>
                      <a:pPr algn="ctr"/>
                      <a:r>
                        <a:rPr lang="en-US" b="1" dirty="0" smtClean="0">
                          <a:latin typeface="Garamond" panose="02020404030301010803" pitchFamily="18" charset="0"/>
                        </a:rPr>
                        <a:t>Total Permits</a:t>
                      </a:r>
                      <a:endParaRPr lang="en-US" b="1" dirty="0">
                        <a:latin typeface="Garamond" panose="02020404030301010803" pitchFamily="18" charset="0"/>
                      </a:endParaRPr>
                    </a:p>
                  </a:txBody>
                  <a:tcPr anchor="ctr"/>
                </a:tc>
                <a:tc>
                  <a:txBody>
                    <a:bodyPr/>
                    <a:lstStyle/>
                    <a:p>
                      <a:pPr algn="ctr"/>
                      <a:r>
                        <a:rPr lang="en-US" b="1" dirty="0" smtClean="0">
                          <a:latin typeface="Garamond" panose="02020404030301010803" pitchFamily="18" charset="0"/>
                        </a:rPr>
                        <a:t>1035</a:t>
                      </a:r>
                      <a:endParaRPr lang="en-US" b="1" dirty="0">
                        <a:latin typeface="Garamond" panose="02020404030301010803" pitchFamily="18"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04645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9" name="TextBox 8"/>
          <p:cNvSpPr txBox="1"/>
          <p:nvPr/>
        </p:nvSpPr>
        <p:spPr>
          <a:xfrm>
            <a:off x="457200" y="428179"/>
            <a:ext cx="8229600" cy="6001643"/>
          </a:xfrm>
          <a:prstGeom prst="rect">
            <a:avLst/>
          </a:prstGeom>
          <a:noFill/>
        </p:spPr>
        <p:txBody>
          <a:bodyPr wrap="square" rtlCol="0">
            <a:spAutoFit/>
          </a:bodyPr>
          <a:lstStyle/>
          <a:p>
            <a:pPr algn="ctr"/>
            <a:r>
              <a:rPr lang="en-US" sz="3200" b="1" dirty="0" smtClean="0">
                <a:latin typeface="Garamond" panose="02020404030301010803" pitchFamily="18" charset="0"/>
              </a:rPr>
              <a:t>Our </a:t>
            </a:r>
            <a:r>
              <a:rPr lang="en-US" sz="3200" b="1" dirty="0">
                <a:latin typeface="Garamond" panose="02020404030301010803" pitchFamily="18" charset="0"/>
              </a:rPr>
              <a:t>previous permit system did not have permitting and reviews available for Planning or Emergency Management.  </a:t>
            </a:r>
            <a:endParaRPr lang="en-US" sz="3200" b="1" dirty="0" smtClean="0">
              <a:latin typeface="Garamond" panose="02020404030301010803" pitchFamily="18" charset="0"/>
            </a:endParaRPr>
          </a:p>
          <a:p>
            <a:pPr algn="ctr"/>
            <a:endParaRPr lang="en-US" sz="3200" b="1" dirty="0">
              <a:latin typeface="Garamond" panose="02020404030301010803" pitchFamily="18" charset="0"/>
            </a:endParaRPr>
          </a:p>
          <a:p>
            <a:pPr algn="ctr"/>
            <a:r>
              <a:rPr lang="en-US" sz="3200" b="1" dirty="0" smtClean="0">
                <a:latin typeface="Garamond" panose="02020404030301010803" pitchFamily="18" charset="0"/>
              </a:rPr>
              <a:t>Since </a:t>
            </a:r>
            <a:r>
              <a:rPr lang="en-US" sz="3200" b="1" dirty="0">
                <a:latin typeface="Garamond" panose="02020404030301010803" pitchFamily="18" charset="0"/>
              </a:rPr>
              <a:t>we’ve gone live, </a:t>
            </a:r>
            <a:r>
              <a:rPr lang="en-US" sz="3200" b="1" dirty="0">
                <a:effectLst>
                  <a:outerShdw blurRad="38100" dist="38100" dir="2700000" algn="tl">
                    <a:srgbClr val="000000">
                      <a:alpha val="43137"/>
                    </a:srgbClr>
                  </a:outerShdw>
                </a:effectLst>
                <a:latin typeface="Garamond" panose="02020404030301010803" pitchFamily="18" charset="0"/>
              </a:rPr>
              <a:t>2,774</a:t>
            </a:r>
            <a:r>
              <a:rPr lang="en-US" sz="3200" b="1" dirty="0">
                <a:latin typeface="Garamond" panose="02020404030301010803" pitchFamily="18" charset="0"/>
              </a:rPr>
              <a:t> applications and reviews have been processed by those departments in the new system</a:t>
            </a:r>
            <a:r>
              <a:rPr lang="en-US" sz="3200" b="1" dirty="0" smtClean="0">
                <a:latin typeface="Garamond" panose="02020404030301010803" pitchFamily="18" charset="0"/>
              </a:rPr>
              <a:t>.</a:t>
            </a:r>
          </a:p>
          <a:p>
            <a:pPr algn="ctr"/>
            <a:endParaRPr lang="en-US" sz="3200" b="1" dirty="0">
              <a:latin typeface="Garamond" panose="02020404030301010803" pitchFamily="18" charset="0"/>
            </a:endParaRPr>
          </a:p>
          <a:p>
            <a:pPr algn="ctr"/>
            <a:r>
              <a:rPr lang="en-US" sz="3200" b="1" dirty="0" smtClean="0">
                <a:latin typeface="Garamond" panose="02020404030301010803" pitchFamily="18" charset="0"/>
              </a:rPr>
              <a:t>There </a:t>
            </a:r>
            <a:r>
              <a:rPr lang="en-US" sz="3200" b="1" dirty="0">
                <a:latin typeface="Garamond" panose="02020404030301010803" pitchFamily="18" charset="0"/>
              </a:rPr>
              <a:t>have been 1,661 online users registered since we have gone live with the </a:t>
            </a:r>
            <a:r>
              <a:rPr lang="en-US" sz="3200" b="1" dirty="0" smtClean="0">
                <a:latin typeface="Garamond" panose="02020404030301010803" pitchFamily="18" charset="0"/>
              </a:rPr>
              <a:t>system.</a:t>
            </a:r>
          </a:p>
          <a:p>
            <a:pPr algn="ctr"/>
            <a:r>
              <a:rPr lang="en-US" sz="3200" b="1" dirty="0" smtClean="0">
                <a:latin typeface="Garamond" panose="02020404030301010803" pitchFamily="18" charset="0"/>
              </a:rPr>
              <a:t> </a:t>
            </a:r>
          </a:p>
          <a:p>
            <a:pPr algn="ctr"/>
            <a:r>
              <a:rPr lang="en-US" sz="3200" b="1" dirty="0">
                <a:latin typeface="Garamond" panose="02020404030301010803" pitchFamily="18" charset="0"/>
              </a:rPr>
              <a:t>W</a:t>
            </a:r>
            <a:r>
              <a:rPr lang="en-US" sz="3200" b="1" dirty="0" smtClean="0">
                <a:latin typeface="Garamond" panose="02020404030301010803" pitchFamily="18" charset="0"/>
              </a:rPr>
              <a:t>e </a:t>
            </a:r>
            <a:r>
              <a:rPr lang="en-US" sz="3200" b="1" dirty="0">
                <a:latin typeface="Garamond" panose="02020404030301010803" pitchFamily="18" charset="0"/>
              </a:rPr>
              <a:t>have taken </a:t>
            </a:r>
            <a:r>
              <a:rPr lang="en-US" sz="3200" b="1" dirty="0">
                <a:effectLst/>
                <a:latin typeface="Garamond" panose="02020404030301010803" pitchFamily="18" charset="0"/>
              </a:rPr>
              <a:t>$</a:t>
            </a:r>
            <a:r>
              <a:rPr lang="en-US" sz="3200" b="1" dirty="0" smtClean="0">
                <a:effectLst/>
                <a:latin typeface="Garamond" panose="02020404030301010803" pitchFamily="18" charset="0"/>
              </a:rPr>
              <a:t>367,756 </a:t>
            </a:r>
            <a:r>
              <a:rPr lang="en-US" sz="3200" b="1" dirty="0">
                <a:effectLst/>
                <a:latin typeface="Garamond" panose="02020404030301010803" pitchFamily="18" charset="0"/>
              </a:rPr>
              <a:t>in payments online</a:t>
            </a:r>
            <a:r>
              <a:rPr lang="en-US" sz="3200" b="1" dirty="0">
                <a:latin typeface="Garamond" panose="02020404030301010803" pitchFamily="18" charset="0"/>
              </a:rPr>
              <a:t>.</a:t>
            </a:r>
          </a:p>
        </p:txBody>
      </p:sp>
    </p:spTree>
    <p:extLst>
      <p:ext uri="{BB962C8B-B14F-4D97-AF65-F5344CB8AC3E}">
        <p14:creationId xmlns:p14="http://schemas.microsoft.com/office/powerpoint/2010/main" val="19815069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228600" y="505123"/>
            <a:ext cx="8686800" cy="5847755"/>
          </a:xfrm>
          <a:prstGeom prst="rect">
            <a:avLst/>
          </a:prstGeom>
          <a:noFill/>
        </p:spPr>
        <p:txBody>
          <a:bodyPr wrap="square" rtlCol="0">
            <a:spAutoFit/>
          </a:bodyPr>
          <a:lstStyle/>
          <a:p>
            <a:pPr algn="ctr"/>
            <a:r>
              <a:rPr lang="en-US" sz="2200" b="1" u="sng" dirty="0" smtClean="0">
                <a:effectLst>
                  <a:outerShdw blurRad="38100" dist="38100" dir="2700000" algn="tl">
                    <a:srgbClr val="000000">
                      <a:alpha val="43137"/>
                    </a:srgbClr>
                  </a:outerShdw>
                </a:effectLst>
                <a:latin typeface="Garamond" panose="02020404030301010803" pitchFamily="18" charset="0"/>
              </a:rPr>
              <a:t>Permitting &amp; Code Enforcement</a:t>
            </a:r>
          </a:p>
          <a:p>
            <a:pPr algn="ctr"/>
            <a:endParaRPr lang="en-US" sz="2200" dirty="0" smtClean="0">
              <a:latin typeface="Garamond" panose="02020404030301010803" pitchFamily="18" charset="0"/>
            </a:endParaRPr>
          </a:p>
          <a:p>
            <a:pPr algn="ctr"/>
            <a:r>
              <a:rPr lang="en-US" sz="2200" dirty="0">
                <a:latin typeface="Garamond" panose="02020404030301010803" pitchFamily="18" charset="0"/>
              </a:rPr>
              <a:t>Our department has </a:t>
            </a:r>
            <a:r>
              <a:rPr lang="en-US" sz="2200" dirty="0" smtClean="0">
                <a:latin typeface="Garamond" panose="02020404030301010803" pitchFamily="18" charset="0"/>
              </a:rPr>
              <a:t>20 </a:t>
            </a:r>
            <a:r>
              <a:rPr lang="en-US" sz="2200" dirty="0">
                <a:latin typeface="Garamond" panose="02020404030301010803" pitchFamily="18" charset="0"/>
              </a:rPr>
              <a:t>full time </a:t>
            </a:r>
            <a:r>
              <a:rPr lang="en-US" sz="2200" dirty="0" smtClean="0">
                <a:latin typeface="Garamond" panose="02020404030301010803" pitchFamily="18" charset="0"/>
              </a:rPr>
              <a:t>employees that inspect and issue permits for:</a:t>
            </a:r>
          </a:p>
          <a:p>
            <a:pPr algn="ctr"/>
            <a:endParaRPr lang="en-US" sz="2200" dirty="0" smtClean="0">
              <a:latin typeface="Garamond" panose="02020404030301010803" pitchFamily="18" charset="0"/>
            </a:endParaRPr>
          </a:p>
          <a:p>
            <a:pPr marL="285750" indent="-285750">
              <a:buFont typeface="Courier New" panose="02070309020205020404" pitchFamily="49" charset="0"/>
              <a:buChar char="o"/>
            </a:pPr>
            <a:r>
              <a:rPr lang="en-US" sz="2200" b="1" dirty="0" smtClean="0">
                <a:latin typeface="Garamond" panose="02020404030301010803" pitchFamily="18" charset="0"/>
              </a:rPr>
              <a:t>Erosion &amp; Sediment Control </a:t>
            </a:r>
            <a:r>
              <a:rPr lang="en-US" sz="2200" dirty="0" smtClean="0">
                <a:latin typeface="Garamond" panose="02020404030301010803" pitchFamily="18" charset="0"/>
              </a:rPr>
              <a:t>– Site grading and stormwater planning for new construction sites.*</a:t>
            </a:r>
          </a:p>
          <a:p>
            <a:pPr marL="285750" indent="-285750">
              <a:buFont typeface="Courier New" panose="02070309020205020404" pitchFamily="49" charset="0"/>
              <a:buChar char="o"/>
            </a:pPr>
            <a:r>
              <a:rPr lang="en-US" sz="2200" b="1" dirty="0" smtClean="0">
                <a:latin typeface="Garamond" panose="02020404030301010803" pitchFamily="18" charset="0"/>
              </a:rPr>
              <a:t>Floodplain</a:t>
            </a:r>
            <a:r>
              <a:rPr lang="en-US" sz="2200" dirty="0" smtClean="0">
                <a:latin typeface="Garamond" panose="02020404030301010803" pitchFamily="18" charset="0"/>
              </a:rPr>
              <a:t> – Any type of use that occurs in a mapped floodplain area requires a permit; this helps us determine what special measures may need to be taken for development.  In some flood areas certain types of development may not be permitted.</a:t>
            </a:r>
          </a:p>
          <a:p>
            <a:pPr marL="285750" indent="-285750">
              <a:buFont typeface="Courier New" panose="02070309020205020404" pitchFamily="49" charset="0"/>
              <a:buChar char="o"/>
            </a:pPr>
            <a:r>
              <a:rPr lang="en-US" sz="2200" b="1" dirty="0" smtClean="0">
                <a:latin typeface="Garamond" panose="02020404030301010803" pitchFamily="18" charset="0"/>
              </a:rPr>
              <a:t>Building Permits </a:t>
            </a:r>
            <a:r>
              <a:rPr lang="en-US" sz="2200" dirty="0" smtClean="0">
                <a:latin typeface="Garamond" panose="02020404030301010803" pitchFamily="18" charset="0"/>
              </a:rPr>
              <a:t>– Any new structures or changes to a system (framing, electrical, plumbing, mechanical) usually require a permit.* </a:t>
            </a:r>
          </a:p>
          <a:p>
            <a:pPr marL="285750" indent="-285750">
              <a:buFont typeface="Courier New" panose="02070309020205020404" pitchFamily="49" charset="0"/>
              <a:buChar char="o"/>
            </a:pPr>
            <a:r>
              <a:rPr lang="en-US" sz="2200" b="1" dirty="0" smtClean="0">
                <a:latin typeface="Garamond" panose="02020404030301010803" pitchFamily="18" charset="0"/>
              </a:rPr>
              <a:t>Fire Inspections &amp; Permits </a:t>
            </a:r>
            <a:r>
              <a:rPr lang="en-US" sz="2200" dirty="0" smtClean="0">
                <a:latin typeface="Garamond" panose="02020404030301010803" pitchFamily="18" charset="0"/>
              </a:rPr>
              <a:t>– We issue permits for large tent events and fireworks shows.  We, also, inspect businesses, schools, apartments, and foster homes for compliance with the State Fire Prevention Code.</a:t>
            </a:r>
          </a:p>
          <a:p>
            <a:endParaRPr lang="en-US" sz="2200" dirty="0" smtClean="0">
              <a:latin typeface="Garamond" panose="02020404030301010803" pitchFamily="18" charset="0"/>
            </a:endParaRPr>
          </a:p>
          <a:p>
            <a:r>
              <a:rPr lang="en-US" sz="2200" dirty="0" smtClean="0">
                <a:latin typeface="Garamond" panose="02020404030301010803" pitchFamily="18" charset="0"/>
              </a:rPr>
              <a:t>*There are some exemptions for agricultural uses.</a:t>
            </a:r>
          </a:p>
        </p:txBody>
      </p:sp>
    </p:spTree>
    <p:extLst>
      <p:ext uri="{BB962C8B-B14F-4D97-AF65-F5344CB8AC3E}">
        <p14:creationId xmlns:p14="http://schemas.microsoft.com/office/powerpoint/2010/main" val="3411269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6047" b="19893"/>
          <a:stretch/>
        </p:blipFill>
        <p:spPr bwMode="auto">
          <a:xfrm>
            <a:off x="1" y="632263"/>
            <a:ext cx="9139922" cy="58447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143000" y="152400"/>
            <a:ext cx="6858000" cy="762000"/>
          </a:xfr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sz="4800" b="1" dirty="0" smtClean="0">
                <a:effectLst>
                  <a:outerShdw blurRad="38100" dist="38100" dir="2700000" algn="tl">
                    <a:srgbClr val="000000">
                      <a:alpha val="43137"/>
                    </a:srgbClr>
                  </a:outerShdw>
                </a:effectLst>
                <a:latin typeface="Garamond" panose="02020404030301010803" pitchFamily="18" charset="0"/>
              </a:rPr>
              <a:t>Erosion Control Permitting</a:t>
            </a:r>
            <a:endParaRPr lang="en-US" sz="4800" b="1" dirty="0">
              <a:effectLst>
                <a:outerShdw blurRad="38100" dist="38100" dir="2700000" algn="tl">
                  <a:srgbClr val="000000">
                    <a:alpha val="43137"/>
                  </a:srgbClr>
                </a:outerShdw>
              </a:effectLst>
              <a:latin typeface="Garamond" panose="02020404030301010803" pitchFamily="18" charset="0"/>
            </a:endParaRPr>
          </a:p>
        </p:txBody>
      </p:sp>
      <p:sp>
        <p:nvSpPr>
          <p:cNvPr id="7" name="TextBox 6"/>
          <p:cNvSpPr txBox="1"/>
          <p:nvPr/>
        </p:nvSpPr>
        <p:spPr>
          <a:xfrm>
            <a:off x="565638" y="1075521"/>
            <a:ext cx="8001000" cy="5155257"/>
          </a:xfrm>
          <a:prstGeom prst="rect">
            <a:avLst/>
          </a:prstGeom>
          <a:solidFill>
            <a:schemeClr val="bg2">
              <a:lumMod val="25000"/>
              <a:alpha val="52000"/>
            </a:schemeClr>
          </a:solidFill>
          <a:ln>
            <a:solidFill>
              <a:srgbClr val="000000">
                <a:alpha val="34118"/>
              </a:srgbClr>
            </a:solidFill>
          </a:ln>
          <a:effectLst>
            <a:outerShdw blurRad="107950" dist="12700" dir="5400000" algn="ctr">
              <a:srgbClr val="000000"/>
            </a:outerShdw>
          </a:effectLst>
        </p:spPr>
        <p:txBody>
          <a:bodyPr wrap="square" rtlCol="0">
            <a:spAutoFit/>
          </a:bodyPr>
          <a:lstStyle/>
          <a:p>
            <a:pPr algn="ctr">
              <a:spcAft>
                <a:spcPts val="600"/>
              </a:spcAft>
            </a:pPr>
            <a:r>
              <a:rPr lang="en-US" sz="1900" b="1" dirty="0">
                <a:solidFill>
                  <a:schemeClr val="bg1"/>
                </a:solidFill>
                <a:effectLst>
                  <a:glow rad="101600">
                    <a:schemeClr val="tx1">
                      <a:alpha val="60000"/>
                    </a:schemeClr>
                  </a:glow>
                </a:effectLst>
                <a:latin typeface="Garamond" panose="02020404030301010803" pitchFamily="18" charset="0"/>
              </a:rPr>
              <a:t>For larger </a:t>
            </a:r>
            <a:r>
              <a:rPr lang="en-US" sz="1900" b="1" dirty="0" smtClean="0">
                <a:solidFill>
                  <a:schemeClr val="bg1"/>
                </a:solidFill>
                <a:effectLst>
                  <a:glow rad="101600">
                    <a:schemeClr val="tx1">
                      <a:alpha val="60000"/>
                    </a:schemeClr>
                  </a:glow>
                </a:effectLst>
                <a:latin typeface="Garamond" panose="02020404030301010803" pitchFamily="18" charset="0"/>
              </a:rPr>
              <a:t>projects </a:t>
            </a:r>
            <a:r>
              <a:rPr lang="en-US" sz="1900" b="1" dirty="0">
                <a:solidFill>
                  <a:schemeClr val="bg1"/>
                </a:solidFill>
                <a:effectLst>
                  <a:glow rad="101600">
                    <a:schemeClr val="tx1">
                      <a:alpha val="60000"/>
                    </a:schemeClr>
                  </a:glow>
                </a:effectLst>
                <a:latin typeface="Garamond" panose="02020404030301010803" pitchFamily="18" charset="0"/>
              </a:rPr>
              <a:t>the Land Development Permit is still required, but a </a:t>
            </a:r>
            <a:r>
              <a:rPr lang="en-US" sz="1900" b="1" dirty="0" smtClean="0">
                <a:solidFill>
                  <a:schemeClr val="bg1"/>
                </a:solidFill>
                <a:effectLst>
                  <a:glow rad="101600">
                    <a:schemeClr val="tx1">
                      <a:alpha val="60000"/>
                    </a:schemeClr>
                  </a:glow>
                </a:effectLst>
                <a:latin typeface="Garamond" panose="02020404030301010803" pitchFamily="18" charset="0"/>
              </a:rPr>
              <a:t>separate Erosion Control Permit would be required  for </a:t>
            </a:r>
            <a:r>
              <a:rPr lang="en-US" sz="1900" b="1" dirty="0">
                <a:solidFill>
                  <a:schemeClr val="bg1"/>
                </a:solidFill>
                <a:effectLst>
                  <a:glow rad="101600">
                    <a:schemeClr val="tx1">
                      <a:alpha val="60000"/>
                    </a:schemeClr>
                  </a:glow>
                </a:effectLst>
                <a:latin typeface="Garamond" panose="02020404030301010803" pitchFamily="18" charset="0"/>
              </a:rPr>
              <a:t>our office </a:t>
            </a:r>
            <a:r>
              <a:rPr lang="en-US" sz="1900" b="1" dirty="0" smtClean="0">
                <a:solidFill>
                  <a:schemeClr val="bg1"/>
                </a:solidFill>
                <a:effectLst>
                  <a:glow rad="101600">
                    <a:schemeClr val="tx1">
                      <a:alpha val="60000"/>
                    </a:schemeClr>
                  </a:glow>
                </a:effectLst>
                <a:latin typeface="Garamond" panose="02020404030301010803" pitchFamily="18" charset="0"/>
              </a:rPr>
              <a:t>to </a:t>
            </a:r>
            <a:r>
              <a:rPr lang="en-US" sz="1900" b="1" dirty="0">
                <a:solidFill>
                  <a:schemeClr val="bg1"/>
                </a:solidFill>
                <a:effectLst>
                  <a:glow rad="101600">
                    <a:schemeClr val="tx1">
                      <a:alpha val="60000"/>
                    </a:schemeClr>
                  </a:glow>
                </a:effectLst>
                <a:latin typeface="Garamond" panose="02020404030301010803" pitchFamily="18" charset="0"/>
              </a:rPr>
              <a:t>permit </a:t>
            </a:r>
            <a:r>
              <a:rPr lang="en-US" sz="1900" b="1" dirty="0" smtClean="0">
                <a:solidFill>
                  <a:schemeClr val="bg1"/>
                </a:solidFill>
                <a:effectLst>
                  <a:glow rad="101600">
                    <a:schemeClr val="tx1">
                      <a:alpha val="60000"/>
                    </a:schemeClr>
                  </a:glow>
                </a:effectLst>
                <a:latin typeface="Garamond" panose="02020404030301010803" pitchFamily="18" charset="0"/>
              </a:rPr>
              <a:t>any </a:t>
            </a:r>
            <a:r>
              <a:rPr lang="en-US" sz="1900" b="1" dirty="0">
                <a:solidFill>
                  <a:schemeClr val="bg1"/>
                </a:solidFill>
                <a:effectLst>
                  <a:glow rad="101600">
                    <a:schemeClr val="tx1">
                      <a:alpha val="60000"/>
                    </a:schemeClr>
                  </a:glow>
                </a:effectLst>
                <a:latin typeface="Garamond" panose="02020404030301010803" pitchFamily="18" charset="0"/>
              </a:rPr>
              <a:t>land disturbance greater than </a:t>
            </a:r>
            <a:r>
              <a:rPr lang="en-US" sz="1900" b="1" dirty="0" smtClean="0">
                <a:solidFill>
                  <a:schemeClr val="bg1"/>
                </a:solidFill>
                <a:effectLst>
                  <a:glow rad="101600">
                    <a:schemeClr val="tx1">
                      <a:alpha val="60000"/>
                    </a:schemeClr>
                  </a:glow>
                </a:effectLst>
                <a:latin typeface="Garamond" panose="02020404030301010803" pitchFamily="18" charset="0"/>
              </a:rPr>
              <a:t>half an acre.  Some items that we look for during review of these permits are:</a:t>
            </a:r>
          </a:p>
          <a:p>
            <a:pPr marL="342900" indent="-342900">
              <a:spcAft>
                <a:spcPts val="600"/>
              </a:spcAft>
              <a:buFont typeface="Wingdings" panose="05000000000000000000" pitchFamily="2" charset="2"/>
              <a:buChar char="§"/>
            </a:pPr>
            <a:r>
              <a:rPr lang="en-US" sz="1900" b="1" dirty="0" smtClean="0">
                <a:solidFill>
                  <a:schemeClr val="bg1"/>
                </a:solidFill>
                <a:effectLst>
                  <a:glow rad="101600">
                    <a:schemeClr val="tx1">
                      <a:alpha val="60000"/>
                    </a:schemeClr>
                  </a:glow>
                </a:effectLst>
                <a:latin typeface="Garamond" panose="02020404030301010803" pitchFamily="18" charset="0"/>
              </a:rPr>
              <a:t>Check the site plan to be sure a sufficient buffer zone is retained along any natural water course or lake (usually 25’ or 30’ buffer zones are required).</a:t>
            </a:r>
          </a:p>
          <a:p>
            <a:pPr marL="342900" indent="-342900">
              <a:spcAft>
                <a:spcPts val="600"/>
              </a:spcAft>
              <a:buFont typeface="Wingdings" panose="05000000000000000000" pitchFamily="2" charset="2"/>
              <a:buChar char="§"/>
            </a:pPr>
            <a:r>
              <a:rPr lang="en-US" sz="1900" b="1" dirty="0" smtClean="0">
                <a:solidFill>
                  <a:schemeClr val="bg1"/>
                </a:solidFill>
                <a:effectLst>
                  <a:glow rad="101600">
                    <a:schemeClr val="tx1">
                      <a:alpha val="60000"/>
                    </a:schemeClr>
                  </a:glow>
                </a:effectLst>
                <a:latin typeface="Garamond" panose="02020404030301010803" pitchFamily="18" charset="0"/>
              </a:rPr>
              <a:t>Erosion control devices must retain any sediment onsite throughout construction; offsite sedimentation damage must not occur.</a:t>
            </a:r>
          </a:p>
          <a:p>
            <a:pPr marL="342900" indent="-342900">
              <a:spcAft>
                <a:spcPts val="600"/>
              </a:spcAft>
              <a:buFont typeface="Wingdings" panose="05000000000000000000" pitchFamily="2" charset="2"/>
              <a:buChar char="§"/>
            </a:pPr>
            <a:r>
              <a:rPr lang="en-US" sz="1900" b="1" dirty="0" smtClean="0">
                <a:solidFill>
                  <a:schemeClr val="bg1"/>
                </a:solidFill>
                <a:effectLst>
                  <a:glow rad="101600">
                    <a:schemeClr val="tx1">
                      <a:alpha val="60000"/>
                    </a:schemeClr>
                  </a:glow>
                </a:effectLst>
                <a:latin typeface="Garamond" panose="02020404030301010803" pitchFamily="18" charset="0"/>
              </a:rPr>
              <a:t>The angle of cut or fill slopes should be minimal so that they can be properly stabilized.</a:t>
            </a:r>
          </a:p>
          <a:p>
            <a:pPr marL="342900" indent="-342900">
              <a:spcAft>
                <a:spcPts val="600"/>
              </a:spcAft>
              <a:buFont typeface="Wingdings" panose="05000000000000000000" pitchFamily="2" charset="2"/>
              <a:buChar char="§"/>
            </a:pPr>
            <a:r>
              <a:rPr lang="en-US" sz="1900" b="1" dirty="0" smtClean="0">
                <a:solidFill>
                  <a:schemeClr val="bg1"/>
                </a:solidFill>
                <a:effectLst>
                  <a:glow rad="101600">
                    <a:schemeClr val="tx1">
                      <a:alpha val="60000"/>
                    </a:schemeClr>
                  </a:glow>
                </a:effectLst>
                <a:latin typeface="Garamond" panose="02020404030301010803" pitchFamily="18" charset="0"/>
              </a:rPr>
              <a:t>Temporary and permanent ground cover measures must be taken so that the site is stabilized after any phase of construction is complete.</a:t>
            </a:r>
          </a:p>
          <a:p>
            <a:pPr marL="342900" indent="-342900">
              <a:spcAft>
                <a:spcPts val="600"/>
              </a:spcAft>
              <a:buFont typeface="Wingdings" panose="05000000000000000000" pitchFamily="2" charset="2"/>
              <a:buChar char="§"/>
            </a:pPr>
            <a:r>
              <a:rPr lang="en-US" sz="1900" b="1" dirty="0" smtClean="0">
                <a:solidFill>
                  <a:schemeClr val="bg1"/>
                </a:solidFill>
                <a:effectLst>
                  <a:glow rad="101600">
                    <a:schemeClr val="tx1">
                      <a:alpha val="60000"/>
                    </a:schemeClr>
                  </a:glow>
                </a:effectLst>
                <a:latin typeface="Garamond" panose="02020404030301010803" pitchFamily="18" charset="0"/>
              </a:rPr>
              <a:t>A plan for stormwater runoff may be necessary per NC standards or any applicable local ordinances.  Stormwater standards help to limit destructive runoff and flooding generated by impervious surface areas.</a:t>
            </a:r>
          </a:p>
        </p:txBody>
      </p:sp>
    </p:spTree>
    <p:extLst>
      <p:ext uri="{BB962C8B-B14F-4D97-AF65-F5344CB8AC3E}">
        <p14:creationId xmlns:p14="http://schemas.microsoft.com/office/powerpoint/2010/main" val="2466544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91674" y="116509"/>
            <a:ext cx="4389120" cy="329184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83839" y="3421409"/>
            <a:ext cx="4388578" cy="329143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4348" y="116509"/>
            <a:ext cx="4387370" cy="32905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64349" y="3427603"/>
            <a:ext cx="4380320" cy="328524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05100" y="3048000"/>
            <a:ext cx="4076700" cy="400110"/>
          </a:xfrm>
          <a:prstGeom prst="rect">
            <a:avLst/>
          </a:prstGeom>
          <a:noFill/>
          <a:effectLst>
            <a:softEdge rad="63500"/>
          </a:effectLst>
        </p:spPr>
        <p:txBody>
          <a:bodyPr wrap="square" lIns="45720" rIns="45720" rtlCol="0">
            <a:spAutoFit/>
          </a:bodyPr>
          <a:lstStyle/>
          <a:p>
            <a:pPr algn="ctr"/>
            <a:r>
              <a:rPr lang="en-US" sz="2000" dirty="0" smtClean="0">
                <a:solidFill>
                  <a:schemeClr val="bg1"/>
                </a:solidFill>
                <a:effectLst>
                  <a:glow rad="63500">
                    <a:schemeClr val="tx1">
                      <a:alpha val="95000"/>
                    </a:schemeClr>
                  </a:glow>
                  <a:outerShdw blurRad="38100" dist="38100" dir="2700000" algn="tl">
                    <a:srgbClr val="000000">
                      <a:alpha val="43137"/>
                    </a:srgbClr>
                  </a:outerShdw>
                </a:effectLst>
                <a:latin typeface="Garamond" panose="02020404030301010803" pitchFamily="18" charset="0"/>
              </a:rPr>
              <a:t>Not all job sites are created equal…</a:t>
            </a:r>
            <a:endParaRPr lang="en-US" sz="2000" dirty="0">
              <a:solidFill>
                <a:schemeClr val="bg1"/>
              </a:solidFill>
              <a:effectLst>
                <a:glow rad="63500">
                  <a:schemeClr val="tx1">
                    <a:alpha val="95000"/>
                  </a:schemeClr>
                </a:glow>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662162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2611" y="109579"/>
            <a:ext cx="4425890" cy="331941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71058" y="117821"/>
            <a:ext cx="4403910" cy="330293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3400" y="133290"/>
            <a:ext cx="8077200" cy="400110"/>
          </a:xfrm>
          <a:prstGeom prst="rect">
            <a:avLst/>
          </a:prstGeom>
          <a:noFill/>
        </p:spPr>
        <p:txBody>
          <a:bodyPr wrap="square" lIns="45720" rIns="45720" rtlCol="0">
            <a:spAutoFit/>
          </a:bodyPr>
          <a:lstStyle/>
          <a:p>
            <a:pPr algn="ctr"/>
            <a:r>
              <a:rPr lang="en-US" sz="2000" dirty="0" smtClean="0">
                <a:solidFill>
                  <a:schemeClr val="bg1"/>
                </a:solidFill>
                <a:effectLst>
                  <a:glow rad="63500">
                    <a:schemeClr val="tx1">
                      <a:alpha val="95000"/>
                    </a:schemeClr>
                  </a:glow>
                  <a:outerShdw blurRad="38100" dist="38100" dir="2700000" algn="tl">
                    <a:srgbClr val="000000">
                      <a:alpha val="43137"/>
                    </a:srgbClr>
                  </a:outerShdw>
                </a:effectLst>
                <a:latin typeface="Garamond" panose="02020404030301010803" pitchFamily="18" charset="0"/>
              </a:rPr>
              <a:t>Before and after the installation of an engineered underground retention system.</a:t>
            </a:r>
            <a:endParaRPr lang="en-US" sz="2000" dirty="0">
              <a:solidFill>
                <a:schemeClr val="bg1"/>
              </a:solidFill>
              <a:effectLst>
                <a:glow rad="63500">
                  <a:schemeClr val="tx1">
                    <a:alpha val="95000"/>
                  </a:schemeClr>
                </a:glow>
                <a:outerShdw blurRad="38100" dist="38100" dir="2700000" algn="tl">
                  <a:srgbClr val="000000">
                    <a:alpha val="43137"/>
                  </a:srgbClr>
                </a:outerShdw>
              </a:effectLst>
              <a:latin typeface="Garamond" panose="02020404030301010803"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2321" y="3424067"/>
            <a:ext cx="4386469" cy="328985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bwMode="auto">
          <a:xfrm>
            <a:off x="4594729" y="3420754"/>
            <a:ext cx="4379892" cy="3284919"/>
          </a:xfrm>
          <a:prstGeom prst="rect">
            <a:avLst/>
          </a:prstGeom>
          <a:noFill/>
          <a:ln>
            <a:solidFill>
              <a:schemeClr val="bg1"/>
            </a:solidFill>
          </a:ln>
        </p:spPr>
      </p:pic>
      <p:sp>
        <p:nvSpPr>
          <p:cNvPr id="12" name="TextBox 11"/>
          <p:cNvSpPr txBox="1"/>
          <p:nvPr/>
        </p:nvSpPr>
        <p:spPr>
          <a:xfrm>
            <a:off x="510209" y="3420754"/>
            <a:ext cx="8077200" cy="707886"/>
          </a:xfrm>
          <a:prstGeom prst="rect">
            <a:avLst/>
          </a:prstGeom>
          <a:noFill/>
        </p:spPr>
        <p:txBody>
          <a:bodyPr wrap="square" lIns="45720" rIns="45720" rtlCol="0">
            <a:spAutoFit/>
          </a:bodyPr>
          <a:lstStyle/>
          <a:p>
            <a:pPr algn="ctr"/>
            <a:r>
              <a:rPr lang="en-US" sz="2000" dirty="0">
                <a:solidFill>
                  <a:schemeClr val="bg1"/>
                </a:solidFill>
                <a:effectLst>
                  <a:glow rad="63500">
                    <a:schemeClr val="tx1">
                      <a:lumMod val="95000"/>
                      <a:lumOff val="5000"/>
                      <a:alpha val="95000"/>
                    </a:schemeClr>
                  </a:glow>
                  <a:outerShdw blurRad="38100" dist="38100" dir="2700000" algn="tl">
                    <a:srgbClr val="000000">
                      <a:alpha val="43137"/>
                    </a:srgbClr>
                  </a:outerShdw>
                </a:effectLst>
                <a:latin typeface="Garamond" panose="02020404030301010803" pitchFamily="18" charset="0"/>
              </a:rPr>
              <a:t>D</a:t>
            </a:r>
            <a:r>
              <a:rPr lang="en-US" sz="2000" dirty="0" smtClean="0">
                <a:solidFill>
                  <a:schemeClr val="bg1"/>
                </a:solidFill>
                <a:effectLst>
                  <a:glow rad="63500">
                    <a:schemeClr val="tx1">
                      <a:lumMod val="95000"/>
                      <a:lumOff val="5000"/>
                      <a:alpha val="95000"/>
                    </a:schemeClr>
                  </a:glow>
                  <a:outerShdw blurRad="38100" dist="38100" dir="2700000" algn="tl">
                    <a:srgbClr val="000000">
                      <a:alpha val="43137"/>
                    </a:srgbClr>
                  </a:outerShdw>
                </a:effectLst>
                <a:latin typeface="Garamond" panose="02020404030301010803" pitchFamily="18" charset="0"/>
              </a:rPr>
              <a:t>itch lines and sediment basins are very important when constructing a new roadway; that water has to run somewhere!</a:t>
            </a:r>
            <a:endParaRPr lang="en-US" sz="2000" dirty="0">
              <a:solidFill>
                <a:schemeClr val="bg1"/>
              </a:solidFill>
              <a:effectLst>
                <a:glow rad="63500">
                  <a:schemeClr val="tx1">
                    <a:lumMod val="95000"/>
                    <a:lumOff val="5000"/>
                    <a:alpha val="95000"/>
                  </a:schemeClr>
                </a:glow>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650890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48200"/>
            <a:ext cx="9144000" cy="2209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1752600" y="228600"/>
            <a:ext cx="5638800" cy="762000"/>
          </a:xfr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sz="4800" b="1" dirty="0" smtClean="0">
                <a:effectLst>
                  <a:outerShdw blurRad="38100" dist="38100" dir="2700000" algn="tl">
                    <a:srgbClr val="000000">
                      <a:alpha val="43137"/>
                    </a:srgbClr>
                  </a:outerShdw>
                </a:effectLst>
                <a:latin typeface="Garamond" panose="02020404030301010803" pitchFamily="18" charset="0"/>
              </a:rPr>
              <a:t>Floodplain Permitting</a:t>
            </a:r>
            <a:endParaRPr lang="en-US" sz="4800" b="1" dirty="0">
              <a:effectLst>
                <a:outerShdw blurRad="38100" dist="38100" dir="2700000" algn="tl">
                  <a:srgbClr val="000000">
                    <a:alpha val="43137"/>
                  </a:srgbClr>
                </a:outerShdw>
              </a:effectLst>
              <a:latin typeface="Garamond" panose="02020404030301010803" pitchFamily="18" charset="0"/>
            </a:endParaRPr>
          </a:p>
        </p:txBody>
      </p:sp>
      <p:pic>
        <p:nvPicPr>
          <p:cNvPr id="1030" name="Picture 6" descr="C:\Users\mark fortenberry\Desktop\Captur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1371600"/>
            <a:ext cx="4082992" cy="4648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TextBox 8"/>
          <p:cNvSpPr txBox="1"/>
          <p:nvPr/>
        </p:nvSpPr>
        <p:spPr>
          <a:xfrm>
            <a:off x="4648200" y="1372373"/>
            <a:ext cx="4087368" cy="4647426"/>
          </a:xfrm>
          <a:prstGeom prst="rect">
            <a:avLst/>
          </a:prstGeom>
          <a:solidFill>
            <a:schemeClr val="accent5">
              <a:lumMod val="20000"/>
              <a:lumOff val="80000"/>
            </a:schemeClr>
          </a:solidFill>
          <a:ln>
            <a:solidFill>
              <a:schemeClr val="accent1"/>
            </a:solidFill>
          </a:ln>
        </p:spPr>
        <p:txBody>
          <a:bodyPr wrap="square" rtlCol="0">
            <a:spAutoFit/>
          </a:bodyPr>
          <a:lstStyle/>
          <a:p>
            <a:pPr algn="ctr">
              <a:spcAft>
                <a:spcPts val="600"/>
              </a:spcAft>
            </a:pPr>
            <a:r>
              <a:rPr lang="en-US" b="1" dirty="0">
                <a:effectLst>
                  <a:outerShdw blurRad="38100" dist="38100" dir="2700000" algn="tl">
                    <a:srgbClr val="000000">
                      <a:alpha val="43137"/>
                    </a:srgbClr>
                  </a:outerShdw>
                </a:effectLst>
                <a:latin typeface="Garamond" panose="02020404030301010803" pitchFamily="18" charset="0"/>
              </a:rPr>
              <a:t>Basic Development Information and Map Explanation</a:t>
            </a:r>
          </a:p>
          <a:p>
            <a:pPr algn="ctr">
              <a:spcAft>
                <a:spcPts val="600"/>
              </a:spcAft>
            </a:pPr>
            <a:r>
              <a:rPr lang="en-US" sz="1500" b="1" dirty="0" smtClean="0">
                <a:effectLst>
                  <a:outerShdw blurRad="38100" dist="38100" dir="2700000" algn="tl">
                    <a:srgbClr val="000000">
                      <a:alpha val="43137"/>
                    </a:srgbClr>
                  </a:outerShdw>
                </a:effectLst>
                <a:latin typeface="Garamond" panose="02020404030301010803" pitchFamily="18" charset="0"/>
              </a:rPr>
              <a:t>Red/Purple </a:t>
            </a:r>
            <a:r>
              <a:rPr lang="en-US" sz="1500" b="1" dirty="0">
                <a:effectLst>
                  <a:outerShdw blurRad="38100" dist="38100" dir="2700000" algn="tl">
                    <a:srgbClr val="000000">
                      <a:alpha val="43137"/>
                    </a:srgbClr>
                  </a:outerShdw>
                </a:effectLst>
                <a:latin typeface="Garamond" panose="02020404030301010803" pitchFamily="18" charset="0"/>
              </a:rPr>
              <a:t>Shaded Area </a:t>
            </a:r>
            <a:r>
              <a:rPr lang="en-US" sz="1500" dirty="0">
                <a:effectLst>
                  <a:outerShdw blurRad="38100" dist="38100" dir="2700000" algn="tl">
                    <a:srgbClr val="000000">
                      <a:alpha val="43137"/>
                    </a:srgbClr>
                  </a:outerShdw>
                </a:effectLst>
                <a:latin typeface="Garamond" panose="02020404030301010803" pitchFamily="18" charset="0"/>
              </a:rPr>
              <a:t>– This area is known as the Floodway.  No construction or development is </a:t>
            </a:r>
            <a:r>
              <a:rPr lang="en-US" sz="1500" dirty="0" smtClean="0">
                <a:effectLst>
                  <a:outerShdw blurRad="38100" dist="38100" dir="2700000" algn="tl">
                    <a:srgbClr val="000000">
                      <a:alpha val="43137"/>
                    </a:srgbClr>
                  </a:outerShdw>
                </a:effectLst>
                <a:latin typeface="Garamond" panose="02020404030301010803" pitchFamily="18" charset="0"/>
              </a:rPr>
              <a:t>typically allowed </a:t>
            </a:r>
            <a:r>
              <a:rPr lang="en-US" sz="1500" dirty="0">
                <a:effectLst>
                  <a:outerShdw blurRad="38100" dist="38100" dir="2700000" algn="tl">
                    <a:srgbClr val="000000">
                      <a:alpha val="43137"/>
                    </a:srgbClr>
                  </a:outerShdw>
                </a:effectLst>
                <a:latin typeface="Garamond" panose="02020404030301010803" pitchFamily="18" charset="0"/>
              </a:rPr>
              <a:t>in this </a:t>
            </a:r>
            <a:r>
              <a:rPr lang="en-US" sz="1500" dirty="0" smtClean="0">
                <a:effectLst>
                  <a:outerShdw blurRad="38100" dist="38100" dir="2700000" algn="tl">
                    <a:srgbClr val="000000">
                      <a:alpha val="43137"/>
                    </a:srgbClr>
                  </a:outerShdw>
                </a:effectLst>
                <a:latin typeface="Garamond" panose="02020404030301010803" pitchFamily="18" charset="0"/>
              </a:rPr>
              <a:t>area, with a  couple of exceptions that have to be determined by the CFM.</a:t>
            </a:r>
            <a:endParaRPr lang="en-US" sz="1500" dirty="0">
              <a:effectLst>
                <a:outerShdw blurRad="38100" dist="38100" dir="2700000" algn="tl">
                  <a:srgbClr val="000000">
                    <a:alpha val="43137"/>
                  </a:srgbClr>
                </a:outerShdw>
              </a:effectLst>
              <a:latin typeface="Garamond" panose="02020404030301010803" pitchFamily="18" charset="0"/>
            </a:endParaRPr>
          </a:p>
          <a:p>
            <a:pPr algn="ctr">
              <a:spcAft>
                <a:spcPts val="600"/>
              </a:spcAft>
            </a:pPr>
            <a:r>
              <a:rPr lang="en-US" sz="1500" b="1" dirty="0" smtClean="0">
                <a:effectLst>
                  <a:outerShdw blurRad="38100" dist="38100" dir="2700000" algn="tl">
                    <a:srgbClr val="000000">
                      <a:alpha val="43137"/>
                    </a:srgbClr>
                  </a:outerShdw>
                </a:effectLst>
                <a:latin typeface="Garamond" panose="02020404030301010803" pitchFamily="18" charset="0"/>
              </a:rPr>
              <a:t>Blue </a:t>
            </a:r>
            <a:r>
              <a:rPr lang="en-US" sz="1500" b="1" dirty="0">
                <a:effectLst>
                  <a:outerShdw blurRad="38100" dist="38100" dir="2700000" algn="tl">
                    <a:srgbClr val="000000">
                      <a:alpha val="43137"/>
                    </a:srgbClr>
                  </a:outerShdw>
                </a:effectLst>
                <a:latin typeface="Garamond" panose="02020404030301010803" pitchFamily="18" charset="0"/>
              </a:rPr>
              <a:t>Shaded Area </a:t>
            </a:r>
            <a:r>
              <a:rPr lang="en-US" sz="1500" dirty="0">
                <a:effectLst>
                  <a:outerShdw blurRad="38100" dist="38100" dir="2700000" algn="tl">
                    <a:srgbClr val="000000">
                      <a:alpha val="43137"/>
                    </a:srgbClr>
                  </a:outerShdw>
                </a:effectLst>
                <a:latin typeface="Garamond" panose="02020404030301010803" pitchFamily="18" charset="0"/>
              </a:rPr>
              <a:t>– This area is referred to as the 100-year </a:t>
            </a:r>
            <a:r>
              <a:rPr lang="en-US" sz="1500" dirty="0" smtClean="0">
                <a:effectLst>
                  <a:outerShdw blurRad="38100" dist="38100" dir="2700000" algn="tl">
                    <a:srgbClr val="000000">
                      <a:alpha val="43137"/>
                    </a:srgbClr>
                  </a:outerShdw>
                </a:effectLst>
                <a:latin typeface="Garamond" panose="02020404030301010803" pitchFamily="18" charset="0"/>
              </a:rPr>
              <a:t>floodplain</a:t>
            </a:r>
            <a:r>
              <a:rPr lang="en-US" sz="1500" dirty="0">
                <a:effectLst>
                  <a:outerShdw blurRad="38100" dist="38100" dir="2700000" algn="tl">
                    <a:srgbClr val="000000">
                      <a:alpha val="43137"/>
                    </a:srgbClr>
                  </a:outerShdw>
                </a:effectLst>
                <a:latin typeface="Garamond" panose="02020404030301010803" pitchFamily="18" charset="0"/>
              </a:rPr>
              <a:t>.  </a:t>
            </a:r>
          </a:p>
          <a:p>
            <a:pPr algn="ctr">
              <a:spcAft>
                <a:spcPts val="600"/>
              </a:spcAft>
            </a:pPr>
            <a:r>
              <a:rPr lang="en-US" sz="1500" dirty="0">
                <a:effectLst>
                  <a:outerShdw blurRad="38100" dist="38100" dir="2700000" algn="tl">
                    <a:srgbClr val="000000">
                      <a:alpha val="43137"/>
                    </a:srgbClr>
                  </a:outerShdw>
                </a:effectLst>
                <a:latin typeface="Garamond" panose="02020404030301010803" pitchFamily="18" charset="0"/>
              </a:rPr>
              <a:t>Development is permitted in this area </a:t>
            </a:r>
            <a:r>
              <a:rPr lang="en-US" sz="1500" dirty="0" smtClean="0">
                <a:effectLst>
                  <a:outerShdw blurRad="38100" dist="38100" dir="2700000" algn="tl">
                    <a:srgbClr val="000000">
                      <a:alpha val="43137"/>
                    </a:srgbClr>
                  </a:outerShdw>
                </a:effectLst>
                <a:latin typeface="Garamond" panose="02020404030301010803" pitchFamily="18" charset="0"/>
              </a:rPr>
              <a:t>as long as the lowest floor of the lowest enclosed area is elevated to 2 feet above the </a:t>
            </a:r>
            <a:r>
              <a:rPr lang="en-US" sz="1500" dirty="0">
                <a:effectLst>
                  <a:outerShdw blurRad="38100" dist="38100" dir="2700000" algn="tl">
                    <a:srgbClr val="000000">
                      <a:alpha val="43137"/>
                    </a:srgbClr>
                  </a:outerShdw>
                </a:effectLst>
                <a:latin typeface="Garamond" panose="02020404030301010803" pitchFamily="18" charset="0"/>
              </a:rPr>
              <a:t>BFE </a:t>
            </a:r>
            <a:r>
              <a:rPr lang="en-US" sz="1500" dirty="0" smtClean="0">
                <a:effectLst>
                  <a:outerShdw blurRad="38100" dist="38100" dir="2700000" algn="tl">
                    <a:srgbClr val="000000">
                      <a:alpha val="43137"/>
                    </a:srgbClr>
                  </a:outerShdw>
                </a:effectLst>
                <a:latin typeface="Garamond" panose="02020404030301010803" pitchFamily="18" charset="0"/>
              </a:rPr>
              <a:t>(base flood elevation) for residential construction, or commercial construction has been flood-proofed to 2 feet above the BFE.</a:t>
            </a:r>
            <a:endParaRPr lang="en-US" sz="1500" dirty="0">
              <a:effectLst>
                <a:outerShdw blurRad="38100" dist="38100" dir="2700000" algn="tl">
                  <a:srgbClr val="000000">
                    <a:alpha val="43137"/>
                  </a:srgbClr>
                </a:outerShdw>
              </a:effectLst>
              <a:latin typeface="Garamond" panose="02020404030301010803" pitchFamily="18" charset="0"/>
            </a:endParaRPr>
          </a:p>
          <a:p>
            <a:pPr algn="ctr">
              <a:spcAft>
                <a:spcPts val="600"/>
              </a:spcAft>
            </a:pPr>
            <a:r>
              <a:rPr lang="en-US" sz="1500" b="1" dirty="0" smtClean="0">
                <a:effectLst>
                  <a:outerShdw blurRad="38100" dist="38100" dir="2700000" algn="tl">
                    <a:srgbClr val="000000">
                      <a:alpha val="43137"/>
                    </a:srgbClr>
                  </a:outerShdw>
                </a:effectLst>
                <a:latin typeface="Garamond" panose="02020404030301010803" pitchFamily="18" charset="0"/>
              </a:rPr>
              <a:t>Light </a:t>
            </a:r>
            <a:r>
              <a:rPr lang="en-US" sz="1500" b="1" dirty="0">
                <a:effectLst>
                  <a:outerShdw blurRad="38100" dist="38100" dir="2700000" algn="tl">
                    <a:srgbClr val="000000">
                      <a:alpha val="43137"/>
                    </a:srgbClr>
                  </a:outerShdw>
                </a:effectLst>
                <a:latin typeface="Garamond" panose="02020404030301010803" pitchFamily="18" charset="0"/>
              </a:rPr>
              <a:t>Green Shaded Area </a:t>
            </a:r>
            <a:r>
              <a:rPr lang="en-US" sz="1500" dirty="0">
                <a:effectLst>
                  <a:outerShdw blurRad="38100" dist="38100" dir="2700000" algn="tl">
                    <a:srgbClr val="000000">
                      <a:alpha val="43137"/>
                    </a:srgbClr>
                  </a:outerShdw>
                </a:effectLst>
                <a:latin typeface="Garamond" panose="02020404030301010803" pitchFamily="18" charset="0"/>
              </a:rPr>
              <a:t>– This area is known as the 500 year </a:t>
            </a:r>
            <a:r>
              <a:rPr lang="en-US" sz="1500" dirty="0" smtClean="0">
                <a:effectLst>
                  <a:outerShdw blurRad="38100" dist="38100" dir="2700000" algn="tl">
                    <a:srgbClr val="000000">
                      <a:alpha val="43137"/>
                    </a:srgbClr>
                  </a:outerShdw>
                </a:effectLst>
                <a:latin typeface="Garamond" panose="02020404030301010803" pitchFamily="18" charset="0"/>
              </a:rPr>
              <a:t>floodplain </a:t>
            </a:r>
            <a:r>
              <a:rPr lang="en-US" sz="1500" dirty="0">
                <a:effectLst>
                  <a:outerShdw blurRad="38100" dist="38100" dir="2700000" algn="tl">
                    <a:srgbClr val="000000">
                      <a:alpha val="43137"/>
                    </a:srgbClr>
                  </a:outerShdw>
                </a:effectLst>
                <a:latin typeface="Garamond" panose="02020404030301010803" pitchFamily="18" charset="0"/>
              </a:rPr>
              <a:t>and is not enforced per the Jackson County Flood Damage Prevention Ordinance.  This information is provided as reference for planning purposes. </a:t>
            </a:r>
          </a:p>
        </p:txBody>
      </p:sp>
      <p:pic>
        <p:nvPicPr>
          <p:cNvPr id="1031" name="Picture 7" descr="C:\Users\mark fortenberry\AppData\Local\Microsoft\Windows\Temporary Internet Files\Content.IE5\FX1VKUOM\361px-New_Zealand_Sign_Assembly_-_Flooding.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490" y="5562600"/>
            <a:ext cx="889019" cy="1152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75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97102" y="88900"/>
            <a:ext cx="4440596" cy="333044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98" r="13642" b="17713"/>
          <a:stretch/>
        </p:blipFill>
        <p:spPr bwMode="auto">
          <a:xfrm>
            <a:off x="126330" y="3431469"/>
            <a:ext cx="4445670" cy="333763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6330" y="88900"/>
            <a:ext cx="4440596" cy="333044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590629" y="3429000"/>
            <a:ext cx="4453469" cy="334010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2767280"/>
            <a:ext cx="7467600" cy="1015663"/>
          </a:xfrm>
          <a:prstGeom prst="rect">
            <a:avLst/>
          </a:prstGeom>
          <a:noFill/>
        </p:spPr>
        <p:txBody>
          <a:bodyPr wrap="square" lIns="45720" rIns="45720" rtlCol="0">
            <a:spAutoFit/>
          </a:bodyPr>
          <a:lstStyle/>
          <a:p>
            <a:pPr algn="ctr"/>
            <a:r>
              <a:rPr lang="en-US" sz="2000" dirty="0" smtClean="0">
                <a:solidFill>
                  <a:schemeClr val="bg1"/>
                </a:solidFill>
                <a:effectLst>
                  <a:glow rad="63500">
                    <a:schemeClr val="tx1">
                      <a:alpha val="95000"/>
                    </a:schemeClr>
                  </a:glow>
                  <a:outerShdw blurRad="38100" dist="38100" dir="2700000" algn="tl">
                    <a:srgbClr val="000000">
                      <a:alpha val="43137"/>
                    </a:srgbClr>
                  </a:outerShdw>
                </a:effectLst>
                <a:latin typeface="Garamond" panose="02020404030301010803" pitchFamily="18" charset="0"/>
              </a:rPr>
              <a:t>There have been several flood events in our county and it is important for us to look at floodplain areas to be sure that any new construction is elevated above possible flood waters.</a:t>
            </a:r>
            <a:endParaRPr lang="en-US" sz="2000" dirty="0">
              <a:solidFill>
                <a:schemeClr val="bg1"/>
              </a:solidFill>
              <a:effectLst>
                <a:glow rad="63500">
                  <a:schemeClr val="tx1">
                    <a:alpha val="95000"/>
                  </a:schemeClr>
                </a:glow>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4075217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5832"/>
          <a:stretch/>
        </p:blipFill>
        <p:spPr bwMode="auto">
          <a:xfrm>
            <a:off x="0" y="552366"/>
            <a:ext cx="9144000" cy="57722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2247900" y="228600"/>
            <a:ext cx="4648200" cy="762000"/>
          </a:xfr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sz="4800" b="1" dirty="0" smtClean="0">
                <a:effectLst>
                  <a:outerShdw blurRad="38100" dist="38100" dir="2700000" algn="tl">
                    <a:srgbClr val="000000">
                      <a:alpha val="43137"/>
                    </a:srgbClr>
                  </a:outerShdw>
                </a:effectLst>
                <a:latin typeface="Garamond" panose="02020404030301010803" pitchFamily="18" charset="0"/>
              </a:rPr>
              <a:t>Building Permits</a:t>
            </a:r>
            <a:endParaRPr lang="en-US" sz="4800" b="1" dirty="0">
              <a:effectLst>
                <a:outerShdw blurRad="38100" dist="38100" dir="2700000" algn="tl">
                  <a:srgbClr val="000000">
                    <a:alpha val="43137"/>
                  </a:srgbClr>
                </a:outerShdw>
              </a:effectLst>
              <a:latin typeface="Garamond" panose="02020404030301010803" pitchFamily="18" charset="0"/>
            </a:endParaRPr>
          </a:p>
        </p:txBody>
      </p:sp>
      <p:sp>
        <p:nvSpPr>
          <p:cNvPr id="5" name="TextBox 4"/>
          <p:cNvSpPr txBox="1"/>
          <p:nvPr/>
        </p:nvSpPr>
        <p:spPr>
          <a:xfrm>
            <a:off x="565638" y="1202353"/>
            <a:ext cx="8001000" cy="4893647"/>
          </a:xfrm>
          <a:prstGeom prst="rect">
            <a:avLst/>
          </a:prstGeom>
          <a:solidFill>
            <a:schemeClr val="bg2">
              <a:lumMod val="10000"/>
              <a:alpha val="52000"/>
            </a:schemeClr>
          </a:solidFill>
          <a:ln>
            <a:solidFill>
              <a:srgbClr val="000000">
                <a:alpha val="34118"/>
              </a:srgbClr>
            </a:solidFill>
          </a:ln>
          <a:effectLst>
            <a:outerShdw blurRad="107950" dist="12700" dir="5400000" algn="ctr">
              <a:srgbClr val="000000"/>
            </a:outerShdw>
          </a:effectLst>
        </p:spPr>
        <p:txBody>
          <a:bodyPr wrap="square" rtlCol="0">
            <a:spAutoFit/>
          </a:bodyPr>
          <a:lstStyle/>
          <a:p>
            <a:pPr>
              <a:spcAft>
                <a:spcPts val="600"/>
              </a:spcAft>
            </a:pPr>
            <a:r>
              <a:rPr lang="en-US" sz="2050" b="1" dirty="0" smtClean="0">
                <a:solidFill>
                  <a:schemeClr val="bg1"/>
                </a:solidFill>
                <a:effectLst>
                  <a:glow rad="101600">
                    <a:schemeClr val="tx1">
                      <a:alpha val="60000"/>
                    </a:schemeClr>
                  </a:glow>
                </a:effectLst>
                <a:latin typeface="Garamond" panose="02020404030301010803" pitchFamily="18" charset="0"/>
              </a:rPr>
              <a:t>Our office issues several different types of Building Permits:</a:t>
            </a:r>
          </a:p>
          <a:p>
            <a:pPr marL="342900" indent="-342900">
              <a:spcAft>
                <a:spcPts val="600"/>
              </a:spcAft>
              <a:buFont typeface="Wingdings" panose="05000000000000000000" pitchFamily="2" charset="2"/>
              <a:buChar char="§"/>
            </a:pPr>
            <a:r>
              <a:rPr lang="en-US" sz="2050" b="1" u="sng" dirty="0" smtClean="0">
                <a:solidFill>
                  <a:schemeClr val="bg1"/>
                </a:solidFill>
                <a:effectLst>
                  <a:glow rad="101600">
                    <a:schemeClr val="tx1">
                      <a:alpha val="60000"/>
                    </a:schemeClr>
                  </a:glow>
                </a:effectLst>
                <a:latin typeface="Garamond" panose="02020404030301010803" pitchFamily="18" charset="0"/>
              </a:rPr>
              <a:t>New Single Family (Detached)</a:t>
            </a:r>
            <a:r>
              <a:rPr lang="en-US" sz="2050" dirty="0" smtClean="0">
                <a:solidFill>
                  <a:schemeClr val="bg1"/>
                </a:solidFill>
                <a:effectLst>
                  <a:glow rad="101600">
                    <a:schemeClr val="tx1">
                      <a:alpha val="60000"/>
                    </a:schemeClr>
                  </a:glow>
                </a:effectLst>
                <a:latin typeface="Garamond" panose="02020404030301010803" pitchFamily="18" charset="0"/>
              </a:rPr>
              <a:t> </a:t>
            </a:r>
            <a:r>
              <a:rPr lang="en-US" sz="2050" b="1" dirty="0" smtClean="0">
                <a:solidFill>
                  <a:schemeClr val="bg1"/>
                </a:solidFill>
                <a:effectLst>
                  <a:glow rad="101600">
                    <a:schemeClr val="tx1">
                      <a:alpha val="60000"/>
                    </a:schemeClr>
                  </a:glow>
                </a:effectLst>
                <a:latin typeface="Garamond" panose="02020404030301010803" pitchFamily="18" charset="0"/>
              </a:rPr>
              <a:t>– </a:t>
            </a:r>
            <a:r>
              <a:rPr lang="en-US" sz="2050" dirty="0" smtClean="0">
                <a:solidFill>
                  <a:schemeClr val="bg1"/>
                </a:solidFill>
                <a:effectLst>
                  <a:glow rad="101600">
                    <a:schemeClr val="tx1">
                      <a:alpha val="60000"/>
                    </a:schemeClr>
                  </a:glow>
                </a:effectLst>
                <a:latin typeface="Garamond" panose="02020404030301010803" pitchFamily="18" charset="0"/>
              </a:rPr>
              <a:t>A permit is issued to construct a new residence.  When  it is detached that means it is one home on its own.  These permits may include an attached structure like a garage, but this does not make it an attached new single family residence.</a:t>
            </a:r>
          </a:p>
          <a:p>
            <a:pPr marL="342900" indent="-342900">
              <a:spcAft>
                <a:spcPts val="600"/>
              </a:spcAft>
              <a:buFont typeface="Wingdings" panose="05000000000000000000" pitchFamily="2" charset="2"/>
              <a:buChar char="§"/>
            </a:pPr>
            <a:r>
              <a:rPr lang="en-US" sz="2050" b="1" u="sng" dirty="0" smtClean="0">
                <a:solidFill>
                  <a:schemeClr val="bg1"/>
                </a:solidFill>
                <a:effectLst>
                  <a:glow rad="101600">
                    <a:schemeClr val="tx1">
                      <a:alpha val="60000"/>
                    </a:schemeClr>
                  </a:glow>
                </a:effectLst>
                <a:latin typeface="Garamond" panose="02020404030301010803" pitchFamily="18" charset="0"/>
              </a:rPr>
              <a:t>New Single Family (Attached)</a:t>
            </a:r>
            <a:r>
              <a:rPr lang="en-US" sz="2050" b="1" dirty="0" smtClean="0">
                <a:solidFill>
                  <a:schemeClr val="bg1"/>
                </a:solidFill>
                <a:effectLst>
                  <a:glow rad="101600">
                    <a:schemeClr val="tx1">
                      <a:alpha val="60000"/>
                    </a:schemeClr>
                  </a:glow>
                </a:effectLst>
                <a:latin typeface="Garamond" panose="02020404030301010803" pitchFamily="18" charset="0"/>
              </a:rPr>
              <a:t> – </a:t>
            </a:r>
            <a:r>
              <a:rPr lang="en-US" sz="2050" dirty="0" smtClean="0">
                <a:solidFill>
                  <a:schemeClr val="bg1"/>
                </a:solidFill>
                <a:effectLst>
                  <a:glow rad="101600">
                    <a:schemeClr val="tx1">
                      <a:alpha val="60000"/>
                    </a:schemeClr>
                  </a:glow>
                </a:effectLst>
                <a:latin typeface="Garamond" panose="02020404030301010803" pitchFamily="18" charset="0"/>
              </a:rPr>
              <a:t>These permits are issued when up to 4 residences are attached.</a:t>
            </a:r>
          </a:p>
          <a:p>
            <a:pPr marL="342900" indent="-342900">
              <a:spcAft>
                <a:spcPts val="600"/>
              </a:spcAft>
              <a:buFont typeface="Wingdings" panose="05000000000000000000" pitchFamily="2" charset="2"/>
              <a:buChar char="§"/>
            </a:pPr>
            <a:r>
              <a:rPr lang="en-US" sz="2050" b="1" u="sng" dirty="0" smtClean="0">
                <a:solidFill>
                  <a:schemeClr val="bg1"/>
                </a:solidFill>
                <a:effectLst>
                  <a:glow rad="101600">
                    <a:schemeClr val="tx1">
                      <a:alpha val="60000"/>
                    </a:schemeClr>
                  </a:glow>
                </a:effectLst>
                <a:latin typeface="Garamond" panose="02020404030301010803" pitchFamily="18" charset="0"/>
              </a:rPr>
              <a:t>New Multi-Family</a:t>
            </a:r>
            <a:r>
              <a:rPr lang="en-US" sz="2050" b="1" dirty="0" smtClean="0">
                <a:solidFill>
                  <a:schemeClr val="bg1"/>
                </a:solidFill>
                <a:effectLst>
                  <a:glow rad="101600">
                    <a:schemeClr val="tx1">
                      <a:alpha val="60000"/>
                    </a:schemeClr>
                  </a:glow>
                </a:effectLst>
                <a:latin typeface="Garamond" panose="02020404030301010803" pitchFamily="18" charset="0"/>
              </a:rPr>
              <a:t> – </a:t>
            </a:r>
            <a:r>
              <a:rPr lang="en-US" sz="2050" dirty="0" smtClean="0">
                <a:solidFill>
                  <a:schemeClr val="bg1"/>
                </a:solidFill>
                <a:effectLst>
                  <a:glow rad="101600">
                    <a:schemeClr val="tx1">
                      <a:alpha val="60000"/>
                    </a:schemeClr>
                  </a:glow>
                </a:effectLst>
                <a:latin typeface="Garamond" panose="02020404030301010803" pitchFamily="18" charset="0"/>
              </a:rPr>
              <a:t>These permits are issued for multiple residences that are attached; an example of this type of permit would be townhouses</a:t>
            </a:r>
            <a:r>
              <a:rPr lang="en-US" sz="2050" dirty="0">
                <a:solidFill>
                  <a:schemeClr val="bg1"/>
                </a:solidFill>
                <a:effectLst>
                  <a:glow rad="101600">
                    <a:schemeClr val="tx1">
                      <a:alpha val="60000"/>
                    </a:schemeClr>
                  </a:glow>
                </a:effectLst>
                <a:latin typeface="Garamond" panose="02020404030301010803" pitchFamily="18" charset="0"/>
              </a:rPr>
              <a:t> </a:t>
            </a:r>
            <a:r>
              <a:rPr lang="en-US" sz="2050" dirty="0" smtClean="0">
                <a:solidFill>
                  <a:schemeClr val="bg1"/>
                </a:solidFill>
                <a:effectLst>
                  <a:glow rad="101600">
                    <a:schemeClr val="tx1">
                      <a:alpha val="60000"/>
                    </a:schemeClr>
                  </a:glow>
                </a:effectLst>
                <a:latin typeface="Garamond" panose="02020404030301010803" pitchFamily="18" charset="0"/>
              </a:rPr>
              <a:t>or apartments.</a:t>
            </a:r>
          </a:p>
          <a:p>
            <a:pPr marL="342900" indent="-342900">
              <a:spcAft>
                <a:spcPts val="600"/>
              </a:spcAft>
              <a:buFont typeface="Wingdings" panose="05000000000000000000" pitchFamily="2" charset="2"/>
              <a:buChar char="§"/>
            </a:pPr>
            <a:r>
              <a:rPr lang="en-US" sz="2050" b="1" u="sng" dirty="0" smtClean="0">
                <a:solidFill>
                  <a:schemeClr val="bg1"/>
                </a:solidFill>
                <a:effectLst>
                  <a:glow rad="101600">
                    <a:schemeClr val="tx1">
                      <a:alpha val="60000"/>
                    </a:schemeClr>
                  </a:glow>
                </a:effectLst>
                <a:latin typeface="Garamond" panose="02020404030301010803" pitchFamily="18" charset="0"/>
              </a:rPr>
              <a:t>Addition (Residential or Commercial)</a:t>
            </a:r>
            <a:r>
              <a:rPr lang="en-US" sz="2050" b="1" dirty="0" smtClean="0">
                <a:solidFill>
                  <a:schemeClr val="bg1"/>
                </a:solidFill>
                <a:effectLst>
                  <a:glow rad="101600">
                    <a:schemeClr val="tx1">
                      <a:alpha val="60000"/>
                    </a:schemeClr>
                  </a:glow>
                </a:effectLst>
                <a:latin typeface="Garamond" panose="02020404030301010803" pitchFamily="18" charset="0"/>
              </a:rPr>
              <a:t> – </a:t>
            </a:r>
            <a:r>
              <a:rPr lang="en-US" sz="2050" dirty="0" smtClean="0">
                <a:solidFill>
                  <a:schemeClr val="bg1"/>
                </a:solidFill>
                <a:effectLst>
                  <a:glow rad="101600">
                    <a:schemeClr val="tx1">
                      <a:alpha val="60000"/>
                    </a:schemeClr>
                  </a:glow>
                </a:effectLst>
                <a:latin typeface="Garamond" panose="02020404030301010803" pitchFamily="18" charset="0"/>
              </a:rPr>
              <a:t>When the customer is adding square footage to an existing structure.  </a:t>
            </a:r>
            <a:endParaRPr lang="en-US" sz="2050" dirty="0">
              <a:solidFill>
                <a:schemeClr val="bg1"/>
              </a:solidFill>
              <a:effectLst>
                <a:glow rad="101600">
                  <a:schemeClr val="tx1">
                    <a:alpha val="60000"/>
                  </a:schemeClr>
                </a:glow>
              </a:effectLst>
              <a:latin typeface="Garamond" panose="02020404030301010803" pitchFamily="18" charset="0"/>
            </a:endParaRPr>
          </a:p>
          <a:p>
            <a:pPr marL="342900" indent="-342900">
              <a:spcAft>
                <a:spcPts val="600"/>
              </a:spcAft>
              <a:buFont typeface="Wingdings" panose="05000000000000000000" pitchFamily="2" charset="2"/>
              <a:buChar char="§"/>
            </a:pPr>
            <a:r>
              <a:rPr lang="en-US" sz="2050" b="1" u="sng" dirty="0" smtClean="0">
                <a:solidFill>
                  <a:schemeClr val="bg1"/>
                </a:solidFill>
                <a:effectLst>
                  <a:glow rad="101600">
                    <a:schemeClr val="tx1">
                      <a:alpha val="60000"/>
                    </a:schemeClr>
                  </a:glow>
                </a:effectLst>
                <a:latin typeface="Garamond" panose="02020404030301010803" pitchFamily="18" charset="0"/>
              </a:rPr>
              <a:t>Remodel (Residential or Commercial)</a:t>
            </a:r>
            <a:r>
              <a:rPr lang="en-US" sz="2050" b="1" dirty="0" smtClean="0">
                <a:solidFill>
                  <a:schemeClr val="bg1"/>
                </a:solidFill>
                <a:effectLst>
                  <a:glow rad="101600">
                    <a:schemeClr val="tx1">
                      <a:alpha val="60000"/>
                    </a:schemeClr>
                  </a:glow>
                </a:effectLst>
                <a:latin typeface="Garamond" panose="02020404030301010803" pitchFamily="18" charset="0"/>
              </a:rPr>
              <a:t> – </a:t>
            </a:r>
            <a:r>
              <a:rPr lang="en-US" sz="2050" dirty="0" smtClean="0">
                <a:solidFill>
                  <a:schemeClr val="bg1"/>
                </a:solidFill>
                <a:effectLst>
                  <a:glow rad="101600">
                    <a:schemeClr val="tx1">
                      <a:alpha val="60000"/>
                    </a:schemeClr>
                  </a:glow>
                </a:effectLst>
                <a:latin typeface="Garamond" panose="02020404030301010803" pitchFamily="18" charset="0"/>
              </a:rPr>
              <a:t>When work is being done within the existing footprint of a structure.</a:t>
            </a:r>
          </a:p>
        </p:txBody>
      </p:sp>
    </p:spTree>
    <p:extLst>
      <p:ext uri="{BB962C8B-B14F-4D97-AF65-F5344CB8AC3E}">
        <p14:creationId xmlns:p14="http://schemas.microsoft.com/office/powerpoint/2010/main" val="31236139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5113" t="280" r="276" b="18672"/>
          <a:stretch/>
        </p:blipFill>
        <p:spPr bwMode="auto">
          <a:xfrm>
            <a:off x="0" y="491584"/>
            <a:ext cx="9144000" cy="58748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2247900" y="228600"/>
            <a:ext cx="4648200" cy="762000"/>
          </a:xfr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sz="4800" b="1" dirty="0" smtClean="0">
                <a:effectLst>
                  <a:outerShdw blurRad="38100" dist="38100" dir="2700000" algn="tl">
                    <a:srgbClr val="000000">
                      <a:alpha val="43137"/>
                    </a:srgbClr>
                  </a:outerShdw>
                </a:effectLst>
                <a:latin typeface="Garamond" panose="02020404030301010803" pitchFamily="18" charset="0"/>
              </a:rPr>
              <a:t>Building Permits</a:t>
            </a:r>
            <a:endParaRPr lang="en-US" sz="4800" b="1" dirty="0">
              <a:effectLst>
                <a:outerShdw blurRad="38100" dist="38100" dir="2700000" algn="tl">
                  <a:srgbClr val="000000">
                    <a:alpha val="43137"/>
                  </a:srgbClr>
                </a:outerShdw>
              </a:effectLst>
              <a:latin typeface="Garamond" panose="02020404030301010803" pitchFamily="18" charset="0"/>
            </a:endParaRPr>
          </a:p>
        </p:txBody>
      </p:sp>
      <p:sp>
        <p:nvSpPr>
          <p:cNvPr id="7" name="TextBox 6"/>
          <p:cNvSpPr txBox="1"/>
          <p:nvPr/>
        </p:nvSpPr>
        <p:spPr>
          <a:xfrm>
            <a:off x="565638" y="1203097"/>
            <a:ext cx="8001000" cy="4816703"/>
          </a:xfrm>
          <a:prstGeom prst="rect">
            <a:avLst/>
          </a:prstGeom>
          <a:solidFill>
            <a:schemeClr val="bg2">
              <a:lumMod val="10000"/>
              <a:alpha val="52000"/>
            </a:schemeClr>
          </a:solidFill>
          <a:ln>
            <a:solidFill>
              <a:srgbClr val="000000">
                <a:alpha val="34118"/>
              </a:srgbClr>
            </a:solidFill>
          </a:ln>
          <a:effectLst>
            <a:outerShdw blurRad="107950" dist="12700" dir="5400000" algn="ctr">
              <a:srgbClr val="000000"/>
            </a:outerShdw>
          </a:effectLst>
        </p:spPr>
        <p:txBody>
          <a:bodyPr wrap="square" rtlCol="0">
            <a:spAutoFit/>
          </a:bodyPr>
          <a:lstStyle/>
          <a:p>
            <a:pPr>
              <a:spcAft>
                <a:spcPts val="600"/>
              </a:spcAft>
            </a:pPr>
            <a:r>
              <a:rPr lang="en-US" sz="2050" b="1" dirty="0" smtClean="0">
                <a:solidFill>
                  <a:schemeClr val="bg1"/>
                </a:solidFill>
                <a:effectLst>
                  <a:glow rad="101600">
                    <a:schemeClr val="tx1">
                      <a:alpha val="60000"/>
                    </a:schemeClr>
                  </a:glow>
                </a:effectLst>
                <a:latin typeface="Garamond" panose="02020404030301010803" pitchFamily="18" charset="0"/>
              </a:rPr>
              <a:t>More types of Building Permits:</a:t>
            </a:r>
          </a:p>
          <a:p>
            <a:pPr marL="342900" indent="-342900">
              <a:spcAft>
                <a:spcPts val="600"/>
              </a:spcAft>
              <a:buFont typeface="Wingdings" panose="05000000000000000000" pitchFamily="2" charset="2"/>
              <a:buChar char="§"/>
            </a:pPr>
            <a:r>
              <a:rPr lang="en-US" sz="2050" b="1" u="sng" dirty="0" smtClean="0">
                <a:solidFill>
                  <a:schemeClr val="bg1"/>
                </a:solidFill>
                <a:effectLst>
                  <a:glow rad="101600">
                    <a:schemeClr val="tx1">
                      <a:alpha val="60000"/>
                    </a:schemeClr>
                  </a:glow>
                </a:effectLst>
                <a:latin typeface="Garamond" panose="02020404030301010803" pitchFamily="18" charset="0"/>
              </a:rPr>
              <a:t>Manufactured Home</a:t>
            </a:r>
            <a:r>
              <a:rPr lang="en-US" sz="2050" b="1" dirty="0" smtClean="0">
                <a:solidFill>
                  <a:schemeClr val="bg1"/>
                </a:solidFill>
                <a:effectLst>
                  <a:glow rad="101600">
                    <a:schemeClr val="tx1">
                      <a:alpha val="60000"/>
                    </a:schemeClr>
                  </a:glow>
                </a:effectLst>
                <a:latin typeface="Garamond" panose="02020404030301010803" pitchFamily="18" charset="0"/>
              </a:rPr>
              <a:t> – </a:t>
            </a:r>
            <a:r>
              <a:rPr lang="en-US" sz="2050" dirty="0" smtClean="0">
                <a:solidFill>
                  <a:schemeClr val="bg1"/>
                </a:solidFill>
                <a:effectLst>
                  <a:glow rad="101600">
                    <a:schemeClr val="tx1">
                      <a:alpha val="60000"/>
                    </a:schemeClr>
                  </a:glow>
                </a:effectLst>
                <a:latin typeface="Garamond" panose="02020404030301010803" pitchFamily="18" charset="0"/>
              </a:rPr>
              <a:t>Permits issued under this heading can be any size or type of manufactured home; single-wide, double-wide, triple-wide, or camper trailers.</a:t>
            </a:r>
          </a:p>
          <a:p>
            <a:pPr marL="342900" indent="-342900">
              <a:spcAft>
                <a:spcPts val="600"/>
              </a:spcAft>
              <a:buFont typeface="Wingdings" panose="05000000000000000000" pitchFamily="2" charset="2"/>
              <a:buChar char="§"/>
            </a:pPr>
            <a:r>
              <a:rPr lang="en-US" sz="2050" b="1" u="sng" dirty="0" smtClean="0">
                <a:solidFill>
                  <a:schemeClr val="bg1"/>
                </a:solidFill>
                <a:effectLst>
                  <a:glow rad="101600">
                    <a:schemeClr val="tx1">
                      <a:alpha val="60000"/>
                    </a:schemeClr>
                  </a:glow>
                </a:effectLst>
                <a:latin typeface="Garamond" panose="02020404030301010803" pitchFamily="18" charset="0"/>
              </a:rPr>
              <a:t>New Commercial</a:t>
            </a:r>
            <a:r>
              <a:rPr lang="en-US" sz="2050" b="1" dirty="0" smtClean="0">
                <a:solidFill>
                  <a:schemeClr val="bg1"/>
                </a:solidFill>
                <a:effectLst>
                  <a:glow rad="101600">
                    <a:schemeClr val="tx1">
                      <a:alpha val="60000"/>
                    </a:schemeClr>
                  </a:glow>
                </a:effectLst>
                <a:latin typeface="Garamond" panose="02020404030301010803" pitchFamily="18" charset="0"/>
              </a:rPr>
              <a:t> – </a:t>
            </a:r>
            <a:r>
              <a:rPr lang="en-US" sz="2050" dirty="0" smtClean="0">
                <a:solidFill>
                  <a:schemeClr val="bg1"/>
                </a:solidFill>
                <a:effectLst>
                  <a:glow rad="101600">
                    <a:schemeClr val="tx1">
                      <a:alpha val="60000"/>
                    </a:schemeClr>
                  </a:glow>
                </a:effectLst>
                <a:latin typeface="Garamond" panose="02020404030301010803" pitchFamily="18" charset="0"/>
              </a:rPr>
              <a:t>An entirely new commercial structure.  Commercial uses are anything related to a business and not for residential use.</a:t>
            </a:r>
          </a:p>
          <a:p>
            <a:pPr marL="342900" indent="-342900">
              <a:spcAft>
                <a:spcPts val="600"/>
              </a:spcAft>
              <a:buFont typeface="Wingdings" panose="05000000000000000000" pitchFamily="2" charset="2"/>
              <a:buChar char="§"/>
            </a:pPr>
            <a:r>
              <a:rPr lang="en-US" sz="2050" b="1" u="sng" dirty="0" smtClean="0">
                <a:solidFill>
                  <a:schemeClr val="bg1"/>
                </a:solidFill>
                <a:effectLst>
                  <a:glow rad="101600">
                    <a:schemeClr val="tx1">
                      <a:alpha val="60000"/>
                    </a:schemeClr>
                  </a:glow>
                </a:effectLst>
                <a:latin typeface="Garamond" panose="02020404030301010803" pitchFamily="18" charset="0"/>
              </a:rPr>
              <a:t>New Work (Residential or Commercial)</a:t>
            </a:r>
            <a:r>
              <a:rPr lang="en-US" sz="2050" b="1" dirty="0" smtClean="0">
                <a:solidFill>
                  <a:schemeClr val="bg1"/>
                </a:solidFill>
                <a:effectLst>
                  <a:glow rad="101600">
                    <a:schemeClr val="tx1">
                      <a:alpha val="60000"/>
                    </a:schemeClr>
                  </a:glow>
                </a:effectLst>
                <a:latin typeface="Garamond" panose="02020404030301010803" pitchFamily="18" charset="0"/>
              </a:rPr>
              <a:t> – </a:t>
            </a:r>
            <a:r>
              <a:rPr lang="en-US" sz="2050" dirty="0" smtClean="0">
                <a:solidFill>
                  <a:schemeClr val="bg1"/>
                </a:solidFill>
                <a:effectLst>
                  <a:glow rad="101600">
                    <a:schemeClr val="tx1">
                      <a:alpha val="60000"/>
                    </a:schemeClr>
                  </a:glow>
                </a:effectLst>
                <a:latin typeface="Garamond" panose="02020404030301010803" pitchFamily="18" charset="0"/>
              </a:rPr>
              <a:t>Any new structure that is constructed to be used secondary to another structure on the property; i.e. garages, sheds.</a:t>
            </a:r>
          </a:p>
          <a:p>
            <a:pPr marL="342900" indent="-342900">
              <a:spcAft>
                <a:spcPts val="600"/>
              </a:spcAft>
              <a:buFont typeface="Wingdings" panose="05000000000000000000" pitchFamily="2" charset="2"/>
              <a:buChar char="§"/>
            </a:pPr>
            <a:r>
              <a:rPr lang="en-US" sz="2050" b="1" u="sng" dirty="0" smtClean="0">
                <a:solidFill>
                  <a:schemeClr val="bg1"/>
                </a:solidFill>
                <a:effectLst>
                  <a:glow rad="101600">
                    <a:schemeClr val="tx1">
                      <a:alpha val="60000"/>
                    </a:schemeClr>
                  </a:glow>
                </a:effectLst>
                <a:latin typeface="Garamond" panose="02020404030301010803" pitchFamily="18" charset="0"/>
              </a:rPr>
              <a:t>Miscellaneous</a:t>
            </a:r>
            <a:r>
              <a:rPr lang="en-US" sz="2050" b="1" dirty="0" smtClean="0">
                <a:solidFill>
                  <a:schemeClr val="bg1"/>
                </a:solidFill>
                <a:effectLst>
                  <a:glow rad="101600">
                    <a:schemeClr val="tx1">
                      <a:alpha val="60000"/>
                    </a:schemeClr>
                  </a:glow>
                </a:effectLst>
                <a:latin typeface="Garamond" panose="02020404030301010803" pitchFamily="18" charset="0"/>
              </a:rPr>
              <a:t> – </a:t>
            </a:r>
            <a:r>
              <a:rPr lang="en-US" sz="2050" dirty="0" smtClean="0">
                <a:solidFill>
                  <a:schemeClr val="bg1"/>
                </a:solidFill>
                <a:effectLst>
                  <a:glow rad="101600">
                    <a:schemeClr val="tx1">
                      <a:alpha val="60000"/>
                    </a:schemeClr>
                  </a:glow>
                </a:effectLst>
                <a:latin typeface="Garamond" panose="02020404030301010803" pitchFamily="18" charset="0"/>
              </a:rPr>
              <a:t>Permits that are issued for any change and/or new installation of a system.  These permits can be used for building, mechanical, electrical, or plumbing work.  Any other type of Building Permit is a “blanket” permit and would include this trade work; miscellaneous is only for work that is done independently. </a:t>
            </a:r>
          </a:p>
        </p:txBody>
      </p:sp>
    </p:spTree>
    <p:extLst>
      <p:ext uri="{BB962C8B-B14F-4D97-AF65-F5344CB8AC3E}">
        <p14:creationId xmlns:p14="http://schemas.microsoft.com/office/powerpoint/2010/main" val="9971776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11583</TotalTime>
  <Words>1327</Words>
  <Application>Microsoft Office PowerPoint</Application>
  <PresentationFormat>On-screen Show (4:3)</PresentationFormat>
  <Paragraphs>169</Paragraphs>
  <Slides>16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Courier New</vt:lpstr>
      <vt:lpstr>Garamond</vt:lpstr>
      <vt:lpstr>Times New Roman</vt:lpstr>
      <vt:lpstr>Wingdings</vt:lpstr>
      <vt:lpstr>Office Theme</vt:lpstr>
      <vt:lpstr>Jackson County Permitting &amp; Code Enforcement   General Information and  Permitting Software Updates</vt:lpstr>
      <vt:lpstr>PowerPoint Presentation</vt:lpstr>
      <vt:lpstr>Erosion Control Permitting</vt:lpstr>
      <vt:lpstr>PowerPoint Presentation</vt:lpstr>
      <vt:lpstr>PowerPoint Presentation</vt:lpstr>
      <vt:lpstr>Floodplain Permitting</vt:lpstr>
      <vt:lpstr>PowerPoint Presentation</vt:lpstr>
      <vt:lpstr>Building Permits</vt:lpstr>
      <vt:lpstr>Building Permits</vt:lpstr>
      <vt:lpstr>PowerPoint Presentation</vt:lpstr>
      <vt:lpstr>PowerPoint Presentation</vt:lpstr>
      <vt:lpstr>Fire Inspections &amp; Permits</vt:lpstr>
      <vt:lpstr>PowerPoint Presentation</vt:lpstr>
      <vt:lpstr>Permitting Totals Feb 24 – Nov 1</vt:lpstr>
      <vt:lpstr>Permitting Stats by Office Through Nov 1</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Qualls</dc:creator>
  <cp:lastModifiedBy>Tiffany Qualls</cp:lastModifiedBy>
  <cp:revision>429</cp:revision>
  <cp:lastPrinted>2025-11-12T20:32:00Z</cp:lastPrinted>
  <dcterms:created xsi:type="dcterms:W3CDTF">2017-06-15T17:25:34Z</dcterms:created>
  <dcterms:modified xsi:type="dcterms:W3CDTF">2025-11-21T15:44:56Z</dcterms:modified>
</cp:coreProperties>
</file>