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handoutMasterIdLst>
    <p:handoutMasterId r:id="rId23"/>
  </p:handoutMasterIdLst>
  <p:sldIdLst>
    <p:sldId id="262" r:id="rId2"/>
    <p:sldId id="291" r:id="rId3"/>
    <p:sldId id="292" r:id="rId4"/>
    <p:sldId id="265" r:id="rId5"/>
    <p:sldId id="276" r:id="rId6"/>
    <p:sldId id="279" r:id="rId7"/>
    <p:sldId id="278" r:id="rId8"/>
    <p:sldId id="295" r:id="rId9"/>
    <p:sldId id="270" r:id="rId10"/>
    <p:sldId id="282" r:id="rId11"/>
    <p:sldId id="280" r:id="rId12"/>
    <p:sldId id="283" r:id="rId13"/>
    <p:sldId id="272" r:id="rId14"/>
    <p:sldId id="286" r:id="rId15"/>
    <p:sldId id="288" r:id="rId16"/>
    <p:sldId id="296" r:id="rId17"/>
    <p:sldId id="293" r:id="rId18"/>
    <p:sldId id="299" r:id="rId19"/>
    <p:sldId id="284" r:id="rId20"/>
    <p:sldId id="29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ie Wells" initials="EW" lastIdx="1" clrIdx="0">
    <p:extLst>
      <p:ext uri="{19B8F6BF-5375-455C-9EA6-DF929625EA0E}">
        <p15:presenceInfo xmlns:p15="http://schemas.microsoft.com/office/powerpoint/2012/main" userId="Eddie Wel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040" autoAdjust="0"/>
  </p:normalViewPr>
  <p:slideViewPr>
    <p:cSldViewPr>
      <p:cViewPr varScale="1">
        <p:scale>
          <a:sx n="113" d="100"/>
          <a:sy n="113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81C59D-E215-4578-85C2-FE639ECDFF0D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0922EF-B180-4CED-935D-180815DBD8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0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8B6C8-6450-4680-8E51-D3ECCD06CAD2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C64B0-EFAB-440D-8E8E-AAD4FEBF8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7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6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8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15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16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4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31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1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6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1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8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57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3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64B0-EFAB-440D-8E8E-AAD4FEBF83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3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79C591-9152-4B1B-9F94-286921E6F453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FE722B-C16D-473C-BF24-DE346A21CB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8000"/>
                    </a:srgbClr>
                  </a:outerShdw>
                </a:effectLst>
              </a:rPr>
              <a:t>Jackson County Department on Aging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eddiewells\Documents\DOA\doa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516666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Impact Report FY 24-25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Congregate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5163"/>
            <a:ext cx="3175000" cy="44854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Provided lunch and socialization for seniors at 2 locations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Monthly themed events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Served a total 15,875 meals to 227 seniors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Distributed 175 cases (4,200 meals) of Ensure Plus to those with compromised nutrition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BE86DF64-1CF8-4132-94DA-7FE097DD7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8"/>
          <a:stretch/>
        </p:blipFill>
        <p:spPr bwMode="auto">
          <a:xfrm>
            <a:off x="3962400" y="3982195"/>
            <a:ext cx="4175422" cy="26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C9ABA-A924-4CE5-A70D-D6732DA5D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7571"/>
            <a:ext cx="2895600" cy="2041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27577-F275-4DBF-BFC0-8B48FB38C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55964"/>
            <a:ext cx="3128177" cy="22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Meals on Wheels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76800" y="1600200"/>
            <a:ext cx="4038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Provided 26,679 meals to homebound seniors</a:t>
            </a:r>
          </a:p>
          <a:p>
            <a:pPr marL="137160" indent="0">
              <a:buNone/>
            </a:pPr>
            <a:endParaRPr lang="en-US" sz="2000" dirty="0"/>
          </a:p>
          <a:p>
            <a:r>
              <a:rPr lang="en-US" sz="2000" dirty="0"/>
              <a:t>Served 214 homebound seniors</a:t>
            </a:r>
          </a:p>
          <a:p>
            <a:endParaRPr lang="en-US" sz="2000" dirty="0"/>
          </a:p>
          <a:p>
            <a:r>
              <a:rPr lang="en-US" sz="2000" dirty="0"/>
              <a:t>138 volunteers served 5775 hours &amp; drove 111,558 miles</a:t>
            </a:r>
          </a:p>
          <a:p>
            <a:endParaRPr lang="en-US" sz="2000" dirty="0"/>
          </a:p>
          <a:p>
            <a:r>
              <a:rPr lang="en-US" sz="2000" dirty="0"/>
              <a:t>March for Meals on Wheels</a:t>
            </a:r>
          </a:p>
          <a:p>
            <a:endParaRPr lang="en-US" sz="2000" dirty="0"/>
          </a:p>
          <a:p>
            <a:r>
              <a:rPr lang="en-US" sz="2000" dirty="0"/>
              <a:t>Ani-meals – distributed 2920 pounds of food to pets of Meals on Wheels clients</a:t>
            </a:r>
          </a:p>
          <a:p>
            <a:pPr marL="137160" indent="0">
              <a:buNone/>
            </a:pPr>
            <a:endParaRPr lang="en-US" sz="2000" dirty="0"/>
          </a:p>
          <a:p>
            <a:r>
              <a:rPr lang="en-US" sz="2000" dirty="0"/>
              <a:t>122 fresh produce boxes</a:t>
            </a:r>
          </a:p>
          <a:p>
            <a:endParaRPr lang="en-US" sz="2000" dirty="0"/>
          </a:p>
          <a:p>
            <a:endParaRPr lang="en-US" sz="2000" dirty="0"/>
          </a:p>
          <a:p>
            <a:pPr marL="137160" indent="0">
              <a:buNone/>
            </a:pPr>
            <a:endParaRPr lang="en-US" sz="2000" dirty="0"/>
          </a:p>
        </p:txBody>
      </p:sp>
      <p:pic>
        <p:nvPicPr>
          <p:cNvPr id="7" name="Picture 6" descr="HDM 2Vo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371600"/>
            <a:ext cx="1981200" cy="2647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eddiewells\AppData\Local\Microsoft\Windows\Temporary Internet Files\Content.Outlook\3EWJXF4H\0907171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91000"/>
            <a:ext cx="2743200" cy="25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y be an image of 1 person, car and text">
            <a:extLst>
              <a:ext uri="{FF2B5EF4-FFF2-40B4-BE49-F238E27FC236}">
                <a16:creationId xmlns:a16="http://schemas.microsoft.com/office/drawing/2014/main" id="{B59BBBCF-8F4D-42D0-89BC-5F5813D1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73" y="1333500"/>
            <a:ext cx="22021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3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Seniors’ Health Insurance Information Program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Multiple Outreach Events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Free, unbiased counseling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504 Medicare Beneficiaries Contacts saving them almost $2.1 million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1 Volunteer serving 15 hours</a:t>
            </a:r>
          </a:p>
          <a:p>
            <a:endParaRPr lang="en-US" sz="2000" dirty="0"/>
          </a:p>
        </p:txBody>
      </p:sp>
      <p:pic>
        <p:nvPicPr>
          <p:cNvPr id="3080" name="Picture 8" descr="Image result for north carolina shi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2" y="2175931"/>
            <a:ext cx="206871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2F803-153A-45A4-9E33-677C627F6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0" r="32433"/>
          <a:stretch/>
        </p:blipFill>
        <p:spPr>
          <a:xfrm rot="5400000">
            <a:off x="6895713" y="2045086"/>
            <a:ext cx="1905002" cy="2132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28E86-D1BD-4940-9DA6-576CDA1D37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r="30788"/>
          <a:stretch/>
        </p:blipFill>
        <p:spPr>
          <a:xfrm rot="5400000">
            <a:off x="4560195" y="4202808"/>
            <a:ext cx="1981791" cy="211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D33F2A-12E5-430B-B512-D97D14E41D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9" t="-1180" r="30435" b="1180"/>
          <a:stretch/>
        </p:blipFill>
        <p:spPr>
          <a:xfrm rot="5400000">
            <a:off x="6867436" y="4181563"/>
            <a:ext cx="1981793" cy="21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6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Day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9945" y="1561743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respite for 37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with cognitive state of participants while providing much needed relief for the caregiver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 with WCU &amp; SCC for direct experience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total of 17 regular volunteers for a total of 1352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3,418 meals provided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9700" name="AutoShape 4" descr="data:image/jpeg;base64,/9j/4AAQSkZJRgABAQAAAQABAAD/2wCEAAkGBggRERQUEQgVFBEWGSIZGRUYDRoZHhwbIBohICUfGCQjIiggIR0mIBghIC8gIzMrLC0sHSQxOzwtNSYrLSoBCQoKDQwNGg8OGTUkHyQtNSksKikwNSw1Ly8yNDUtNSwsLC81KTQvKSwuLywsLCw2LCwsLCk0KjQ0NCksLCwsLP/AABEIADwAgAMBIgACEQEDEQH/xAAcAAABBQEBAQAAAAAAAAAAAAAGAAIEBQcDAQj/xABDEAACAQIEAgcFAwkGBwAAAAABAgMEEQAFBhIhMQcTF0FVYZEUIlGB0jRxshUjcnOClKHR1DNSVqOxwRYkMjZCQ5X/xAAZAQEBAAMBAAAAAAAAAAAAAAACAAEDBAX/xAAnEQACAQQBAwMFAQAAAAAAAAAAAQIDERNREiEiQTFhsQQzQoHwcf/aAAwDAQACEQMRAD8A3HDZZUUFmcKoFySbAD4k/DDsZZ0751OkMFOjkLKWZ7HmE22B8iWv+zh04c5KIJy4RbCio6UtJoxU5upI/uozD1AtifkGtckrnZKas3so3EbGFhe3eB34DtOdCuTezo1WZHmZQzASlFUkXsLceHK5wV6a0FkuXuz00LqzrtO6Zm4Xv3+YxsmqSTUW7gi6j9bDZukXTaTmnbMQJg/VlTG1g17WJtbn38sEMsqKpZjZVBJPkMfNOraGeXMq/q1uUeSQ/Hap4kfcDf7gcbVpPUgrspMha8qxtHJ+mq8/mLN88KpRUYpoNOq5Nplzp/VGVVys1LU9YqEBjsIsSL94GOOea2yGjbZUZiqPa+yxZreYANvngG6Avs9T+sX8GBHSeno83zSo9pnYC7yNY2Y+/YAX5AX/AIAYzhjzld9EYyy4qy6s1Pta0j4p/kv/ACxaUercvqaaaeknEgiDc1YDcq7rG9j8MD3YnpX+5N+8n+WLam0pl+X0NTHThtjI7Hc+436sj/bAkqX43GnU/KxZ5hqCjpqdZ6iTYhC3IUmxblyuefDEmqzSmj6vexHWttX3Tz2luPw4KefwwHdJ4P5GvbgOpJ8hvXFpqp4GFEDINrTXJB/8OokuR5Acb4KgrJ/6Jyd3+ifRavyqZ1SOZiXuUbqHCvtFz1bEbWtbuOIkPSJp9l3+1uIr261qWUJe9rF9u0cfPA1lb5zldRSUslQlVQzMUgfbaSP3eH3gA+fA93LEnoylpVyYmcqIQZd+7lt3G98N04pX/vIFOTdg1rM2oooTM9QohAB33uLHkQR3ccSwcYtksFVUZdFRNBM0TCSayJdljJIhDceCl9z/AHL54P8Ao2zuWoolWW4qICYZQeYZOAv5kW+d8GdLirihU5MKsYt09lvaKUX/APW34h/LG04xXp5+00v6tvxjC+m+4g/UfbYhpTpS8Sf9/GCvo7ybWEM0pzGrZ4ylkBqQ/vbh3d3DvwfDHuMSrOStZCjSSd7sxXS0SNqWqVlurGcEHvB7sN0xK+V5hW0EjfmpkbqyfjsLIfmpK/eAMddI/wDc1T+lN/ti06cNPs0cVZGpDxHY5HPaT7p+TcP2sdLa5qD8pHPbs5LwxvQF9nqf1i/gxB1F0VagirHqMtqAFdiwAm6t03cSvwK35fxxO6A/s9V+sX8OH5503ezVM0H5D39VIybvbLX2m17dWbfdc4LyZpcBLhiXMH6zJOlCFGkasmKoNx21qsbD4C/HBJ0f6yra7L6xKiXfLDG3v2ALKyNa9uFwQeOKXMeniaSJ0TJFRmUqGNVvAuLXtsW/rjv0T5JUxZfXTvGVWWMqlxa4VG94eV2tfyOFNPheaSfgMWufY77D3UVRMlAuyFX3BFKtSyTAqRxG1Bc/6YDMsrFpX9/KKWLcu1RItQjFTzVFbrGAPktsE2uNQVFFliyxIC/uLxLAe8PIg/xxh1TrTO3vauMQbmIQIr/pFbM37ROBRpuUXoVWai0a9SZjk9PaSPS0quAVV2fq0UHmI2nZCq/cowPvmeRR2C5Nl8YBuFlzcyi/x2orLfGUSyuxJZyxPMk3PzOGY6VQS8nO63sbBH0h9U8jx5hlqPJt3kLVvfaLAW22sBw4Yv8Ao1zKlnmqpElp2kbazmBJ1uSW4v1nA+VuXH44wDGs9AP9pWfox/6vjXWpRjTbRspVXKaTNlwO6oFMCrTUFC6WsHqqkRkG/JbxOLd/P5cMEWKPNtOmoqopTUMqRxOo2PZtzshuOBFrIQe/ljz4Wv1O2V7dDpHW54wBXL6YqRcEZlIQQe8H2flj01WfeG03/wBGT+nxUTaVzYzuyZoVB3bZeucuFMOxY9n9nZXtJv5kjlxJxFj0hm4SxqFKbgTT+3T7WtGVLGS28EsQ+2xXh3njjZaILyJwZ4r1X5Ky5N3E1Ht+24bv3+z8b/G/HEuWpzOaL3sto5IWF7nMWZCvO/2cqR34i1el6tqClgWRDLTmIklioJjHHa20lb9x2n7sT8vymuWmlSat6yWTf3+6m69kTgDtUEC54nn5Ynx9SV/Qh5XJUIAKbK6BRIN4EWYEblHDcNtPxHEC/njlUZSWe8mmsuMjkn3qi7Me88aa558TiuotA5jCoWKtQKKbq1W7DbKWjZ9pAv1bGO/xBZuHG2JkelcxMkUsjxmRZZnI9okIVJSCNh2i5S3IgA+WF23umY7vKHHLEiIJ07lsbWLC9SFNl5kf8tyFxc92JtXNnM0csS0lLcoVNsxclQykAkdR8xyvbFcdD1HURxGrJ/MSJJunlcGR0jAZbm+0NGWtw5nhxOPJNJ5meIkQL+bvAKyZVYIjqQXC7wNzq44cdtjjHa/Jd2ixmos0kiWKbJaSVABwaucgkDnb2fFLW5blUBAmyHKoiRcCTMNhI+IvAOGJlNpLNVkikbNCzxiEFuukFwhfrARyO4MoG65O3jxx31Jp7MJZWkpiscjRhDKap1PAki6dWysBuJ5i97Yk0na5NNq9jgNKx/4Sy/8Aem/p8L/hSP8Awjl/7y39PhtVpTOWepP5S3dbGVRzMy7CVUWChTYXBN1bv5d+JlRpWoEkQhr3Wn4CZGmdmISTrFCEm44kobn/AKLDuGLl7/JW9vghQ6bpnG5NLZcynvWrYjgbcxT/ABFsW+QZT1DNbJaanDDiYZmYkg8AQYk4cTxvity3S2ZxvGZKgSKoI+1Sr1bdZI29BYrISsiiz2ts4G2J+kclr6ZHWeo6xyR+c65mLWFrkFRtJ+F2+/GJPo+pmK6+hg3aVqzx2X0T6cLtK1Z47L6J9OBrCx6uOGjzck9hL2las8dl9E+nC7StWeOy+ifTgawsWOGiyT2EvaVqzx2X0T6cLtK1Z47L6J9OBrCxY4aLJPYS9pWrPHZfRPpwu0rVnjsvon04GsLFjhosk9hL2las8dl9E+nC7StWeOy+ifTgawsWOGiyT2EvaVqzx2X0T6cLtK1Z47L6J9OBrCxY4aLJPYS9pWrPHZfRPpwu0rVnjsvon04GsLFjhosk9hL2las8dl9E+nC7StWeOy+ifTgawsWOGiyT2f/Z"/>
          <p:cNvSpPr>
            <a:spLocks noChangeAspect="1" noChangeArrowheads="1"/>
          </p:cNvSpPr>
          <p:nvPr/>
        </p:nvSpPr>
        <p:spPr bwMode="auto">
          <a:xfrm>
            <a:off x="63500" y="-284163"/>
            <a:ext cx="1219200" cy="571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02" name="AutoShape 6" descr="data:image/jpeg;base64,/9j/4AAQSkZJRgABAQAAAQABAAD/2wCEAAkGBhMQEBQUEBMUFBAUFBIUFRQUFBUUFBQUFBcVFRUQFRQXHCYeFxklGRQVIC8gJCgpLCwsFR4xNTAqNSYrLCkBCQoKDgwOGg8PGi0kHyQsKSwqLCwyKSkqLiwqLywuKSwtLiw1KSwsLCksKSwsLCwsLCwsKSksLCwsKSwsLCwsLP/AABEIAMIBAwMBIgACEQEDEQH/xAAcAAACAwEBAQEAAAAAAAAAAAAAAQUGBwIEAwj/xABREAABAgMEBgUGCQcKBgMAAAABAAIDBBEFEiFhMUFRkdHhBgdxofATFCKBk7EVMkJTVXOissEXIyQzYnKCJTVDRVJ0krPS8RY0RFRklGOj4v/EABkBAQADAQEAAAAAAAAAAAAAAAABAgQDBf/EADARAAICAQEECQMFAQEAAAAAAAABAhEDEhMhMbEEFDJBUWFxodFCkfAjM1KB8WIi/9oADAMBAAIRAxEAPwDYwEYZ7uaG6D41hGGe/koIDDPdzRhnu5owz38kYZ7+SAZA293NLDPdzTdSvPklhnv5IAwz3c06DPdzSwz38kxSh9WvtyQCwz3c0YZ7uaMM9/JGGe/kgDDPdzTIGe7mlhnv5JvpU9p18kAsM93NGGe7mjDPfyRhnv5IB0Hgc0sM93NPCnrGvtySwz38kAYZ7uaMM93NGGe/kgUz38kAUGe7mjDPdzTcRXnySwz38kAYZ7uadBnu5pVGe/kmaUGnXr5IBYZ7uaMM93NGGe/kjDPfyQDAGe7mlhnu5ptpXnySwz38kAYZ7uaMM93NGGe/kjDPfyQDIGe7mlhnu5puph2beSWGe/kgDDPdzRTxTmjDPfyTGvs4IQcoQhANuvxrCK5Dv4obr8awne8UCAVch38UVyHfxTveKBK8fACAbjjo9/FKuQ7+K6cceQSveKBAKuQ7+KYOBwGrbnmi94oEA4H1ahmgFXId/FFch38U73igRe8UCAVch38U3HE4azt4pXj4AXTjie06ggOa5Dv4orkO/ine8UCL3igQBXDQNI255pVyHfxTrh6xqGaL3igQCrkO/igHId/FO94oEBx8AIAJx0e/ilXId/FMnxQIveKBAKuQ7+KZOAwGvale8UCZOA9eoIBVyHfxRXId/FO94oEXvFAgBpx0Dv4pVyHfxXTTjyC5veKBAFch38UVyHfxTveKBF7xQIAcdGA0Z8Uq5Dv4pl3u2BF7xQIBVyHfxTB04auCL3igQDp7OCA5QhCA6Zrp4xCKHNJowPjWEXezehI6HNFDmld7N6LvZvQHTga60qHND246t6V3s3oB0OaYBpr1Lm72b0w3A6NX4oAoc0UOaV3s3ou9m9AOhzTcDU6dK5u9m9N7cTo0nWgChzRQ5pXezei72b0B1Q016R+KVDmi7hq0j8UrvZvQDoc0AHNK72b0BvZvQHTga60qHNItx1b0XezegHQ5pkGg061zd7N6ZbgNGvWgChzRQ5pXezei72b0B00HNKhzQxuOpK72b0A6HNFDmld7N6LvZvQHRBz0JUOaHN0aNCV3s3oB0OaMca10cErvZvTA09nBCDlCEIBt1+NYRRDdB8awjDNAFM0Uz7l8ZubhwmOfEcGsaC5znEAADSSVl9v9dQDi2ShXgMPKRSQDm1gxp2kdi6QxSn2UUnOMOJq76V0rnDasFi9btoONb0JuQhCn2iVx+Vm0PnIfsmLv1SfkcuswN+w2p4UOOz8Vn3Vp0vjzrIpmXAua9obdaG4FtTWmnFezrM6URpGWhvliA90UNN5ocLt1x0HMLjspa9HeddotOoueG1Og2rAfytWh/bh+yati6LdIWzkvDijS9ovDY8YOb6iCrZMEsatlYZYzdInKDam+lTjrXDyKa1i3STrPnoM5MQ4b4YYyNEY0GE0m61xABOtVx4nkdItPIoLebXhtRQbVX+h1sumZSDEimsR8NrnEAAVOmg1KQtu24MnBdGjOLWN9ZJOhrRrJOpUcWnpLWqskcKadY/Fc4bVi1rddMy9xEtDhw4dcC8GI/tOIaNxUX+Vm0PnIfsmrQuiZGcX0iCN9w2pim1YD+Vm0PnIfsmI/K1aHzkP2TFPVJ+RHWYG/mldKVBtUbY0/5WExzvjOY1x0aSAT3qHtW3osO1ZWA11IEWDGe9t1pJcyt0hxFR6is6g26O7dFqoNqZAoMdqrnTG3nyklEjwQ0vZcNHglpDnNaRgQR8avqXw6C9J4k9KiLGDQ4viNowEABpA+UTUpoenV3Ealq0lpoNqKDaq50st+JKulRCDKRphkF18E0a7G82hGOB0qLtTprFfNmTkWwzFY0uixYxd5OHo9ENbi53pAdp7VKxt7w5JF4bSulKg2qm2VbE/DmocKbbBiQYnlAI0EPaWuaxzw1zXE6bpUV0s6fTMtPsloDYJbEEK66IH1BiOLcS12IqK6NalYpN0iHNJWzR6Daig2qixbWtWG28IUnGA+RDdFY89hfgV6+inWFBnXGG5roMy2t6E+mrB1066awaEI8Uqsa1dFwcNGOpKg2ry2laUOBCdFiGjIbC9xyaK71C9Culgn5VsVwpEq5sRo0NcDqyLSD61TS6stauiyUTA09nBIEZpjX2cFUk5QhCAbdB8awio2e9DTp8awk5+GrcgMk66ekJvQ5Vho2nlYlNeJENpywcd2xZvZVlRJmIIcIVOkk6Gj+0Sp7rOmL9qR/wBnyTR6obT7yVZOqizh5J8QjFz6VpqYBhvJXrReyxJowNbTK0zyyvVRUelFdX9lgA7yvv8AkjHzsT/C1a5DhNGobl3RuwbljfSZ+Jq2MPApvQroeJEPAc599wd6QApQUpgorrq/5SD9ePuPWlNI2DcFm3XYf0WF9ePuPUYpOWVNkZEljaRji0Pqj6QeTivl3nB/ps/eHx2+sUP8JVT6MSAjxnQz8uFEFdhwIPqNF45WYfKzDXDCJCfozacWnLSPWvSmlNOJig3BqR+njEBZo96/NnS7+cJr+8Rvvlb9YlrNjwGxGULXtDhgNY0dur1LAel384TX94jffKx9EVSaNPSeyjZOrh36FA+raqn122oTEgQBg0NdFI2uJuNPqAdvKtfVy79CgaP1bVROuZp8+hnUYAA9T3194UYl+t9ycv7X2KhYtivm4tyHQYVc46GjbyVyhdU5I/XH2Y/1LzdVUywR4jHkB7wwtrru3qgZ4g+pbXLtbdGA3LpnzShKkUw4oyjbMh/JGfnnezH+pNvVCT/Tu9mP9S2Ojdg3JtDctwWfrM/E7bCHgR9iyXkobW6brQ2uitBSvcqtb5/luS+omPxV93a9QVCt8/y3JfUTH4qmN3J+jLz4L1R9+so/yXH7If8AmMUf1TO/QWfWRfvKZ6dyTo9nR2QxV5YCABibjmvIGdGlVrqltWH5t5K8BEY95LTSt1xBDhXSNI9S6LfhfqUf7v8ARO9YPxpHD/rYXucqR0os+akJ585LAuhxCS7C8BWl5jxpu1FQfdRXHpfPtjzcjAhkOiMjiYeG0NyHDacXU0VJwUlZltQph8aFVojQYj2OZhUgH0XgawR3gqYScEtxDipN7yA6H9ZUGae2FGZ5KMfi43mOOoNdqOR3qudO3VtqWp/4v+a5fHpvZMP4SgMlABGcQXiGAA0hwIeQMAaVJyAKXTB9bYlif/G/zXLtCMVLVHvTOcm3Gn3NGvSMEFuhZJ1iM80tWFGg+i9whxDTW5riw72gArU4dtwYEIvixIbGgYlxaP8AfsCy6Ya62LSMwGlslCugOcLoc2HjQZuJJOwLjgtSbfA6Zt6SXEt3S2c86MvJNrSMfKxqHES8LEtP7zro9SqPQOdMhaUWViH0HuLRXW5tTDd/E094UpYtmRp6JFnGTD4Ae4wodxjHVgwzQH0hhVwJwUH076ORpV0OZMZ8V95rS9zWtLS30oZ9HToPcusEv27/ANKTvtpf4bjLxQQMPevsNeGrgq90StwTMvDitp6bQSMMHaHN9RBCsIdp7OCwSVOjUnZyhCFUHTNdPGIXMQmh096bRp8awuYjcDo3hAfnTrDP8pzP77fuNUHBnojBRkR7Rsa5wG4FTfWD/Ocz++PuNVi6BdFoM1LB0SG1zr7xU6aA4DSvZ1qONN+R5uhzm0ij/DEf5+N7R/FP4Yj/AD8b2j+K2c9Wkr8xD8etH5NJX5iH49a5dZh4HXq8/EiOp20oroccPe9/5xnxnOdT0dVV9+usnzSDWv68fcerVYPRaFK18ixrA4gmlMSMK6VVOuptJSD9ePuPWeMlLMmjrKLjiaZQ+rptZ5o/Yie4L39Z1gmDHbGANyMKOw/pGj8W0PqK8XVsP09v7kT3Bav0x6O+dyT2AC/S+zEfHbiN+I/iWjJPRlRyhDViop/VN0hNx8s4mrKvZ+64+kPU41/iVF6WGs/NfXxfvFfGxLTdKzDIoqLjvSGstODm7qp9IIofNx3A1Dor3A7QXEg7l1jDTNvxOUp3BLwNr6t6+ZQNP6tqjutjotEmoLYsJpdFg3vRANXMdS8BtIIBp2qQ6t2/oUD6tusK4Rpe8NW8LznNwyWjdpUoUz8rCoOsEHsIP4L1i2pgaI8b2j+K3i1ugkvHJdEgw3Or8agDtesYlRZ6sZX5lu88Vs6zB8UZurSXBmOfDkx8/G9q/ipqwOsWclXtJjPiwqi9DiOLgRruuOLT2LQpvqvli00hBubXEEZ6VkNr2eZePEhE1MN7m1200HdRdIShl3Uc5xnj32fpSx7XEzCZEhklj2hzew471UukFfhyS018hMfivh1TTJdIsB+S6I0Y6r1fxX2t8fy3Jf3eY1jNYFHTNr1Nl6op+hYbetpsnLOjRGvcxpaCGCrvScGilabVmU/btlTD78SVjNeSSXNh3CSdZuPFTmtLt2XmHyzhKPYyOSy659C0C8L2BB+TXUqfNWbOwm3pq0ocNuUKEB2AupU+pWxUl5+rIyW/QfR7pPZUuCILmwC6l4vZEa537z3A13qXi2NZ1oOvtEGLEOl8J9InrLCHb1By9pRj+oE3N7HOhQJeCc774dSOwL5z5mj6UZ1nSY1EthxYozvOwr2KzjvtP3/GQnupr2/EXCxuiMvLEmBCDCdLsXPORc6pUdb/AEdkXv8AKTQh36AXokUtNBoAF4KlTk5LH/mrVmY/7MGrW9mFQosz9kM+LLx4p/bfQfeHuVljld2/z1oq8iqqRbLliQjU+bEjN0XuxC+850/s0wzDL3OhkXS2HDiNF3+yKXaDsVL/AOLpNv6uzoWRc4E/dS/KBT9XJyrP4K/gFfYt8b+6KbVLg19i32f1n2fLMbDgsjiG3BrQ0UFSTQXolaVK89t9ZkjNQ/JxYEd8OoN03QCRorR6q7usiY+TDgN7IZ/1Lj8o03/8Xs//ANKdhvuvcjbd1+xp/VxNwIkFzpOG+FDEQtLSSfSutJcBeIGDhuV5BNDWujgs96tLeiTcFz4ty8IpaLoDRQNYcRXTiVoLBh6toyWHMqmzVB3FCQhC5Fxt1+NYXMQYHEd/BdN0HxrC5iAU5c0B+c+sH+c5n98fdatB6pB+iD6yJt2qjdPrOim0pkthxC0vFCGOIPot0EBX7qolnNlAHtc0+UiYFtDp2Fenlf6K/ox4l+q/7NILBl38EXBl38EEDwOaKDwOa8w2BdzHfwWaddg/RYX14+49aXQeBzWcdc0q58rCENrnkRgSGtJIFx+OFV3wfuI5ZuwzP+rb/n2/uRPcFvcGFVmkd/BYZ1cyERs+0uhvaLkTEscBqwqVvEo0Xde7mu3S3/6KdH7BgXWTYHms64tH5uNWI2mgOr6bd+P8QVUC3brQ6OecyjiwExYX5xlBiafHaO1tfWAsS+DI3zUT/A7gtWDJqhvM2aGmW43Hq4H6FAx/o27VYbd6RS8kxr5mIGNcboN17qmlaei06goHq7glsnADgQRDbUEUI3qJ655Z75aCIbXPIjEkNaTQXHY4VWHSp5aZsbccdomfyqWd/wBwPZxs/wBhL8qVnf8AcD2Ub/QsINmxfmon+B3BHwdF+aif4HcFq6rj8TN1ifgbfPda9ntYS2I6IdTWw4lTlVzQB6ysTte0TMR4sZwoYj3PpppXQPUKLltmRjohRP8AA7gp2wegceYePKtdChVxLhRxGxrdPrK6QhDFvspKU8u6jQ+qqVLZJlcLxe7XoLiB7l97eH8tyWP/AE8xtzVmsOzGwmBrRRrQABTQBgBpVat/+e5L6iY/FYlLVNvyZsa0xS9Cw29bMOTlXxopdcbdHoCr6uIaKXsNJ1rJbR6yxfvS0sxr9HlYxMaKR2nR2Vor11o/zXF/eg/5jc1hlV36NjjKNs4Z8koukTE/0um49fKR30PyWm43so2iiHOqanE7TpSqhbUkuBkbb4jQlVCkgaEkVQDQlVCA1nqe/UPx/pnbf7LFq8MYadWeSyjqdb+Yf9c77jFq8PR6uC8jpHbZ6mLsISEIWc6Dbr8awk45e9NpwPjWEi7s3BAUa3LYnGxnth2c6JDa4hsQRg0PH9q6dC8kDpLPs0WW727VM290xZBmPN4cGLMTF0PcyE1tGNOguc6gGreNq9FiWk6OHGLLvl7pFBEuG8CCSRdJwFNe1abqNuPP5OXF9oiD0ztH6Ld7dvBH/GlofRbv/YbwVphRoUQnyb4b6abrmup200JRY0Jrg1z4YcdDS5gcewHFV1R/jzJ0v+XIq/8AxpaH0Wf/AGG8F8o3Sy0HA1st3t28FcIoY0VcWtA0k3QB2kqKsq34cxMTEFjf1Hk6vBY5j74J9GmxSpLio8/kU/5citst+eBr8Fu9u1exnTG0B/VZ9u3gpvpJbMKRgeViguBc1jWsaC573aGjcV5rDtt8w8tiSkaXAbUOihlHGtLopr1qbTV6V7/JFO61ciLi9LrQdpst3t2rxxLcniamy3Vr8+1X8S4pq3BVd/TWCLRfJOYWva66Ihu3HOoHBm0EgmldiRknwjz+Q1XGXI8EDpRPs0WW727V1G6V2g7TZbvbtUzZ3SCHGmJmBdumW8nee67ddfBdUbKU1qWvw6NN9lHUDTVtHE6A06/Ujkk98efyTTf1ciiOtieP9WO9u1L4Wnvox3t2qzROksFs55qbod5Pyl8uYGA3rvkiNN7JSZmYQN0xIYd/ZLmB2OjDSpc6+nmRV/VyKMLXnvox3t2r7Qbfnm6LLd7dqtLrRAmDBMOjRD8oYpMMM00uUreB11pReSwuksKb8rcABhRYkO6Swl9yn5xoHyTXSmrdenn8it/a5EYOmFoD+qz7dvBQVoT0/FnYMz8HuHkYcRlzyrTev1xvaqVV9sqfEeCIrmeSreq15YS0AkVLmkt716oDocQVhuY8bWlrhXZUKNai+yvcab7+RTX9J59zaGyyRnHafwXgiTs4f6q/+1nBX9kzBJo2JCLtFA5hPZQFeoywoNGvUMk2iX08ydLffyMz86m/os+1ZwS86m/os+1ZwU5F6ch0WIyWlI8w2E8w3RGCGGXxpALjipqwrRdMNcYku+AQaBsW5VwpW8LtcNSu5NK3H8+5VK+EuXwUoTU39Fn2rOCXnU39Fn2rOC0WDHhOddbEhl2PohzCcBjgMUocxCcaNiQ3O2BzCcMhiq7Xy5k6f+uRnfnU39Fn2rOCPOpv6LPtWcFo8MscLzXMLRXEFpGGnELwzVpNbEgsYzyjYxePKMdDuMujScauro9GuhFlvu5/I0+fIo5mpv6KPtWcEedTf0Wfas4LRI8aEyl98NuHynMb711FfDaAXOY1p0FxaAewlNr5cydL8eRC9EXxXtcY0t5u4OoG3g68KD0sM8PUrWzQcNWeS8so9rhVha5u1t0jDML1NOns2BZ5O2XXASEIVSTpmunjEJPvU196GjA+NYSLOzeEBlkexokxbM7SJMQaMgelCNy96DBdLiDUBevpJ0cmYdnR2QoszHc8wy4Pfef5Np9NjKAaRiRrotCdK12bwm6VFNW8LRtnu8q9jns1TMnkvIvnpR1mQXwhDvecObDfDAhUA8nEJHpO0jtI9XgjQYTBOsnoESJPRIkUw3mG97nhw/NGE8DAA49m5bE+QqeYSNn9m8cVbbldkZZaUrGEOzjPsiRZeFDcIzaOiXYhHoOiNbiaC6K5H1yHV8GeezrpdhZAd5C4Ax0MUAdWjSBrqtD+DxlvC6hyNO7WM1DzXFr88SVjp2VPrQhRHWeQyG6J+chl1GlzobQamKwD5Q25lVLzqLNPl4UjMTpDcI0VxcwBlSS5xIFYmNB2DStefL1GreF5xZ+PMcVEMulVRMoW7FZ8N7YTWlz3XWgXnElzqCl5x1krNZ6wXTU/ajaOa69AfCiUIuxGA3Xg9uHYVqjINBq3hcxpSpOjSdYVIZNLbLShqoyLoq6YjPtIxIbmxokJjHNoRV7WRGGnaR3r4ttS/LWZLBsURoEzLl7HQojbt1zgTUinygtd+DxlvCRkPFQuu2V3X5wOey3VZm1sycKFazYseB+ZiwfjeRL2mYL63nUB9PR6RxXY6OMnLQtBsdhIIlS2IBR7SG4ljyDTQAaLShJYatI1jNDZPs3hV23h4UW2aKE6VcbZdeaXNMi1hLgSHC9QtJ0HDUo7odLQ4EeZhOg3JnyswYZ8iR+YIFAyJSgbTVXWtPdKdm8JeZdm8Jtd1DZ77MehycU2PKgw4joDJlz48NodedCD3V9EYkKU6P3HWk2JZ8N0OWEFzYxbDdDhvf8AIaGkCrhhuWmPkRXVvC5+D+zeOKs81p7vH3IWOqMXdYrfgiJFED9JbMOuxAwiIB5UDAjHRVbRKRHFgrerTPJdeZdm8L7Nl6AaNesKmTLrLQhpMmtcSkGZjiFHn4DjFeYjILYghmICQ5w9A681zIRJ6NITrGOmHtJpLuigtivZX02jWat95C1aNKV/35r5ts0ZbwrbZVwK7MzDoO5rJiCA2A2IGOBDZOLCjA3DUGM40rprtxXp6CdGWPhsjuY5keDMzDmuaLrnVNA15pVzaVoMytIbZ+PMLtkpTZvCSzXwJWOjKrWlpiVjTElLteIU+5j4bgDdhXzdmAdmA3UUlbEh5KbspkJhEOE6M1tAfRAY0YnUStDfJ12bwl5n2bwo23l+cBszKoUOBCmps2pAdEiPjF0KI+C+MwwfktYQCBQUw9SXTCBE89hxXtaZTzdjYRiwIkeCw62+Tb8V1KYn/bVTJe7aEjIdm8K2232Rs91EJ0GiVlWXLl2r6eShOgM+Ma0huxH4q0Y0Na6NfqXmgy1Nm8L0AaezaMlnk7dnRKlRyhCFUkbdB8awimfv4IboPjWEYZoSFM/fwRTP3owzRhmgG4Y6felTP38E3UrrSwzQBTP38EwMDjs25pYZpilDp1figFTP38EUz9/BGGaMM0AUz96bxicdZ2pYZpupU6dJQCpmO/gimY7+CMM0YZoB0w06xtzSpmO/gnhTXpH4pYZoApn7+CAM/ejDNApmgG4Y6ffwSpn7+CbqV1pYZoApn7+CZGAx27UsM0zSg060AqZ+/gimfv4IwzRhmgG0Y6felTP38E20rrSwzQBTP38EUzHejDNGGaAbhox1ZpUzHfwTdTPQlhmgCmfv4JgacdXBLDNMa+zghByhCEA26/GsIqPBQ3X41hFcggCo8FFRs70VyCK5BANxx5pVHgpuOOgJVyCAKjwUwRQ4bNfaleyCYOBwGr8UAqjwUVHgorkEVyCAKjZ3puOJ7TrSvZBNxxOA0lAKo8FFR4KK5BF7IIB4U0axr7UqjwU64aBpH4pVyCAKjwUAjZ3orkEA5BAMkV5pVHgpk46AlXIIAqPBTJFBht1pXsgmTgMBrQCqPBRUeCiuQRXIIBtIro70qjwU2nHQEq5BAFR4KKjwUVyCK5BANxGHZtSqPBTJyGhKuQQkKjwUxr7OCVcgmDp7OCEHKEIQDbr/ANtYTx2/a5pNRQbe7mhI8dv2uaMdv2uaVBt7uaKDb3c0B06tdPfzSx2/a5oNNvclQbe7mgHjt+1zTxpp2a+3Nc0G3u5p4be7mgDHb9rmjHb9rmlQbe7mig293NAPHb9rmm6tTjr281zQbe7mmaV093NAGO37XNGO37XNKg293NFBt7uaA6xpp1jX25pY7ftc0Ybe7mlQbe7mgHjt+1zQK7e/mlQbe7mig293NAM1rp7+aMdv2uaRpt7uaKDb3c0A8dv2uaZrQY7dfNc0G3u5pmm3u5oAx2/a5ox2/a5pUG3u5ooNvdzQHTa109/NLHb9rmgU29yVBt7uaAeO37XNGO37XNKg293NFBt7uaA6dXbq280sdv2uaDTb3JUG3u5oB47ftc0Y446ttdiVBt7uaMPAQCQhCEAkhCAEIQgBCEIAQhCAEIQgBCEIAQhCAEIQgBCEIAQhCAEIQgBCEIAQhCAEIQgBCEIATQhACEIQH/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04" name="AutoShape 8" descr="data:image/jpeg;base64,/9j/4AAQSkZJRgABAQAAAQABAAD/2wCEAAkGBhQREBUUEwgWFBQWFx4aFxgYGRkcGxweHh4dHRwkJRkeGyYqIxskIR0eIC8sIygqLywtIR4xNTAqNyg3LSwBCQoKDQwOGA8PGSwkHiQ1Ki4sNSw1Lyw0NiopLSwsLCwpNCo0KSwsNCwvLCw0KSwsLCwsLDQpLCwsLCksLCwsLP/AABEIAEAAiAMBIgACEQEDEQH/xAAcAAABBQEBAQAAAAAAAAAAAAAGAAMEBQcCAQj/xABLEAACAQIDBAMLBgoJBQAAAAABAgMEEQAFEgYTITEXQZEHFCJRVWFmcaPS4xUjMjOBsSU1Q3OCk6GywdQWNFZicpSz0fBCUnSDov/EABkBAAIDAQAAAAAAAAAAAAAAAAADAQIEBf/EACgRAAIBAwMEAQQDAAAAAAAAAAABAgMREyExYQQSkfAiQVGBsSMycf/aAAwDAQACEQMRAD8A3HCvhY4lewJ8QvgAq872qpaO3fGYJGTyUm7H9EXNsUvS1lvlX/4f3cZfsjs+2eV80s9QwQeG9vpeEbIgPUAB+zGj9DGXW/q8v61/98aZU6UNJN3M8Z1J6xSsEma7T09NAs8tRpifTpaxN9QuvAC/LHWQ7SU9ajPT1IkVTpbgRY8+RGAruzU4jymNFHgrLGq9fAKwHHAd3K81ehro45TaKsjW3iub7s9t09ZwRoqVNyW4SqtTUXsbDnW1tNSSRxz1Wh5foCzG/EDqHjIxZ1VYkSM8kyoii7MxsAPXjJe7J+MaD/n5RcTu7xWstLBGG8F5WLefSvAdpviFST7eSXUa7uAibur5aD+NgfUj2/dw5S91DL5ZFjTMrs7BVGh+JPAdWBjZjuO0ctJDJNJI7yIrkq+kDUL2AA5DF3RdyCghkSRFl1IwZbyEi4NxwtgaoK6uwTqv6IKRWnvoxaRpEQe/G9yzL2cMc0WexTTSwpITJAQJBYjTfiOPXcceGGU/GDf+Mv8AqPgd2Sa2cZqpNjqhIHXbQePqwtRum+C7lqi+m2tp1H1rFi7oEVHZyYzZ7IASQOs8sN1G21KixMZ2In1boLHIzMVNmGkLe4PVbAmmSSzkz0eZrFUxT1OgNxWSNpSDfnw1Lz+7ECnz5qypyiV6cRuKioRwv0SVC3I8xJ+/DMUffyUyM0bKtpaepZkiqryJ9JGDI49aMAf2YlQZjG8rxLKC8ekuvWNQJXttgF23q0TNKF0a0kIkecjmsIFzq8x42v14qMtrpKXMaerlp5UWtvHUF1sodiTFbjyUaV+w4jFdXRORp2ZreFjwHCwgce4h5ubU8vH8m/7pxMxDzn+rzfm3/dOJW5D2PnjYfKswnEveFSU06N5aQJe4bTz58mwUHZTaHyk/+YGJncB5Vn/p+6XGvWxsrVnGbVkZaVJSgndmad11HGTwiRruJIg55+FoYNx9eB7aHZ8yZBQ1UYtJTxjURz0E8/0Wse3BV3b/AMWr+fT7mxb7B0qy5LTRut0eDSw8YNwcVjPtpxlyWce6bXBmG2O0Arnyue/hFbSDxOsiBv28fURjUe6Dsd8pUojWQJKja42PK/EEHzEfwxhFVlT0mYindj81OoHnBZSD+kuk433bna35NphP3pvbyBNOvRzDG99Lf9vixaqnFw7PwUpNNS7vyZjTbE57AojiqnVF+iFqFA+wE8B5sRv6T5rlVXGtXVOytYlHYOrLexsw6x6+eLs93/0f9v8ABwLZ7n02e10CJl+i3gKobVYEgsxbSOA9XDDYqbf8kVYpJwX9G7m4xNevYg86Zf33wFbTbySrlb5Ijl3ZKhzDUpZfEZlZVYdowaQLauI8VMo7HbGQd0XbuoFbNAojVYn0qSus8LG9nuoPHqW/nxmpRcpafYfUklHULIM0p5VRXyRJt2uhe89+So61uIwoXx3kw1mua0pEanZqNFguIxLVwwlL87KjsRf1XxkFfnk8/wBbmEkg8TOxH2Lew+wYhY1rp+TK6/Bq7bTwLG8ax5ZGjkFxvKly1iCLskdzxHjtjzOtvFqk3c+YZfIgOrTu6si45eEFGMpvjw4vgjuVzM+uKT6C/wCEePxefj24WPKL6tP8I+4YWOQ9zpofw1VKShAQMSDwbkeHImx4H1H1YcvhuoQsjAGxIIH2jASDGUVBV3Smy/LlcfWJDU+ELcPCVKW/C9uPjxad9Vnk2n/zEn8riog2LeKijhjrm1qsYdTIyxsFILqGVdSq1iLgXt1YjvshVkR/hLioIHzs3zJ3pcFeHzpCER/OW4KOokYb8WK+SLSu30to5cpo5L+EEedm5cLhWpDyuONuF8eUmYyq24jpKJWQfVJVMCo/Nim4Dj4sMZNsxNFWb6SVWASVde8kZ31urLdGGlAoXTZSQeHK2OaXZeoSqdhWiOF6hpm0MdTArbRoKWAJsWbUb25DB8dg1OqyEtMDLkuXtMRqGua72XrF6S9l8fViTULNURjXk9HNGbMuqdnU+Ii9IRyPA4Y2j2UepqFmSoVHjgZY2N7iQsCCR1oVurDrBxHpdlqlGp1FUm6j3GuzyA/NRNGyhQtirEg3JHLiMGlr3DW51FkgYArsvlzA8iJAQftFHh+iqmiUmLL6CNNIYlKkqum9gbilAte4v48R8l2MeIwB5rJAHsI5ZRqbWjIxHD/pUqykkceu/CMNiJglhOhkamWJpC8oIZWJuOBuCDbqIt13xb4v6ka/YthDWd8GbvGn4xhNO/k6mLXv3r58RKzIdbNJLszQljxZ2ma/nJJpMMVOyNUxntmIG8WYB95Ld94wMepLWTdjgCnPzYtabZ1lpqiB3EiSM+7VnkNkZQApc3Ycb8r2vwxW6WxOr3RSUWVU899zkGVy6fpbuo12vyvppTa9jiV/RVf7JUH61v5TDLbK1rRyL8pCMER6UEjPfSxLAymJSqstl4K38MTKXY9mYmWqYDcLGoSWTgbSBzyUH6SkGwN1B4WxZy5/ZCXBGfZyMEKdlsuDNfSDM1zbibDvXjYceGOzsqv9kqD9a38pjltk6t0Uvm4E53ut1LgDVCYoyq+Y+GeXEsR1YVTstUMIdMixqjMXiE8rKxJUht48ZJIsfBItx54L8/sLcBdTg6VuoBsLgcQD5jYXH2D1YWO1wsIHGZ92XaSpo+9e969ote91abcdO6tzB5aj24zXpKzLy7J2J7uNn2/2A+VNz+ENzutf5PXfXo/vra2jz88CHQB6Q+w+NjdRqUVBKW/+GOrCq5Nx2AfpKzLy7J2J7uF0lZl5dk7E93Bx0AekPsPjYXQB6Q+w+NhuXp+PArHX9YD9JWZeXZOxPdwukrMvLsnYnu4OOgD0h9h8bC6APSH2HxsGXp+PAY6/rAfpKzLy7J2J7uF0lZl5dk7E93Bx0AekPsPjYXQB6Q+w+Ngy9Px4DHX9YD9JWZeXZOxPdwukrMvLsnYnu4OOgD0h9h8bC6APSH2HxsGXp+PAY6/rAfpKzLy7J2J7uF0lZl5dk7E93Bx0AekPsPjYXQB6Q+w+Ngy9Px4DHX9YD9JWZeXZOxPdwukrMvLsnYnu4OOgD0h9h8bC6APSH2HxsGXp+PAY6/rAfpKzLy7J2J7uF0lZl5dk7E93Bx0AekPsPjYXQB6Q+w+Ngy9Px4DHX9ZZ9xnaSprDVd8VzS6N1p1W4at7fkBz0jswsXnc/wBgPkszfhDfb3R+T0W0a/77Xvr/AGYWMNVxc247G2kpKKUtz//Z"/>
          <p:cNvSpPr>
            <a:spLocks noChangeAspect="1" noChangeArrowheads="1"/>
          </p:cNvSpPr>
          <p:nvPr/>
        </p:nvSpPr>
        <p:spPr bwMode="auto">
          <a:xfrm>
            <a:off x="63500" y="-300038"/>
            <a:ext cx="1295400" cy="609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08" name="AutoShape 12" descr="data:image/jpeg;base64,/9j/4AAQSkZJRgABAQAAAQABAAD/2wCEAAkGBggQERUTEhQWEhMWGCAYGRgYGCEZHxgfGhscHCQnHCIhJyYeGRwjHx8ZIS8gJig1LSwtHiIyOjAqNSorLSkBCQoKDQsNGg8OGTQjHyQpNSwsNTA1LDQsNCo0LCwpLC0sLywyNCwxKSwsLCwpKTQsLCw0LCw1KSwsKSwsLCkpLP/AABEIAEUAWwMBIgACEQEDEQH/xAAbAAACAwEBAQAAAAAAAAAAAAAFBgAEBwMCAf/EADwQAAIBAgQDBQUHAgUFAAAAAAECEQMhAAQSMQVBUQYTImFxMkKBobEjUpHB0eHwFDMHgpKT4hVDU2Jy/8QAGQEAAwEBAQAAAAAAAAAAAAAAAgMEAQAF/8QAJBEAAgIBBAEEAwAAAAAAAAAAAQIAEQMEEiExQRMUMmEFInH/2gAMAwEAAhEDEQA/AAeX/wAOcxVpI9KvlXlQYLNTJkSB40AJ85vipn+wXHKKktQZlF9VMCqI9U1YbOwXEeJV6YH9Zm3KABl7pGp0xAiXqNpO36CxOHUNlKogasw+xKU6ZA9agVUBBEwGJ8tsXeqU7qQemH6mT5LsDxk0yxogKYMtpHxM3Ai84Ycl/h1mVQktSkqRpCk/OBH4SNsM9MZ/LnTAKSBAGuDPOIDmY3B02sTuQyVV3AKWBGwvAj3TO+2xiWtaThg1B8SfJgscmIGW4bSp1QjhAymCNH7emDnZvs/wqqjNV0wCFACxePSbz8sF+Jdl61dlZWCMNrSCOhiJETBH0IA98J7Prkk1VWFViCTaAoRWawnnAvip9QjJweZ5ftcocm7H31Ejjq5WlUZUCMxMgaOt+QjHnI9ja2adiNB0QpJUqoiB925tOGl+w9Hvy61NMuWIYSRB5HmBaAfLDFRo5eii06WwHrO0knn1nzHUSeTVKEAx9/ybjwup54EznifYfOJpApK9o+zQvcyTMCR0uOQwt8QyGgimy6XN9JpmTNhAiT++NgbxsEQa3PvRsOfoIm34XnH1qFLLoSzEOfEXEhT6FCCFA+8QPphfuGA5FmVJi82amKt2b4gVtRfxc+7It8R1+mAed4RmUcqyEEeXljUOP5qoZbVSCnc1FYj/AFaiPIX3xlnFc1UqVXaEEn3VEWAFv154Vka+xLcQjRwXP9wyuaa1FIErU1sgMLLFAwDkCCAd79JDzmO3GRILr3jaYWmrAq9Q8yY8NCktvCkMQd+RzKkzwBqOw5nyjn6/jg/2SoZCq7U8wGglQHDspQu6UxIB0kBmBv54HJjUizCQsDQmjcC47RzVZkg6UI7uRp70EAeFfcEkjT7q9dTnDMMkxeVGxk79Dt5kE+g82nGO9mcm5zK067VF7up3TqHKnUzimoBm0lp9BginEc4ateCyUkrtSUmtEsrlQCzsoLECd+fQYQyKDSmbRYftNWq5imjANZj5EgweuBlfN96xRFJHduZM3Omw6xf5Yz7MPnCWZnemKZ0uXfRpadjrZRNp0nlyOOuebPLmKi01Erk1qFQ+hQzUpZgAwmLtAn6HGgKv3FNiZ/PEd8vx/KupLgodiCCYkjYxfc/wY9PwzXTL0vCrCzEkT6bEDb0BmDAAzbLZbOVUTxOHfYCp/cKgzoBYF4v7E/HFinV4gEUBnJ7vWAKl2RLFkUsHdRvYcuk4awUfAxaY3HyjxmsxVy9OyiBfUbG1zq5cvQaXFxAKtmu3PDmUX0s02OoARtqYHw6t9UnYTtdY45mOKVKOXAQ93VdwrrWLtWiIXSGPsnYRJta5mUeGVUyHEO9Wiz0lp6WBpPUpOasMpZWLra0HaCAdxjNwUX5lC4rPModoe06OpFEFWceIqSpHkw9lwQfaEHCVWCyZ3wWdPO5xTrUrnA5EY+YaEDoQ5THhFzsPoMXsrRL0cxD00YooGuqlMllq02IAZgfZU3sCed5AZco8DaSBz8hj0nD2DXErub/MYpKWtRKuAbjx/wBWylfPZSopVCzUszmmdlQB6cJEkjo7kCSTUHS3bP1MvUpsitlGZM3mHbvGouHSu+pWpszaDAAVlnULGLDCvl0oFTYLaAAP4Lfpi/S4eCoVUDE9Y9Bbnufxxw0V9NFtrtvYhniGc/qqS95VpNUp1y9QBlpK4akiqV1aVYqUCkTMXghsWhVyv9S7CtQKnh/dA99TAD9yyaSCwZTqMXj4cg2V7O1ixQKhTcgwAYBg2uDPT54K8L7C5dSzeFx3biCB4JRoJ6iYv8sbk0QQfKAPyCnxKNaqjjJ1qVZKRpZZaJArKjU3UtLDxBmVgxIZNVyRHW3wU8PoZnLMK1F0/pyDWq1lLK7U6i6FQn7BVYxJUTJl7waea4HlkVQtNTbcxAvyHMxzP4DCrmeGMKjCACCRci0H9A344w6I7bBjMetDnqN3Z3O5XK0+FtVekRRzFU1AtWm7IHQKraVYkgGTIBMeowMymQp0MnnqLVsuXakipGYpnvdNXUSp1HcXCkgnp1X85knUQVAPqOdxHzwNr5ZiZix8/wCc8A2m283Hrn3eJYrODcHA+tGo74jZV9vzxWqUzP74ByYSARvyuSc6PATKz721vr+WGGlwaoy6e6JJ8m32A+Fvj6YEZBaK6XYkiALr70DziOZ89PWzjwjJZaNYJJuAdF5Ivz3AMerA431a5gNiuLWS4fVZwvdaQLE6Wt1P86DDHkOG1SdXdkReIa3ID6DHTI8DoiSSZJK3S9rnn0Kj4nphn4fwakF9T93p8ev0w4aor5k2TTs8FZDgWoNKkGw2N7g/l88EKvAxRELIARybHxE097HlJA6ctzJinw2kgn15emOecy6vBM/22UiP/Vh8xt6HCsmpLnviYmk2r1zEnjGWqvTSp3Z1EFWgHcXm3UG/mD1wucR4VW70nQbkzZuf7HD7xHh+XFNEM/ePh+9br0A/HC9xPIZcHc+yvuD7qjr1Bw7HntahLgKGJyMwDUqtMkRAs0gj8rRinmck4HsyNw0G4P57H4nBrjfD6GsspM+0PD1huuF81FouQbrzEcj+x/HCny7DzKkxXKtSi2+nbyPLbFGtSE7R5QemChpUCTBkbER+/wAcDc0iBiDvbl5DCHbdGqtRkbi2XgL3RhVA9sjkL7b/ALYv8O7S92wUISFAA+0I/LzNsTEwpydscALjfle2FEsoNAmAL955T929yThio9s6CwBQNgP+58fu+eJiYmsmHQnR+3FP/wAB/wBz/jjk3bKjJ+wPskEd5Ygg7+HExMdOqBuI9r6JN6BJ6mr5/wDzgHxHtNQIH2Hux/cPVvLExMUITAIEB8S49QIU9z7sf3DyZgOXQDAHifEKLAHu4MR7Z5HExMMY2OYIHMFPnlEELH+Y8oxxr58M0lQTa5PQRiYmJLjp/9k="/>
          <p:cNvSpPr>
            <a:spLocks noChangeAspect="1" noChangeArrowheads="1"/>
          </p:cNvSpPr>
          <p:nvPr/>
        </p:nvSpPr>
        <p:spPr bwMode="auto">
          <a:xfrm>
            <a:off x="63500" y="-322263"/>
            <a:ext cx="866775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F2844-4F80-4D8B-9DAE-A20A727B8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5" y="1219200"/>
            <a:ext cx="3684407" cy="2201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DD86E-9F46-4D73-BD2A-14BA31F7A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0439" y="3072696"/>
            <a:ext cx="2667000" cy="36844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Christmas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1" y="1446297"/>
            <a:ext cx="3022600" cy="4449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Delivered 920 Christmas boxes to seniors in need during the month of December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Boxes included canned food, toiletry items, &amp; other household products.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55 volunteers served 234 hours</a:t>
            </a:r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BF261E80-2EE2-4EF2-9F56-7C07E630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40768"/>
            <a:ext cx="3022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 photo description available.">
            <a:extLst>
              <a:ext uri="{FF2B5EF4-FFF2-40B4-BE49-F238E27FC236}">
                <a16:creationId xmlns:a16="http://schemas.microsoft.com/office/drawing/2014/main" id="{D229F17B-C47E-4830-AC20-F25324B03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15150"/>
          <a:stretch/>
        </p:blipFill>
        <p:spPr bwMode="auto">
          <a:xfrm>
            <a:off x="3441789" y="3837156"/>
            <a:ext cx="2184223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F5934FB-93BE-4481-881C-70201570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129866" y="1459973"/>
            <a:ext cx="2802467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 photo description available.">
            <a:extLst>
              <a:ext uri="{FF2B5EF4-FFF2-40B4-BE49-F238E27FC236}">
                <a16:creationId xmlns:a16="http://schemas.microsoft.com/office/drawing/2014/main" id="{F1C2A17B-A863-45D6-AE68-26C9B1F9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r="19047"/>
          <a:stretch/>
        </p:blipFill>
        <p:spPr bwMode="auto">
          <a:xfrm>
            <a:off x="3022600" y="1295400"/>
            <a:ext cx="28066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3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Cashiers Senior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51505"/>
            <a:ext cx="373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Served 1,424 meals to seniors providing lunch and socialization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total of 105 activities to 132 seniors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Activities, trips, clubs, classes,   </a:t>
            </a:r>
          </a:p>
          <a:p>
            <a:r>
              <a:rPr lang="en-US" dirty="0"/>
              <a:t>    health &amp; wellness, 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Hosted annual volunteer appreciation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Serves as satellite location for Department on 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01282-3D59-49FD-8625-04E1768BB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06" y="3943349"/>
            <a:ext cx="3505200" cy="262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56DE11-80C8-4971-9CC9-D39640A5D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06" y="12192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295400"/>
            <a:ext cx="3008313" cy="46021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Day of Caring Event Fall of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Collaboration focused on providing assistance to neighbors in need through mobilizing community volunteer teams of all skill levels and matching them with volunteer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Great impact and serves large number of seniors.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7950"/>
            <a:ext cx="2521811" cy="14065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2879C-D2FB-45C2-BC1C-DC2680035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06" y="1608691"/>
            <a:ext cx="3235594" cy="2426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8C333-5463-416A-B972-A448BAEFD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53" y="4431983"/>
            <a:ext cx="3274048" cy="18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2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143933"/>
            <a:ext cx="8229600" cy="1143000"/>
          </a:xfrm>
        </p:spPr>
        <p:txBody>
          <a:bodyPr/>
          <a:lstStyle/>
          <a:p>
            <a:r>
              <a:rPr lang="en-US" dirty="0"/>
              <a:t>Special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959" y="1378527"/>
            <a:ext cx="4833369" cy="2681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Caregiver Events, Scam/Shred Event, Mobile Free Pharmacy, Elder Abuse Awareness Walk, 90’s Birthday Party, Medicare 101, Volunteer Recognition Event, Support Groups, Seminars, &amp; more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50212-DA6D-43FC-9014-2906A1578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25" y="1063191"/>
            <a:ext cx="3198580" cy="2681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405EE3-47F1-4DE2-86A9-3233C33FA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4253210"/>
            <a:ext cx="3568105" cy="24084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B1ACBB-FC94-4A42-97FA-6191072D4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37" y="3657600"/>
            <a:ext cx="3255812" cy="24418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B83185-5F9F-471B-984D-07E9BDB1A51B}"/>
              </a:ext>
            </a:extLst>
          </p:cNvPr>
          <p:cNvSpPr txBox="1"/>
          <p:nvPr/>
        </p:nvSpPr>
        <p:spPr>
          <a:xfrm>
            <a:off x="1149251" y="629233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Elder Abuse Awareness Walk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31821-C859-493F-B8E9-42C8AEA21DB1}"/>
              </a:ext>
            </a:extLst>
          </p:cNvPr>
          <p:cNvSpPr txBox="1"/>
          <p:nvPr/>
        </p:nvSpPr>
        <p:spPr>
          <a:xfrm>
            <a:off x="5491293" y="3829735"/>
            <a:ext cx="3475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Mobile Free Pharmacy/Shred Truck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33D86D-B79A-4434-B8E9-4DFEB92BE882}"/>
              </a:ext>
            </a:extLst>
          </p:cNvPr>
          <p:cNvSpPr txBox="1"/>
          <p:nvPr/>
        </p:nvSpPr>
        <p:spPr>
          <a:xfrm>
            <a:off x="6160546" y="6390011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90’s Birthday Party</a:t>
            </a:r>
          </a:p>
        </p:txBody>
      </p:sp>
    </p:spTree>
    <p:extLst>
      <p:ext uri="{BB962C8B-B14F-4D97-AF65-F5344CB8AC3E}">
        <p14:creationId xmlns:p14="http://schemas.microsoft.com/office/powerpoint/2010/main" val="407793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40"/>
            <a:ext cx="8229600" cy="1143000"/>
          </a:xfrm>
        </p:spPr>
        <p:txBody>
          <a:bodyPr/>
          <a:lstStyle/>
          <a:p>
            <a:r>
              <a:rPr lang="en-US" dirty="0"/>
              <a:t>Special Events - Continued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FF13295E-D5F8-4191-916B-8BF6A60D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8" y="1551001"/>
            <a:ext cx="2418884" cy="21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B350413-BBAF-40AF-9F8E-6CA6C448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389909"/>
            <a:ext cx="3352800" cy="21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 photo description available.">
            <a:extLst>
              <a:ext uri="{FF2B5EF4-FFF2-40B4-BE49-F238E27FC236}">
                <a16:creationId xmlns:a16="http://schemas.microsoft.com/office/drawing/2014/main" id="{0DEF1C85-968E-41B3-A6B4-15D25FE5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70927"/>
            <a:ext cx="4572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 photo description available.">
            <a:extLst>
              <a:ext uri="{FF2B5EF4-FFF2-40B4-BE49-F238E27FC236}">
                <a16:creationId xmlns:a16="http://schemas.microsoft.com/office/drawing/2014/main" id="{B2E02217-9BB4-46B7-B271-39035071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572000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6CDDC-0375-4454-9146-2580D53DB0E2}"/>
              </a:ext>
            </a:extLst>
          </p:cNvPr>
          <p:cNvSpPr txBox="1"/>
          <p:nvPr/>
        </p:nvSpPr>
        <p:spPr>
          <a:xfrm>
            <a:off x="5257800" y="1383268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Emergency Preparedness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6E1CD-DA6D-4CDA-8280-A3D049367C7B}"/>
              </a:ext>
            </a:extLst>
          </p:cNvPr>
          <p:cNvSpPr txBox="1"/>
          <p:nvPr/>
        </p:nvSpPr>
        <p:spPr>
          <a:xfrm>
            <a:off x="1071909" y="11816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Samaritan’s Feet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E11EC-A921-403E-B368-1E16CBD06FDB}"/>
              </a:ext>
            </a:extLst>
          </p:cNvPr>
          <p:cNvSpPr txBox="1"/>
          <p:nvPr/>
        </p:nvSpPr>
        <p:spPr>
          <a:xfrm>
            <a:off x="850052" y="378169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Volunteer Recognition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4A3D3-F1D5-4268-A1E2-96D1FC0CC0F5}"/>
              </a:ext>
            </a:extLst>
          </p:cNvPr>
          <p:cNvSpPr txBox="1"/>
          <p:nvPr/>
        </p:nvSpPr>
        <p:spPr>
          <a:xfrm>
            <a:off x="5715000" y="422484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Medicare 101</a:t>
            </a:r>
          </a:p>
        </p:txBody>
      </p:sp>
    </p:spTree>
    <p:extLst>
      <p:ext uri="{BB962C8B-B14F-4D97-AF65-F5344CB8AC3E}">
        <p14:creationId xmlns:p14="http://schemas.microsoft.com/office/powerpoint/2010/main" val="137736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could not provide our services without our volunteers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Total of 714 Volunteers served approximately 9,980 hours of service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Value is </a:t>
            </a:r>
            <a:r>
              <a:rPr lang="en-US" dirty="0">
                <a:solidFill>
                  <a:srgbClr val="00B050"/>
                </a:solidFill>
              </a:rPr>
              <a:t>$334,430 </a:t>
            </a:r>
            <a:r>
              <a:rPr lang="en-US" sz="2000" dirty="0"/>
              <a:t>(Independent Sector –Value of Vol Time)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THANK YOU TO ALL VOLUNTEERS!</a:t>
            </a:r>
          </a:p>
        </p:txBody>
      </p:sp>
    </p:spTree>
    <p:extLst>
      <p:ext uri="{BB962C8B-B14F-4D97-AF65-F5344CB8AC3E}">
        <p14:creationId xmlns:p14="http://schemas.microsoft.com/office/powerpoint/2010/main" val="155817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on 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7091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One-stop of resource center dedicated to providing services and support to the aging population of Jackson County.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Mission – We aim for the highest quality of life for seniors in Jackson County</a:t>
            </a:r>
          </a:p>
          <a:p>
            <a:endParaRPr lang="en-US" dirty="0"/>
          </a:p>
        </p:txBody>
      </p:sp>
      <p:pic>
        <p:nvPicPr>
          <p:cNvPr id="4098" name="Picture 2" descr="C:\Users\eddiewells\Documents\DOA\Department on Aging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38215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6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Department on Aging Contact information: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828-586-5494  Front Desk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Website:  </a:t>
            </a:r>
            <a:r>
              <a:rPr lang="en-US" sz="2400" dirty="0">
                <a:solidFill>
                  <a:srgbClr val="1591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http://www.aging.jacksonnc.org/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Sign up to receive our Jacksonian Newsletter</a:t>
            </a:r>
          </a:p>
          <a:p>
            <a:pPr marL="905256" lvl="2" indent="0">
              <a:buNone/>
            </a:pPr>
            <a:endParaRPr lang="en-US" dirty="0"/>
          </a:p>
          <a:p>
            <a:pPr marL="905256" lvl="2" indent="0">
              <a:buNone/>
            </a:pPr>
            <a:endParaRPr lang="en-US" dirty="0"/>
          </a:p>
        </p:txBody>
      </p:sp>
      <p:pic>
        <p:nvPicPr>
          <p:cNvPr id="2052" name="Picture 4" descr="Image result for like us on faceboo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22259"/>
            <a:ext cx="3242703" cy="7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6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on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000"/>
          </a:xfrm>
        </p:spPr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Building opened in 2009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locations – Cashiers Senior Center, Woodshop, Woodlot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Over 600 volunteers each year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Council on Aging Advisory Board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Team Effort – Great staff, JC Board of Commissioners, Volunteers, Other County Departments, &amp; Community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Impact for this presentation from July 1, 2024 – June 30,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76" y="1295400"/>
            <a:ext cx="434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Adult Day Program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Ani-meals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Caring Hands Respite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Cashiers Senior Center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Consumer Directed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Health &amp; Wellness 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In-Home List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Jackson County Senior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Liquid Supplement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Meals on Wheels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143000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/>
              <a:t>    Options Counseling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Project C.A.R.E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Project F.I.R.E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 Project Lifesaver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Respite Lending Closet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Senior Christmas Boxes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Senior Games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Seniors’ Health Insurance                                              Information Program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Senior Fan Program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Sylva Senior Cafe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C.A.R.E.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642" y="1417638"/>
            <a:ext cx="3352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Ramps and home modifications to help seniors maintain independence in their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45 Ramps Built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9 ramp/deck repairs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5 set of stairs, 10 handrails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24 grab bars, 2 Shower Wands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164volunteers ( mixed groups, church, education,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549 volunteer hours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22 Fans were given to seniors in need through  Duke Energy funding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7900"/>
            <a:ext cx="2819400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5658" y="3803163"/>
            <a:ext cx="2171700" cy="2978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862"/>
            <a:ext cx="2667000" cy="287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35" y="1296551"/>
            <a:ext cx="2247151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F.I.R.E.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905000"/>
            <a:ext cx="449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Volunteer Day once a month October through March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270 firewood loads delivered to seniors  in need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Wood is 100 % donated to Department on Aging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290 volunteers  cut, split , &amp; helped deliver the firewood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870 hours volunteered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438388"/>
            <a:ext cx="3383423" cy="19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5FC6F-86DD-48E1-82B1-FDE19C643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10832"/>
            <a:ext cx="3505199" cy="2537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Jackson County Senior Center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676400"/>
            <a:ext cx="462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Activities, trips, clubs, classes, health &amp; wellness, and more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962 participants for classes/events, + 1,363 guests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600 +  participants for health &amp; wellness, + 200 guests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An additional 585 served by AARP Tax Aide, with the assistance of 14 volunteers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Classes held virtually &amp; in-person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Certified Senior Center of Excellence by the NC Division of Aging &amp; Adult Services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255BFF77-3ECF-478E-97E5-CA3F6B0E9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8" b="7993"/>
          <a:stretch/>
        </p:blipFill>
        <p:spPr bwMode="auto">
          <a:xfrm>
            <a:off x="4977138" y="1239184"/>
            <a:ext cx="3486940" cy="28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3A594-F7CC-4BCF-B9B2-1AD6A59DE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95" y="4395729"/>
            <a:ext cx="3802825" cy="222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1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Smoky Mountain Senior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324" y="1497148"/>
            <a:ext cx="34774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 with Jackson County Parks &amp; Recreation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99 different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105 participants registered for Local Senior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+ competing at the NC Senior Games held in Raleigh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1944532"/>
            <a:ext cx="1864214" cy="21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87C01-705F-4BC6-A21C-98ED910C3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72" y="4442161"/>
            <a:ext cx="4876800" cy="1819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C564D-A81D-4C85-8ADF-09A9D81CF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064" y="1959066"/>
            <a:ext cx="2177872" cy="2133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12A9C7-E3F5-4F92-AF3E-CC58A4AF6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" y="4442161"/>
            <a:ext cx="3248876" cy="23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6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1"/>
            </a:gs>
            <a:gs pos="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79014"/>
            <a:ext cx="365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Information provided to 6,606 contacts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Options Counseling for 35 families providing assistance to 556 services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In-Home List to 136new families, 177 active lists, 45 trained providers for hire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Project Lifesaver – 9 bracelets to families dealing with dementia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Lending closet for lift chairs, shower chairs, etc. </a:t>
            </a:r>
            <a:r>
              <a:rPr lang="en-US"/>
              <a:t>– 23 </a:t>
            </a:r>
            <a:r>
              <a:rPr lang="en-US" dirty="0"/>
              <a:t>loans</a:t>
            </a: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5410200" y="1455738"/>
            <a:ext cx="213360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8" name="Picture 2" descr="Image result for project lifesa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175121</TotalTime>
  <Words>897</Words>
  <Application>Microsoft Office PowerPoint</Application>
  <PresentationFormat>On-screen Show (4:3)</PresentationFormat>
  <Paragraphs>233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Jackson County Department on Aging</vt:lpstr>
      <vt:lpstr>Department on Aging</vt:lpstr>
      <vt:lpstr>Department on Aging</vt:lpstr>
      <vt:lpstr>Services</vt:lpstr>
      <vt:lpstr>Project C.A.R.E.</vt:lpstr>
      <vt:lpstr>Project F.I.R.E.</vt:lpstr>
      <vt:lpstr>Jackson County Senior Center</vt:lpstr>
      <vt:lpstr>Smoky Mountain Senior Games</vt:lpstr>
      <vt:lpstr>Support Services</vt:lpstr>
      <vt:lpstr>Congregate Nutrition</vt:lpstr>
      <vt:lpstr>Meals on Wheels</vt:lpstr>
      <vt:lpstr>SHIIP</vt:lpstr>
      <vt:lpstr>Adult Day Program</vt:lpstr>
      <vt:lpstr>Senior Christmas Boxes</vt:lpstr>
      <vt:lpstr>Cashiers Senior Center</vt:lpstr>
      <vt:lpstr>PowerPoint Presentation</vt:lpstr>
      <vt:lpstr>Special Events</vt:lpstr>
      <vt:lpstr>Special Events - Continued</vt:lpstr>
      <vt:lpstr>Volunteers</vt:lpstr>
      <vt:lpstr>Questions?</vt:lpstr>
    </vt:vector>
  </TitlesOfParts>
  <Company>Refurbished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Caregiver Respite Training and List</dc:title>
  <dc:creator>MAR 2010</dc:creator>
  <cp:lastModifiedBy>James Davis</cp:lastModifiedBy>
  <cp:revision>172</cp:revision>
  <cp:lastPrinted>2018-10-30T15:24:09Z</cp:lastPrinted>
  <dcterms:created xsi:type="dcterms:W3CDTF">2012-02-06T22:33:32Z</dcterms:created>
  <dcterms:modified xsi:type="dcterms:W3CDTF">2025-07-30T12:40:56Z</dcterms:modified>
</cp:coreProperties>
</file>