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22"/>
  </p:notesMasterIdLst>
  <p:sldIdLst>
    <p:sldId id="289" r:id="rId3"/>
    <p:sldId id="1079" r:id="rId4"/>
    <p:sldId id="1076" r:id="rId5"/>
    <p:sldId id="1092" r:id="rId6"/>
    <p:sldId id="1093" r:id="rId7"/>
    <p:sldId id="1111" r:id="rId8"/>
    <p:sldId id="1094" r:id="rId9"/>
    <p:sldId id="1095" r:id="rId10"/>
    <p:sldId id="1113" r:id="rId11"/>
    <p:sldId id="1097" r:id="rId12"/>
    <p:sldId id="1109" r:id="rId13"/>
    <p:sldId id="1086" r:id="rId14"/>
    <p:sldId id="1107" r:id="rId15"/>
    <p:sldId id="1115" r:id="rId16"/>
    <p:sldId id="1116" r:id="rId17"/>
    <p:sldId id="1106" r:id="rId18"/>
    <p:sldId id="1112" r:id="rId19"/>
    <p:sldId id="1098" r:id="rId20"/>
    <p:sldId id="260"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6F"/>
    <a:srgbClr val="304B73"/>
    <a:srgbClr val="1A330A"/>
    <a:srgbClr val="061500"/>
    <a:srgbClr val="59ADD0"/>
    <a:srgbClr val="C5C844"/>
    <a:srgbClr val="6FD071"/>
    <a:srgbClr val="D5827E"/>
    <a:srgbClr val="EE00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98" autoAdjust="0"/>
    <p:restoredTop sz="96247" autoAdjust="0"/>
  </p:normalViewPr>
  <p:slideViewPr>
    <p:cSldViewPr snapToGrid="0" showGuides="1">
      <p:cViewPr varScale="1">
        <p:scale>
          <a:sx n="99" d="100"/>
          <a:sy n="99" d="100"/>
        </p:scale>
        <p:origin x="204"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Youth Programs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5472413319498276E-2"/>
          <c:y val="9.6508547880182233E-2"/>
          <c:w val="0.94040606072333"/>
          <c:h val="0.64120529810745353"/>
        </c:manualLayout>
      </c:layout>
      <c:barChart>
        <c:barDir val="col"/>
        <c:grouping val="clustered"/>
        <c:varyColors val="0"/>
        <c:ser>
          <c:idx val="0"/>
          <c:order val="0"/>
          <c:tx>
            <c:strRef>
              <c:f>'Youth Programs (Appendix)'!$K$1</c:f>
              <c:strCache>
                <c:ptCount val="1"/>
                <c:pt idx="0">
                  <c:v>2016</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'Youth Programs (Appendix)'!$J$2:$J$28</c:f>
              <c:strCache>
                <c:ptCount val="27"/>
                <c:pt idx="0">
                  <c:v>Baseball</c:v>
                </c:pt>
                <c:pt idx="1">
                  <c:v>Basketball</c:v>
                </c:pt>
                <c:pt idx="2">
                  <c:v>Cornhole</c:v>
                </c:pt>
                <c:pt idx="3">
                  <c:v>Cycling</c:v>
                </c:pt>
                <c:pt idx="4">
                  <c:v>Dance/Cheer</c:v>
                </c:pt>
                <c:pt idx="5">
                  <c:v>Day Camp</c:v>
                </c:pt>
                <c:pt idx="6">
                  <c:v>Day Trip</c:v>
                </c:pt>
                <c:pt idx="7">
                  <c:v>Disc Golf</c:v>
                </c:pt>
                <c:pt idx="8">
                  <c:v>Event</c:v>
                </c:pt>
                <c:pt idx="9">
                  <c:v>Fishing</c:v>
                </c:pt>
                <c:pt idx="10">
                  <c:v>Fitness</c:v>
                </c:pt>
                <c:pt idx="11">
                  <c:v>Football</c:v>
                </c:pt>
                <c:pt idx="12">
                  <c:v>Futsal</c:v>
                </c:pt>
                <c:pt idx="13">
                  <c:v>Gymnastics</c:v>
                </c:pt>
                <c:pt idx="14">
                  <c:v>PE</c:v>
                </c:pt>
                <c:pt idx="15">
                  <c:v>Soccer</c:v>
                </c:pt>
                <c:pt idx="16">
                  <c:v>Sports Camp (Basketball)</c:v>
                </c:pt>
                <c:pt idx="17">
                  <c:v>Sports Camp (Football)</c:v>
                </c:pt>
                <c:pt idx="18">
                  <c:v>Sports Camp (Soccer)</c:v>
                </c:pt>
                <c:pt idx="19">
                  <c:v>Sports Camp (Tennis)</c:v>
                </c:pt>
                <c:pt idx="20">
                  <c:v>Sports Camp (Volleyball)</c:v>
                </c:pt>
                <c:pt idx="21">
                  <c:v>Summer Camp</c:v>
                </c:pt>
                <c:pt idx="22">
                  <c:v>Swim Lessons</c:v>
                </c:pt>
                <c:pt idx="23">
                  <c:v>Tennis </c:v>
                </c:pt>
                <c:pt idx="24">
                  <c:v>Volleyball</c:v>
                </c:pt>
                <c:pt idx="25">
                  <c:v>Zumbini</c:v>
                </c:pt>
                <c:pt idx="26">
                  <c:v>Yoga</c:v>
                </c:pt>
              </c:strCache>
            </c:strRef>
          </c:cat>
          <c:val>
            <c:numRef>
              <c:f>'Youth Programs (Appendix)'!$K$2:$K$28</c:f>
              <c:numCache>
                <c:formatCode>General</c:formatCode>
                <c:ptCount val="27"/>
                <c:pt idx="1">
                  <c:v>39</c:v>
                </c:pt>
                <c:pt idx="10">
                  <c:v>2</c:v>
                </c:pt>
                <c:pt idx="14">
                  <c:v>39</c:v>
                </c:pt>
                <c:pt idx="19">
                  <c:v>21</c:v>
                </c:pt>
              </c:numCache>
            </c:numRef>
          </c:val>
          <c:extLst>
            <c:ext xmlns:c16="http://schemas.microsoft.com/office/drawing/2014/chart" uri="{C3380CC4-5D6E-409C-BE32-E72D297353CC}">
              <c16:uniqueId val="{00000000-D41C-4086-8BFC-F743C8A09B71}"/>
            </c:ext>
          </c:extLst>
        </c:ser>
        <c:ser>
          <c:idx val="1"/>
          <c:order val="1"/>
          <c:tx>
            <c:strRef>
              <c:f>'Youth Programs (Appendix)'!$L$1</c:f>
              <c:strCache>
                <c:ptCount val="1"/>
                <c:pt idx="0">
                  <c:v>2017</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'Youth Programs (Appendix)'!$J$2:$J$28</c:f>
              <c:strCache>
                <c:ptCount val="27"/>
                <c:pt idx="0">
                  <c:v>Baseball</c:v>
                </c:pt>
                <c:pt idx="1">
                  <c:v>Basketball</c:v>
                </c:pt>
                <c:pt idx="2">
                  <c:v>Cornhole</c:v>
                </c:pt>
                <c:pt idx="3">
                  <c:v>Cycling</c:v>
                </c:pt>
                <c:pt idx="4">
                  <c:v>Dance/Cheer</c:v>
                </c:pt>
                <c:pt idx="5">
                  <c:v>Day Camp</c:v>
                </c:pt>
                <c:pt idx="6">
                  <c:v>Day Trip</c:v>
                </c:pt>
                <c:pt idx="7">
                  <c:v>Disc Golf</c:v>
                </c:pt>
                <c:pt idx="8">
                  <c:v>Event</c:v>
                </c:pt>
                <c:pt idx="9">
                  <c:v>Fishing</c:v>
                </c:pt>
                <c:pt idx="10">
                  <c:v>Fitness</c:v>
                </c:pt>
                <c:pt idx="11">
                  <c:v>Football</c:v>
                </c:pt>
                <c:pt idx="12">
                  <c:v>Futsal</c:v>
                </c:pt>
                <c:pt idx="13">
                  <c:v>Gymnastics</c:v>
                </c:pt>
                <c:pt idx="14">
                  <c:v>PE</c:v>
                </c:pt>
                <c:pt idx="15">
                  <c:v>Soccer</c:v>
                </c:pt>
                <c:pt idx="16">
                  <c:v>Sports Camp (Basketball)</c:v>
                </c:pt>
                <c:pt idx="17">
                  <c:v>Sports Camp (Football)</c:v>
                </c:pt>
                <c:pt idx="18">
                  <c:v>Sports Camp (Soccer)</c:v>
                </c:pt>
                <c:pt idx="19">
                  <c:v>Sports Camp (Tennis)</c:v>
                </c:pt>
                <c:pt idx="20">
                  <c:v>Sports Camp (Volleyball)</c:v>
                </c:pt>
                <c:pt idx="21">
                  <c:v>Summer Camp</c:v>
                </c:pt>
                <c:pt idx="22">
                  <c:v>Swim Lessons</c:v>
                </c:pt>
                <c:pt idx="23">
                  <c:v>Tennis </c:v>
                </c:pt>
                <c:pt idx="24">
                  <c:v>Volleyball</c:v>
                </c:pt>
                <c:pt idx="25">
                  <c:v>Zumbini</c:v>
                </c:pt>
                <c:pt idx="26">
                  <c:v>Yoga</c:v>
                </c:pt>
              </c:strCache>
            </c:strRef>
          </c:cat>
          <c:val>
            <c:numRef>
              <c:f>'Youth Programs (Appendix)'!$L$2:$L$28</c:f>
              <c:numCache>
                <c:formatCode>General</c:formatCode>
                <c:ptCount val="27"/>
                <c:pt idx="0">
                  <c:v>34</c:v>
                </c:pt>
                <c:pt idx="1">
                  <c:v>240</c:v>
                </c:pt>
                <c:pt idx="9">
                  <c:v>30</c:v>
                </c:pt>
                <c:pt idx="10">
                  <c:v>5</c:v>
                </c:pt>
                <c:pt idx="11">
                  <c:v>50</c:v>
                </c:pt>
                <c:pt idx="13">
                  <c:v>83</c:v>
                </c:pt>
                <c:pt idx="14">
                  <c:v>61</c:v>
                </c:pt>
                <c:pt idx="15">
                  <c:v>621</c:v>
                </c:pt>
                <c:pt idx="19">
                  <c:v>9</c:v>
                </c:pt>
                <c:pt idx="20">
                  <c:v>23</c:v>
                </c:pt>
                <c:pt idx="23">
                  <c:v>18</c:v>
                </c:pt>
                <c:pt idx="24">
                  <c:v>34</c:v>
                </c:pt>
              </c:numCache>
            </c:numRef>
          </c:val>
          <c:extLst>
            <c:ext xmlns:c16="http://schemas.microsoft.com/office/drawing/2014/chart" uri="{C3380CC4-5D6E-409C-BE32-E72D297353CC}">
              <c16:uniqueId val="{00000001-D41C-4086-8BFC-F743C8A09B71}"/>
            </c:ext>
          </c:extLst>
        </c:ser>
        <c:ser>
          <c:idx val="2"/>
          <c:order val="2"/>
          <c:tx>
            <c:strRef>
              <c:f>'Youth Programs (Appendix)'!$M$1</c:f>
              <c:strCache>
                <c:ptCount val="1"/>
                <c:pt idx="0">
                  <c:v>2018</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'Youth Programs (Appendix)'!$J$2:$J$28</c:f>
              <c:strCache>
                <c:ptCount val="27"/>
                <c:pt idx="0">
                  <c:v>Baseball</c:v>
                </c:pt>
                <c:pt idx="1">
                  <c:v>Basketball</c:v>
                </c:pt>
                <c:pt idx="2">
                  <c:v>Cornhole</c:v>
                </c:pt>
                <c:pt idx="3">
                  <c:v>Cycling</c:v>
                </c:pt>
                <c:pt idx="4">
                  <c:v>Dance/Cheer</c:v>
                </c:pt>
                <c:pt idx="5">
                  <c:v>Day Camp</c:v>
                </c:pt>
                <c:pt idx="6">
                  <c:v>Day Trip</c:v>
                </c:pt>
                <c:pt idx="7">
                  <c:v>Disc Golf</c:v>
                </c:pt>
                <c:pt idx="8">
                  <c:v>Event</c:v>
                </c:pt>
                <c:pt idx="9">
                  <c:v>Fishing</c:v>
                </c:pt>
                <c:pt idx="10">
                  <c:v>Fitness</c:v>
                </c:pt>
                <c:pt idx="11">
                  <c:v>Football</c:v>
                </c:pt>
                <c:pt idx="12">
                  <c:v>Futsal</c:v>
                </c:pt>
                <c:pt idx="13">
                  <c:v>Gymnastics</c:v>
                </c:pt>
                <c:pt idx="14">
                  <c:v>PE</c:v>
                </c:pt>
                <c:pt idx="15">
                  <c:v>Soccer</c:v>
                </c:pt>
                <c:pt idx="16">
                  <c:v>Sports Camp (Basketball)</c:v>
                </c:pt>
                <c:pt idx="17">
                  <c:v>Sports Camp (Football)</c:v>
                </c:pt>
                <c:pt idx="18">
                  <c:v>Sports Camp (Soccer)</c:v>
                </c:pt>
                <c:pt idx="19">
                  <c:v>Sports Camp (Tennis)</c:v>
                </c:pt>
                <c:pt idx="20">
                  <c:v>Sports Camp (Volleyball)</c:v>
                </c:pt>
                <c:pt idx="21">
                  <c:v>Summer Camp</c:v>
                </c:pt>
                <c:pt idx="22">
                  <c:v>Swim Lessons</c:v>
                </c:pt>
                <c:pt idx="23">
                  <c:v>Tennis </c:v>
                </c:pt>
                <c:pt idx="24">
                  <c:v>Volleyball</c:v>
                </c:pt>
                <c:pt idx="25">
                  <c:v>Zumbini</c:v>
                </c:pt>
                <c:pt idx="26">
                  <c:v>Yoga</c:v>
                </c:pt>
              </c:strCache>
            </c:strRef>
          </c:cat>
          <c:val>
            <c:numRef>
              <c:f>'Youth Programs (Appendix)'!$M$2:$M$28</c:f>
              <c:numCache>
                <c:formatCode>General</c:formatCode>
                <c:ptCount val="27"/>
                <c:pt idx="0">
                  <c:v>44</c:v>
                </c:pt>
                <c:pt idx="1">
                  <c:v>257</c:v>
                </c:pt>
                <c:pt idx="4">
                  <c:v>8</c:v>
                </c:pt>
                <c:pt idx="5">
                  <c:v>9</c:v>
                </c:pt>
                <c:pt idx="9">
                  <c:v>36</c:v>
                </c:pt>
                <c:pt idx="10">
                  <c:v>13</c:v>
                </c:pt>
                <c:pt idx="11">
                  <c:v>63</c:v>
                </c:pt>
                <c:pt idx="13">
                  <c:v>39</c:v>
                </c:pt>
                <c:pt idx="14">
                  <c:v>63</c:v>
                </c:pt>
                <c:pt idx="15">
                  <c:v>627</c:v>
                </c:pt>
                <c:pt idx="19">
                  <c:v>31</c:v>
                </c:pt>
                <c:pt idx="20">
                  <c:v>24</c:v>
                </c:pt>
                <c:pt idx="21">
                  <c:v>55</c:v>
                </c:pt>
                <c:pt idx="24">
                  <c:v>47</c:v>
                </c:pt>
              </c:numCache>
            </c:numRef>
          </c:val>
          <c:extLst>
            <c:ext xmlns:c16="http://schemas.microsoft.com/office/drawing/2014/chart" uri="{C3380CC4-5D6E-409C-BE32-E72D297353CC}">
              <c16:uniqueId val="{00000002-D41C-4086-8BFC-F743C8A09B71}"/>
            </c:ext>
          </c:extLst>
        </c:ser>
        <c:ser>
          <c:idx val="3"/>
          <c:order val="3"/>
          <c:tx>
            <c:strRef>
              <c:f>'Youth Programs (Appendix)'!$N$1</c:f>
              <c:strCache>
                <c:ptCount val="1"/>
                <c:pt idx="0">
                  <c:v>2019</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'Youth Programs (Appendix)'!$J$2:$J$28</c:f>
              <c:strCache>
                <c:ptCount val="27"/>
                <c:pt idx="0">
                  <c:v>Baseball</c:v>
                </c:pt>
                <c:pt idx="1">
                  <c:v>Basketball</c:v>
                </c:pt>
                <c:pt idx="2">
                  <c:v>Cornhole</c:v>
                </c:pt>
                <c:pt idx="3">
                  <c:v>Cycling</c:v>
                </c:pt>
                <c:pt idx="4">
                  <c:v>Dance/Cheer</c:v>
                </c:pt>
                <c:pt idx="5">
                  <c:v>Day Camp</c:v>
                </c:pt>
                <c:pt idx="6">
                  <c:v>Day Trip</c:v>
                </c:pt>
                <c:pt idx="7">
                  <c:v>Disc Golf</c:v>
                </c:pt>
                <c:pt idx="8">
                  <c:v>Event</c:v>
                </c:pt>
                <c:pt idx="9">
                  <c:v>Fishing</c:v>
                </c:pt>
                <c:pt idx="10">
                  <c:v>Fitness</c:v>
                </c:pt>
                <c:pt idx="11">
                  <c:v>Football</c:v>
                </c:pt>
                <c:pt idx="12">
                  <c:v>Futsal</c:v>
                </c:pt>
                <c:pt idx="13">
                  <c:v>Gymnastics</c:v>
                </c:pt>
                <c:pt idx="14">
                  <c:v>PE</c:v>
                </c:pt>
                <c:pt idx="15">
                  <c:v>Soccer</c:v>
                </c:pt>
                <c:pt idx="16">
                  <c:v>Sports Camp (Basketball)</c:v>
                </c:pt>
                <c:pt idx="17">
                  <c:v>Sports Camp (Football)</c:v>
                </c:pt>
                <c:pt idx="18">
                  <c:v>Sports Camp (Soccer)</c:v>
                </c:pt>
                <c:pt idx="19">
                  <c:v>Sports Camp (Tennis)</c:v>
                </c:pt>
                <c:pt idx="20">
                  <c:v>Sports Camp (Volleyball)</c:v>
                </c:pt>
                <c:pt idx="21">
                  <c:v>Summer Camp</c:v>
                </c:pt>
                <c:pt idx="22">
                  <c:v>Swim Lessons</c:v>
                </c:pt>
                <c:pt idx="23">
                  <c:v>Tennis </c:v>
                </c:pt>
                <c:pt idx="24">
                  <c:v>Volleyball</c:v>
                </c:pt>
                <c:pt idx="25">
                  <c:v>Zumbini</c:v>
                </c:pt>
                <c:pt idx="26">
                  <c:v>Yoga</c:v>
                </c:pt>
              </c:strCache>
            </c:strRef>
          </c:cat>
          <c:val>
            <c:numRef>
              <c:f>'Youth Programs (Appendix)'!$N$2:$N$28</c:f>
              <c:numCache>
                <c:formatCode>General</c:formatCode>
                <c:ptCount val="27"/>
                <c:pt idx="0">
                  <c:v>12</c:v>
                </c:pt>
                <c:pt idx="1">
                  <c:v>22</c:v>
                </c:pt>
                <c:pt idx="5">
                  <c:v>35</c:v>
                </c:pt>
                <c:pt idx="9">
                  <c:v>29</c:v>
                </c:pt>
                <c:pt idx="10">
                  <c:v>13</c:v>
                </c:pt>
                <c:pt idx="11">
                  <c:v>49</c:v>
                </c:pt>
                <c:pt idx="12">
                  <c:v>7</c:v>
                </c:pt>
                <c:pt idx="13">
                  <c:v>95</c:v>
                </c:pt>
                <c:pt idx="14">
                  <c:v>54</c:v>
                </c:pt>
                <c:pt idx="15">
                  <c:v>650</c:v>
                </c:pt>
                <c:pt idx="20">
                  <c:v>41</c:v>
                </c:pt>
                <c:pt idx="21">
                  <c:v>20</c:v>
                </c:pt>
                <c:pt idx="22">
                  <c:v>103</c:v>
                </c:pt>
                <c:pt idx="24">
                  <c:v>64</c:v>
                </c:pt>
                <c:pt idx="25">
                  <c:v>6</c:v>
                </c:pt>
              </c:numCache>
            </c:numRef>
          </c:val>
          <c:extLst>
            <c:ext xmlns:c16="http://schemas.microsoft.com/office/drawing/2014/chart" uri="{C3380CC4-5D6E-409C-BE32-E72D297353CC}">
              <c16:uniqueId val="{00000003-D41C-4086-8BFC-F743C8A09B71}"/>
            </c:ext>
          </c:extLst>
        </c:ser>
        <c:ser>
          <c:idx val="4"/>
          <c:order val="4"/>
          <c:tx>
            <c:strRef>
              <c:f>'Youth Programs (Appendix)'!$O$1</c:f>
              <c:strCache>
                <c:ptCount val="1"/>
                <c:pt idx="0">
                  <c:v>2020</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'Youth Programs (Appendix)'!$J$2:$J$28</c:f>
              <c:strCache>
                <c:ptCount val="27"/>
                <c:pt idx="0">
                  <c:v>Baseball</c:v>
                </c:pt>
                <c:pt idx="1">
                  <c:v>Basketball</c:v>
                </c:pt>
                <c:pt idx="2">
                  <c:v>Cornhole</c:v>
                </c:pt>
                <c:pt idx="3">
                  <c:v>Cycling</c:v>
                </c:pt>
                <c:pt idx="4">
                  <c:v>Dance/Cheer</c:v>
                </c:pt>
                <c:pt idx="5">
                  <c:v>Day Camp</c:v>
                </c:pt>
                <c:pt idx="6">
                  <c:v>Day Trip</c:v>
                </c:pt>
                <c:pt idx="7">
                  <c:v>Disc Golf</c:v>
                </c:pt>
                <c:pt idx="8">
                  <c:v>Event</c:v>
                </c:pt>
                <c:pt idx="9">
                  <c:v>Fishing</c:v>
                </c:pt>
                <c:pt idx="10">
                  <c:v>Fitness</c:v>
                </c:pt>
                <c:pt idx="11">
                  <c:v>Football</c:v>
                </c:pt>
                <c:pt idx="12">
                  <c:v>Futsal</c:v>
                </c:pt>
                <c:pt idx="13">
                  <c:v>Gymnastics</c:v>
                </c:pt>
                <c:pt idx="14">
                  <c:v>PE</c:v>
                </c:pt>
                <c:pt idx="15">
                  <c:v>Soccer</c:v>
                </c:pt>
                <c:pt idx="16">
                  <c:v>Sports Camp (Basketball)</c:v>
                </c:pt>
                <c:pt idx="17">
                  <c:v>Sports Camp (Football)</c:v>
                </c:pt>
                <c:pt idx="18">
                  <c:v>Sports Camp (Soccer)</c:v>
                </c:pt>
                <c:pt idx="19">
                  <c:v>Sports Camp (Tennis)</c:v>
                </c:pt>
                <c:pt idx="20">
                  <c:v>Sports Camp (Volleyball)</c:v>
                </c:pt>
                <c:pt idx="21">
                  <c:v>Summer Camp</c:v>
                </c:pt>
                <c:pt idx="22">
                  <c:v>Swim Lessons</c:v>
                </c:pt>
                <c:pt idx="23">
                  <c:v>Tennis </c:v>
                </c:pt>
                <c:pt idx="24">
                  <c:v>Volleyball</c:v>
                </c:pt>
                <c:pt idx="25">
                  <c:v>Zumbini</c:v>
                </c:pt>
                <c:pt idx="26">
                  <c:v>Yoga</c:v>
                </c:pt>
              </c:strCache>
            </c:strRef>
          </c:cat>
          <c:val>
            <c:numRef>
              <c:f>'Youth Programs (Appendix)'!$O$2:$O$28</c:f>
              <c:numCache>
                <c:formatCode>General</c:formatCode>
                <c:ptCount val="27"/>
                <c:pt idx="0">
                  <c:v>16</c:v>
                </c:pt>
                <c:pt idx="1">
                  <c:v>212</c:v>
                </c:pt>
                <c:pt idx="5">
                  <c:v>27</c:v>
                </c:pt>
                <c:pt idx="13">
                  <c:v>28</c:v>
                </c:pt>
                <c:pt idx="14">
                  <c:v>27</c:v>
                </c:pt>
                <c:pt idx="15">
                  <c:v>480</c:v>
                </c:pt>
                <c:pt idx="18">
                  <c:v>56</c:v>
                </c:pt>
                <c:pt idx="19">
                  <c:v>20</c:v>
                </c:pt>
                <c:pt idx="20">
                  <c:v>50</c:v>
                </c:pt>
                <c:pt idx="21">
                  <c:v>25</c:v>
                </c:pt>
                <c:pt idx="24">
                  <c:v>19</c:v>
                </c:pt>
              </c:numCache>
            </c:numRef>
          </c:val>
          <c:extLst>
            <c:ext xmlns:c16="http://schemas.microsoft.com/office/drawing/2014/chart" uri="{C3380CC4-5D6E-409C-BE32-E72D297353CC}">
              <c16:uniqueId val="{00000004-D41C-4086-8BFC-F743C8A09B71}"/>
            </c:ext>
          </c:extLst>
        </c:ser>
        <c:ser>
          <c:idx val="5"/>
          <c:order val="5"/>
          <c:tx>
            <c:strRef>
              <c:f>'Youth Programs (Appendix)'!$P$1</c:f>
              <c:strCache>
                <c:ptCount val="1"/>
                <c:pt idx="0">
                  <c:v>2021</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'Youth Programs (Appendix)'!$J$2:$J$28</c:f>
              <c:strCache>
                <c:ptCount val="27"/>
                <c:pt idx="0">
                  <c:v>Baseball</c:v>
                </c:pt>
                <c:pt idx="1">
                  <c:v>Basketball</c:v>
                </c:pt>
                <c:pt idx="2">
                  <c:v>Cornhole</c:v>
                </c:pt>
                <c:pt idx="3">
                  <c:v>Cycling</c:v>
                </c:pt>
                <c:pt idx="4">
                  <c:v>Dance/Cheer</c:v>
                </c:pt>
                <c:pt idx="5">
                  <c:v>Day Camp</c:v>
                </c:pt>
                <c:pt idx="6">
                  <c:v>Day Trip</c:v>
                </c:pt>
                <c:pt idx="7">
                  <c:v>Disc Golf</c:v>
                </c:pt>
                <c:pt idx="8">
                  <c:v>Event</c:v>
                </c:pt>
                <c:pt idx="9">
                  <c:v>Fishing</c:v>
                </c:pt>
                <c:pt idx="10">
                  <c:v>Fitness</c:v>
                </c:pt>
                <c:pt idx="11">
                  <c:v>Football</c:v>
                </c:pt>
                <c:pt idx="12">
                  <c:v>Futsal</c:v>
                </c:pt>
                <c:pt idx="13">
                  <c:v>Gymnastics</c:v>
                </c:pt>
                <c:pt idx="14">
                  <c:v>PE</c:v>
                </c:pt>
                <c:pt idx="15">
                  <c:v>Soccer</c:v>
                </c:pt>
                <c:pt idx="16">
                  <c:v>Sports Camp (Basketball)</c:v>
                </c:pt>
                <c:pt idx="17">
                  <c:v>Sports Camp (Football)</c:v>
                </c:pt>
                <c:pt idx="18">
                  <c:v>Sports Camp (Soccer)</c:v>
                </c:pt>
                <c:pt idx="19">
                  <c:v>Sports Camp (Tennis)</c:v>
                </c:pt>
                <c:pt idx="20">
                  <c:v>Sports Camp (Volleyball)</c:v>
                </c:pt>
                <c:pt idx="21">
                  <c:v>Summer Camp</c:v>
                </c:pt>
                <c:pt idx="22">
                  <c:v>Swim Lessons</c:v>
                </c:pt>
                <c:pt idx="23">
                  <c:v>Tennis </c:v>
                </c:pt>
                <c:pt idx="24">
                  <c:v>Volleyball</c:v>
                </c:pt>
                <c:pt idx="25">
                  <c:v>Zumbini</c:v>
                </c:pt>
                <c:pt idx="26">
                  <c:v>Yoga</c:v>
                </c:pt>
              </c:strCache>
            </c:strRef>
          </c:cat>
          <c:val>
            <c:numRef>
              <c:f>'Youth Programs (Appendix)'!$P$2:$P$28</c:f>
              <c:numCache>
                <c:formatCode>General</c:formatCode>
                <c:ptCount val="27"/>
                <c:pt idx="0">
                  <c:v>34</c:v>
                </c:pt>
                <c:pt idx="1">
                  <c:v>251</c:v>
                </c:pt>
                <c:pt idx="5">
                  <c:v>31</c:v>
                </c:pt>
                <c:pt idx="9">
                  <c:v>33</c:v>
                </c:pt>
                <c:pt idx="11">
                  <c:v>1</c:v>
                </c:pt>
                <c:pt idx="14">
                  <c:v>14</c:v>
                </c:pt>
                <c:pt idx="15">
                  <c:v>288</c:v>
                </c:pt>
                <c:pt idx="16">
                  <c:v>23</c:v>
                </c:pt>
                <c:pt idx="17">
                  <c:v>29</c:v>
                </c:pt>
                <c:pt idx="18">
                  <c:v>86</c:v>
                </c:pt>
                <c:pt idx="21">
                  <c:v>26</c:v>
                </c:pt>
                <c:pt idx="23">
                  <c:v>16</c:v>
                </c:pt>
                <c:pt idx="24">
                  <c:v>68</c:v>
                </c:pt>
              </c:numCache>
            </c:numRef>
          </c:val>
          <c:extLst>
            <c:ext xmlns:c16="http://schemas.microsoft.com/office/drawing/2014/chart" uri="{C3380CC4-5D6E-409C-BE32-E72D297353CC}">
              <c16:uniqueId val="{00000005-D41C-4086-8BFC-F743C8A09B71}"/>
            </c:ext>
          </c:extLst>
        </c:ser>
        <c:ser>
          <c:idx val="6"/>
          <c:order val="6"/>
          <c:tx>
            <c:strRef>
              <c:f>'Youth Programs (Appendix)'!$Q$1</c:f>
              <c:strCache>
                <c:ptCount val="1"/>
                <c:pt idx="0">
                  <c:v>2022</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'Youth Programs (Appendix)'!$J$2:$J$28</c:f>
              <c:strCache>
                <c:ptCount val="27"/>
                <c:pt idx="0">
                  <c:v>Baseball</c:v>
                </c:pt>
                <c:pt idx="1">
                  <c:v>Basketball</c:v>
                </c:pt>
                <c:pt idx="2">
                  <c:v>Cornhole</c:v>
                </c:pt>
                <c:pt idx="3">
                  <c:v>Cycling</c:v>
                </c:pt>
                <c:pt idx="4">
                  <c:v>Dance/Cheer</c:v>
                </c:pt>
                <c:pt idx="5">
                  <c:v>Day Camp</c:v>
                </c:pt>
                <c:pt idx="6">
                  <c:v>Day Trip</c:v>
                </c:pt>
                <c:pt idx="7">
                  <c:v>Disc Golf</c:v>
                </c:pt>
                <c:pt idx="8">
                  <c:v>Event</c:v>
                </c:pt>
                <c:pt idx="9">
                  <c:v>Fishing</c:v>
                </c:pt>
                <c:pt idx="10">
                  <c:v>Fitness</c:v>
                </c:pt>
                <c:pt idx="11">
                  <c:v>Football</c:v>
                </c:pt>
                <c:pt idx="12">
                  <c:v>Futsal</c:v>
                </c:pt>
                <c:pt idx="13">
                  <c:v>Gymnastics</c:v>
                </c:pt>
                <c:pt idx="14">
                  <c:v>PE</c:v>
                </c:pt>
                <c:pt idx="15">
                  <c:v>Soccer</c:v>
                </c:pt>
                <c:pt idx="16">
                  <c:v>Sports Camp (Basketball)</c:v>
                </c:pt>
                <c:pt idx="17">
                  <c:v>Sports Camp (Football)</c:v>
                </c:pt>
                <c:pt idx="18">
                  <c:v>Sports Camp (Soccer)</c:v>
                </c:pt>
                <c:pt idx="19">
                  <c:v>Sports Camp (Tennis)</c:v>
                </c:pt>
                <c:pt idx="20">
                  <c:v>Sports Camp (Volleyball)</c:v>
                </c:pt>
                <c:pt idx="21">
                  <c:v>Summer Camp</c:v>
                </c:pt>
                <c:pt idx="22">
                  <c:v>Swim Lessons</c:v>
                </c:pt>
                <c:pt idx="23">
                  <c:v>Tennis </c:v>
                </c:pt>
                <c:pt idx="24">
                  <c:v>Volleyball</c:v>
                </c:pt>
                <c:pt idx="25">
                  <c:v>Zumbini</c:v>
                </c:pt>
                <c:pt idx="26">
                  <c:v>Yoga</c:v>
                </c:pt>
              </c:strCache>
            </c:strRef>
          </c:cat>
          <c:val>
            <c:numRef>
              <c:f>'Youth Programs (Appendix)'!$Q$2:$Q$28</c:f>
              <c:numCache>
                <c:formatCode>General</c:formatCode>
                <c:ptCount val="27"/>
                <c:pt idx="0">
                  <c:v>27</c:v>
                </c:pt>
                <c:pt idx="1">
                  <c:v>250</c:v>
                </c:pt>
                <c:pt idx="9">
                  <c:v>23</c:v>
                </c:pt>
                <c:pt idx="11">
                  <c:v>80</c:v>
                </c:pt>
                <c:pt idx="13">
                  <c:v>43</c:v>
                </c:pt>
                <c:pt idx="14">
                  <c:v>24</c:v>
                </c:pt>
                <c:pt idx="15">
                  <c:v>644</c:v>
                </c:pt>
                <c:pt idx="16">
                  <c:v>55</c:v>
                </c:pt>
                <c:pt idx="18">
                  <c:v>8</c:v>
                </c:pt>
                <c:pt idx="19">
                  <c:v>8</c:v>
                </c:pt>
                <c:pt idx="20">
                  <c:v>107</c:v>
                </c:pt>
                <c:pt idx="21">
                  <c:v>11</c:v>
                </c:pt>
                <c:pt idx="23">
                  <c:v>20</c:v>
                </c:pt>
                <c:pt idx="24">
                  <c:v>76</c:v>
                </c:pt>
              </c:numCache>
            </c:numRef>
          </c:val>
          <c:extLst>
            <c:ext xmlns:c16="http://schemas.microsoft.com/office/drawing/2014/chart" uri="{C3380CC4-5D6E-409C-BE32-E72D297353CC}">
              <c16:uniqueId val="{00000006-D41C-4086-8BFC-F743C8A09B71}"/>
            </c:ext>
          </c:extLst>
        </c:ser>
        <c:ser>
          <c:idx val="7"/>
          <c:order val="7"/>
          <c:tx>
            <c:strRef>
              <c:f>'Youth Programs (Appendix)'!$R$1</c:f>
              <c:strCache>
                <c:ptCount val="1"/>
                <c:pt idx="0">
                  <c:v>2023</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'Youth Programs (Appendix)'!$J$2:$J$28</c:f>
              <c:strCache>
                <c:ptCount val="27"/>
                <c:pt idx="0">
                  <c:v>Baseball</c:v>
                </c:pt>
                <c:pt idx="1">
                  <c:v>Basketball</c:v>
                </c:pt>
                <c:pt idx="2">
                  <c:v>Cornhole</c:v>
                </c:pt>
                <c:pt idx="3">
                  <c:v>Cycling</c:v>
                </c:pt>
                <c:pt idx="4">
                  <c:v>Dance/Cheer</c:v>
                </c:pt>
                <c:pt idx="5">
                  <c:v>Day Camp</c:v>
                </c:pt>
                <c:pt idx="6">
                  <c:v>Day Trip</c:v>
                </c:pt>
                <c:pt idx="7">
                  <c:v>Disc Golf</c:v>
                </c:pt>
                <c:pt idx="8">
                  <c:v>Event</c:v>
                </c:pt>
                <c:pt idx="9">
                  <c:v>Fishing</c:v>
                </c:pt>
                <c:pt idx="10">
                  <c:v>Fitness</c:v>
                </c:pt>
                <c:pt idx="11">
                  <c:v>Football</c:v>
                </c:pt>
                <c:pt idx="12">
                  <c:v>Futsal</c:v>
                </c:pt>
                <c:pt idx="13">
                  <c:v>Gymnastics</c:v>
                </c:pt>
                <c:pt idx="14">
                  <c:v>PE</c:v>
                </c:pt>
                <c:pt idx="15">
                  <c:v>Soccer</c:v>
                </c:pt>
                <c:pt idx="16">
                  <c:v>Sports Camp (Basketball)</c:v>
                </c:pt>
                <c:pt idx="17">
                  <c:v>Sports Camp (Football)</c:v>
                </c:pt>
                <c:pt idx="18">
                  <c:v>Sports Camp (Soccer)</c:v>
                </c:pt>
                <c:pt idx="19">
                  <c:v>Sports Camp (Tennis)</c:v>
                </c:pt>
                <c:pt idx="20">
                  <c:v>Sports Camp (Volleyball)</c:v>
                </c:pt>
                <c:pt idx="21">
                  <c:v>Summer Camp</c:v>
                </c:pt>
                <c:pt idx="22">
                  <c:v>Swim Lessons</c:v>
                </c:pt>
                <c:pt idx="23">
                  <c:v>Tennis </c:v>
                </c:pt>
                <c:pt idx="24">
                  <c:v>Volleyball</c:v>
                </c:pt>
                <c:pt idx="25">
                  <c:v>Zumbini</c:v>
                </c:pt>
                <c:pt idx="26">
                  <c:v>Yoga</c:v>
                </c:pt>
              </c:strCache>
            </c:strRef>
          </c:cat>
          <c:val>
            <c:numRef>
              <c:f>'Youth Programs (Appendix)'!$R$2:$R$28</c:f>
              <c:numCache>
                <c:formatCode>General</c:formatCode>
                <c:ptCount val="27"/>
                <c:pt idx="0">
                  <c:v>16</c:v>
                </c:pt>
                <c:pt idx="1">
                  <c:v>250</c:v>
                </c:pt>
                <c:pt idx="5">
                  <c:v>32</c:v>
                </c:pt>
                <c:pt idx="9">
                  <c:v>32</c:v>
                </c:pt>
                <c:pt idx="11">
                  <c:v>87</c:v>
                </c:pt>
                <c:pt idx="13">
                  <c:v>59</c:v>
                </c:pt>
                <c:pt idx="14">
                  <c:v>60</c:v>
                </c:pt>
                <c:pt idx="15">
                  <c:v>573</c:v>
                </c:pt>
                <c:pt idx="16">
                  <c:v>12</c:v>
                </c:pt>
                <c:pt idx="18">
                  <c:v>13</c:v>
                </c:pt>
                <c:pt idx="20">
                  <c:v>173</c:v>
                </c:pt>
                <c:pt idx="22">
                  <c:v>32</c:v>
                </c:pt>
                <c:pt idx="23">
                  <c:v>32</c:v>
                </c:pt>
              </c:numCache>
            </c:numRef>
          </c:val>
          <c:extLst>
            <c:ext xmlns:c16="http://schemas.microsoft.com/office/drawing/2014/chart" uri="{C3380CC4-5D6E-409C-BE32-E72D297353CC}">
              <c16:uniqueId val="{00000007-D41C-4086-8BFC-F743C8A09B71}"/>
            </c:ext>
          </c:extLst>
        </c:ser>
        <c:ser>
          <c:idx val="8"/>
          <c:order val="8"/>
          <c:tx>
            <c:strRef>
              <c:f>'Youth Programs (Appendix)'!$S$1</c:f>
              <c:strCache>
                <c:ptCount val="1"/>
                <c:pt idx="0">
                  <c:v>2024</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'Youth Programs (Appendix)'!$J$2:$J$28</c:f>
              <c:strCache>
                <c:ptCount val="27"/>
                <c:pt idx="0">
                  <c:v>Baseball</c:v>
                </c:pt>
                <c:pt idx="1">
                  <c:v>Basketball</c:v>
                </c:pt>
                <c:pt idx="2">
                  <c:v>Cornhole</c:v>
                </c:pt>
                <c:pt idx="3">
                  <c:v>Cycling</c:v>
                </c:pt>
                <c:pt idx="4">
                  <c:v>Dance/Cheer</c:v>
                </c:pt>
                <c:pt idx="5">
                  <c:v>Day Camp</c:v>
                </c:pt>
                <c:pt idx="6">
                  <c:v>Day Trip</c:v>
                </c:pt>
                <c:pt idx="7">
                  <c:v>Disc Golf</c:v>
                </c:pt>
                <c:pt idx="8">
                  <c:v>Event</c:v>
                </c:pt>
                <c:pt idx="9">
                  <c:v>Fishing</c:v>
                </c:pt>
                <c:pt idx="10">
                  <c:v>Fitness</c:v>
                </c:pt>
                <c:pt idx="11">
                  <c:v>Football</c:v>
                </c:pt>
                <c:pt idx="12">
                  <c:v>Futsal</c:v>
                </c:pt>
                <c:pt idx="13">
                  <c:v>Gymnastics</c:v>
                </c:pt>
                <c:pt idx="14">
                  <c:v>PE</c:v>
                </c:pt>
                <c:pt idx="15">
                  <c:v>Soccer</c:v>
                </c:pt>
                <c:pt idx="16">
                  <c:v>Sports Camp (Basketball)</c:v>
                </c:pt>
                <c:pt idx="17">
                  <c:v>Sports Camp (Football)</c:v>
                </c:pt>
                <c:pt idx="18">
                  <c:v>Sports Camp (Soccer)</c:v>
                </c:pt>
                <c:pt idx="19">
                  <c:v>Sports Camp (Tennis)</c:v>
                </c:pt>
                <c:pt idx="20">
                  <c:v>Sports Camp (Volleyball)</c:v>
                </c:pt>
                <c:pt idx="21">
                  <c:v>Summer Camp</c:v>
                </c:pt>
                <c:pt idx="22">
                  <c:v>Swim Lessons</c:v>
                </c:pt>
                <c:pt idx="23">
                  <c:v>Tennis </c:v>
                </c:pt>
                <c:pt idx="24">
                  <c:v>Volleyball</c:v>
                </c:pt>
                <c:pt idx="25">
                  <c:v>Zumbini</c:v>
                </c:pt>
                <c:pt idx="26">
                  <c:v>Yoga</c:v>
                </c:pt>
              </c:strCache>
            </c:strRef>
          </c:cat>
          <c:val>
            <c:numRef>
              <c:f>'Youth Programs (Appendix)'!$S$2:$S$28</c:f>
              <c:numCache>
                <c:formatCode>General</c:formatCode>
                <c:ptCount val="27"/>
                <c:pt idx="0">
                  <c:v>34</c:v>
                </c:pt>
                <c:pt idx="1">
                  <c:v>238</c:v>
                </c:pt>
                <c:pt idx="5">
                  <c:v>30</c:v>
                </c:pt>
                <c:pt idx="9">
                  <c:v>40</c:v>
                </c:pt>
                <c:pt idx="11">
                  <c:v>71</c:v>
                </c:pt>
                <c:pt idx="13">
                  <c:v>16</c:v>
                </c:pt>
                <c:pt idx="14">
                  <c:v>65</c:v>
                </c:pt>
                <c:pt idx="15">
                  <c:v>667</c:v>
                </c:pt>
                <c:pt idx="16">
                  <c:v>10</c:v>
                </c:pt>
                <c:pt idx="17">
                  <c:v>21</c:v>
                </c:pt>
                <c:pt idx="18">
                  <c:v>31</c:v>
                </c:pt>
                <c:pt idx="20">
                  <c:v>139</c:v>
                </c:pt>
                <c:pt idx="22">
                  <c:v>36</c:v>
                </c:pt>
                <c:pt idx="23">
                  <c:v>17</c:v>
                </c:pt>
                <c:pt idx="24">
                  <c:v>95</c:v>
                </c:pt>
                <c:pt idx="26">
                  <c:v>13</c:v>
                </c:pt>
              </c:numCache>
            </c:numRef>
          </c:val>
          <c:extLst>
            <c:ext xmlns:c16="http://schemas.microsoft.com/office/drawing/2014/chart" uri="{C3380CC4-5D6E-409C-BE32-E72D297353CC}">
              <c16:uniqueId val="{00000008-D41C-4086-8BFC-F743C8A09B71}"/>
            </c:ext>
          </c:extLst>
        </c:ser>
        <c:dLbls>
          <c:showLegendKey val="0"/>
          <c:showVal val="0"/>
          <c:showCatName val="0"/>
          <c:showSerName val="0"/>
          <c:showPercent val="0"/>
          <c:showBubbleSize val="0"/>
        </c:dLbls>
        <c:gapWidth val="100"/>
        <c:overlap val="-24"/>
        <c:axId val="847890287"/>
        <c:axId val="847891727"/>
      </c:barChart>
      <c:catAx>
        <c:axId val="847890287"/>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7891727"/>
        <c:crosses val="autoZero"/>
        <c:auto val="1"/>
        <c:lblAlgn val="ctr"/>
        <c:lblOffset val="100"/>
        <c:noMultiLvlLbl val="0"/>
      </c:catAx>
      <c:valAx>
        <c:axId val="8478917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7890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28575">
      <a:solidFill>
        <a:schemeClr val="accent1">
          <a:shade val="15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E2C15C-36A0-4A0F-A263-389D676D7C3C}"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F2D00679-FC63-4ED1-817E-3EE81445ACF5}">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We do partnerships really well</a:t>
          </a:r>
        </a:p>
        <a:p>
          <a:pPr marL="0" lvl="0" defTabSz="666750">
            <a:lnSpc>
              <a:spcPct val="90000"/>
            </a:lnSpc>
            <a:spcBef>
              <a:spcPct val="0"/>
            </a:spcBef>
            <a:spcAft>
              <a:spcPct val="35000"/>
            </a:spcAft>
            <a:buNone/>
          </a:pPr>
          <a:endParaRPr lang="en-US" dirty="0"/>
        </a:p>
      </dgm:t>
    </dgm:pt>
    <dgm:pt modelId="{66783173-854F-42FC-8486-627AACB6D12E}" type="parTrans" cxnId="{27F3171B-3E13-4043-83B2-0CD5BCD19482}">
      <dgm:prSet/>
      <dgm:spPr/>
      <dgm:t>
        <a:bodyPr/>
        <a:lstStyle/>
        <a:p>
          <a:endParaRPr lang="en-US"/>
        </a:p>
      </dgm:t>
    </dgm:pt>
    <dgm:pt modelId="{8A6E092C-4682-44A4-983D-003E6102A1C4}" type="sibTrans" cxnId="{27F3171B-3E13-4043-83B2-0CD5BCD19482}">
      <dgm:prSet/>
      <dgm:spPr/>
      <dgm:t>
        <a:bodyPr/>
        <a:lstStyle/>
        <a:p>
          <a:r>
            <a:rPr lang="en-US" dirty="0"/>
            <a:t>Not enough life guards for aquatics</a:t>
          </a:r>
        </a:p>
      </dgm:t>
    </dgm:pt>
    <dgm:pt modelId="{E83CCA70-2E06-4943-90A0-DD328481D1A5}">
      <dgm:prSet phldrT="[Text]"/>
      <dgm:spPr/>
      <dgm:t>
        <a:bodyPr/>
        <a:lstStyle/>
        <a:p>
          <a:endParaRPr lang="en-US" dirty="0"/>
        </a:p>
      </dgm:t>
    </dgm:pt>
    <dgm:pt modelId="{11E31547-5AC6-447A-BE59-33AD507947F9}" type="parTrans" cxnId="{303E4E77-C53E-40B5-A261-AE7367C4C1F3}">
      <dgm:prSet/>
      <dgm:spPr/>
      <dgm:t>
        <a:bodyPr/>
        <a:lstStyle/>
        <a:p>
          <a:endParaRPr lang="en-US"/>
        </a:p>
      </dgm:t>
    </dgm:pt>
    <dgm:pt modelId="{B0768A7C-9BF2-4BF6-8DAE-08D6269C1EA2}" type="sibTrans" cxnId="{303E4E77-C53E-40B5-A261-AE7367C4C1F3}">
      <dgm:prSet/>
      <dgm:spPr/>
      <dgm:t>
        <a:bodyPr/>
        <a:lstStyle/>
        <a:p>
          <a:endParaRPr lang="en-US"/>
        </a:p>
      </dgm:t>
    </dgm:pt>
    <dgm:pt modelId="{630074DF-789F-45A9-A898-84ED59A4DDD9}">
      <dgm:prSet phldrT="[Text]" custT="1"/>
      <dgm:spPr/>
      <dgm:t>
        <a:bodyPr/>
        <a:lstStyle/>
        <a:p>
          <a:r>
            <a:rPr lang="en-US" sz="2000" dirty="0"/>
            <a:t>County leadership has been very supportive </a:t>
          </a:r>
        </a:p>
      </dgm:t>
    </dgm:pt>
    <dgm:pt modelId="{943E0920-2A88-41C4-9A91-81F123010872}" type="parTrans" cxnId="{5775CD3E-A8D3-45E6-82F9-54595A3F539E}">
      <dgm:prSet/>
      <dgm:spPr/>
      <dgm:t>
        <a:bodyPr/>
        <a:lstStyle/>
        <a:p>
          <a:endParaRPr lang="en-US"/>
        </a:p>
      </dgm:t>
    </dgm:pt>
    <dgm:pt modelId="{4CE3EC52-55AE-4906-BB0A-6D6261E9E0B4}" type="sibTrans" cxnId="{5775CD3E-A8D3-45E6-82F9-54595A3F539E}">
      <dgm:prSet/>
      <dgm:spPr/>
      <dgm:t>
        <a:bodyPr/>
        <a:lstStyle/>
        <a:p>
          <a:r>
            <a:rPr lang="en-US" dirty="0"/>
            <a:t>Trails and greenways are vital</a:t>
          </a:r>
        </a:p>
      </dgm:t>
    </dgm:pt>
    <dgm:pt modelId="{466A15E2-9B27-4C18-985E-7226BE5D7D07}">
      <dgm:prSet phldrT="[Text]"/>
      <dgm:spPr/>
      <dgm:t>
        <a:bodyPr/>
        <a:lstStyle/>
        <a:p>
          <a:r>
            <a:rPr lang="en-US" dirty="0"/>
            <a:t>The park system is helping the local economy</a:t>
          </a:r>
        </a:p>
      </dgm:t>
    </dgm:pt>
    <dgm:pt modelId="{E67AA37D-9A4E-476F-99A6-F32AB55E60BF}" type="parTrans" cxnId="{72F472A8-D934-4D43-BBA3-ECCEA6EE337E}">
      <dgm:prSet/>
      <dgm:spPr/>
      <dgm:t>
        <a:bodyPr/>
        <a:lstStyle/>
        <a:p>
          <a:endParaRPr lang="en-US"/>
        </a:p>
      </dgm:t>
    </dgm:pt>
    <dgm:pt modelId="{F9E79ECF-054F-4BF3-B773-AC4BF44116F1}" type="sibTrans" cxnId="{72F472A8-D934-4D43-BBA3-ECCEA6EE337E}">
      <dgm:prSet/>
      <dgm:spPr/>
      <dgm:t>
        <a:bodyPr/>
        <a:lstStyle/>
        <a:p>
          <a:r>
            <a:rPr lang="en-US" dirty="0"/>
            <a:t>Land availability is a major barrier</a:t>
          </a:r>
        </a:p>
      </dgm:t>
    </dgm:pt>
    <dgm:pt modelId="{27287B9E-0E82-43BB-8645-D24AD0A01995}" type="pres">
      <dgm:prSet presAssocID="{45E2C15C-36A0-4A0F-A263-389D676D7C3C}" presName="Name0" presStyleCnt="0">
        <dgm:presLayoutVars>
          <dgm:chMax/>
          <dgm:chPref/>
          <dgm:dir/>
          <dgm:animLvl val="lvl"/>
        </dgm:presLayoutVars>
      </dgm:prSet>
      <dgm:spPr/>
    </dgm:pt>
    <dgm:pt modelId="{14EB6CDA-F23A-4BB1-8535-0F7EC05EB2E7}" type="pres">
      <dgm:prSet presAssocID="{F2D00679-FC63-4ED1-817E-3EE81445ACF5}" presName="composite" presStyleCnt="0"/>
      <dgm:spPr/>
    </dgm:pt>
    <dgm:pt modelId="{3A2EC37C-56D0-4300-AAC8-01272FBDAD8F}" type="pres">
      <dgm:prSet presAssocID="{F2D00679-FC63-4ED1-817E-3EE81445ACF5}" presName="Parent1" presStyleLbl="node1" presStyleIdx="0" presStyleCnt="6">
        <dgm:presLayoutVars>
          <dgm:chMax val="1"/>
          <dgm:chPref val="1"/>
          <dgm:bulletEnabled val="1"/>
        </dgm:presLayoutVars>
      </dgm:prSet>
      <dgm:spPr/>
    </dgm:pt>
    <dgm:pt modelId="{BCA83918-5174-4147-948E-BE54D8DA4BE0}" type="pres">
      <dgm:prSet presAssocID="{F2D00679-FC63-4ED1-817E-3EE81445ACF5}" presName="Childtext1" presStyleLbl="revTx" presStyleIdx="0" presStyleCnt="3">
        <dgm:presLayoutVars>
          <dgm:chMax val="0"/>
          <dgm:chPref val="0"/>
          <dgm:bulletEnabled val="1"/>
        </dgm:presLayoutVars>
      </dgm:prSet>
      <dgm:spPr/>
    </dgm:pt>
    <dgm:pt modelId="{53736FDD-9DD4-4887-97E1-25849E9877D4}" type="pres">
      <dgm:prSet presAssocID="{F2D00679-FC63-4ED1-817E-3EE81445ACF5}" presName="BalanceSpacing" presStyleCnt="0"/>
      <dgm:spPr/>
    </dgm:pt>
    <dgm:pt modelId="{A8821340-B545-47AB-ADCF-0EA28B4AB428}" type="pres">
      <dgm:prSet presAssocID="{F2D00679-FC63-4ED1-817E-3EE81445ACF5}" presName="BalanceSpacing1" presStyleCnt="0"/>
      <dgm:spPr/>
    </dgm:pt>
    <dgm:pt modelId="{CAD8E259-D7D7-4156-80FB-F7722D208CFF}" type="pres">
      <dgm:prSet presAssocID="{8A6E092C-4682-44A4-983D-003E6102A1C4}" presName="Accent1Text" presStyleLbl="node1" presStyleIdx="1" presStyleCnt="6"/>
      <dgm:spPr/>
    </dgm:pt>
    <dgm:pt modelId="{FD8F01BD-9133-43BF-B788-8C56011F1960}" type="pres">
      <dgm:prSet presAssocID="{8A6E092C-4682-44A4-983D-003E6102A1C4}" presName="spaceBetweenRectangles" presStyleCnt="0"/>
      <dgm:spPr/>
    </dgm:pt>
    <dgm:pt modelId="{ABE47425-CB56-42CA-AE28-F595B83A3976}" type="pres">
      <dgm:prSet presAssocID="{630074DF-789F-45A9-A898-84ED59A4DDD9}" presName="composite" presStyleCnt="0"/>
      <dgm:spPr/>
    </dgm:pt>
    <dgm:pt modelId="{E28648B0-6A03-4750-AF0F-1875634E6667}" type="pres">
      <dgm:prSet presAssocID="{630074DF-789F-45A9-A898-84ED59A4DDD9}" presName="Parent1" presStyleLbl="node1" presStyleIdx="2" presStyleCnt="6">
        <dgm:presLayoutVars>
          <dgm:chMax val="1"/>
          <dgm:chPref val="1"/>
          <dgm:bulletEnabled val="1"/>
        </dgm:presLayoutVars>
      </dgm:prSet>
      <dgm:spPr/>
    </dgm:pt>
    <dgm:pt modelId="{D3A383CB-EDAF-439B-9777-FE2AEFCF88A8}" type="pres">
      <dgm:prSet presAssocID="{630074DF-789F-45A9-A898-84ED59A4DDD9}" presName="Childtext1" presStyleLbl="revTx" presStyleIdx="1" presStyleCnt="3">
        <dgm:presLayoutVars>
          <dgm:chMax val="0"/>
          <dgm:chPref val="0"/>
          <dgm:bulletEnabled val="1"/>
        </dgm:presLayoutVars>
      </dgm:prSet>
      <dgm:spPr/>
    </dgm:pt>
    <dgm:pt modelId="{00905F40-5782-489E-B33D-4D04F0B9A71B}" type="pres">
      <dgm:prSet presAssocID="{630074DF-789F-45A9-A898-84ED59A4DDD9}" presName="BalanceSpacing" presStyleCnt="0"/>
      <dgm:spPr/>
    </dgm:pt>
    <dgm:pt modelId="{FEAAAE67-52E7-4D4B-AD4C-A7C74D63E435}" type="pres">
      <dgm:prSet presAssocID="{630074DF-789F-45A9-A898-84ED59A4DDD9}" presName="BalanceSpacing1" presStyleCnt="0"/>
      <dgm:spPr/>
    </dgm:pt>
    <dgm:pt modelId="{4B6C7CA1-5C35-46D8-8388-9BC844E5B1B5}" type="pres">
      <dgm:prSet presAssocID="{4CE3EC52-55AE-4906-BB0A-6D6261E9E0B4}" presName="Accent1Text" presStyleLbl="node1" presStyleIdx="3" presStyleCnt="6"/>
      <dgm:spPr/>
    </dgm:pt>
    <dgm:pt modelId="{7D2BFD9B-17D1-4FFA-904C-B935CCDCE7C6}" type="pres">
      <dgm:prSet presAssocID="{4CE3EC52-55AE-4906-BB0A-6D6261E9E0B4}" presName="spaceBetweenRectangles" presStyleCnt="0"/>
      <dgm:spPr/>
    </dgm:pt>
    <dgm:pt modelId="{07FA5CB3-4D3A-44CB-BEF3-79FBCCF76970}" type="pres">
      <dgm:prSet presAssocID="{466A15E2-9B27-4C18-985E-7226BE5D7D07}" presName="composite" presStyleCnt="0"/>
      <dgm:spPr/>
    </dgm:pt>
    <dgm:pt modelId="{051990C9-8970-4BF1-B637-6A46FA3E5AA9}" type="pres">
      <dgm:prSet presAssocID="{466A15E2-9B27-4C18-985E-7226BE5D7D07}" presName="Parent1" presStyleLbl="node1" presStyleIdx="4" presStyleCnt="6">
        <dgm:presLayoutVars>
          <dgm:chMax val="1"/>
          <dgm:chPref val="1"/>
          <dgm:bulletEnabled val="1"/>
        </dgm:presLayoutVars>
      </dgm:prSet>
      <dgm:spPr/>
    </dgm:pt>
    <dgm:pt modelId="{58768EB5-BD50-4861-A122-61077549D3E9}" type="pres">
      <dgm:prSet presAssocID="{466A15E2-9B27-4C18-985E-7226BE5D7D07}" presName="Childtext1" presStyleLbl="revTx" presStyleIdx="2" presStyleCnt="3">
        <dgm:presLayoutVars>
          <dgm:chMax val="0"/>
          <dgm:chPref val="0"/>
          <dgm:bulletEnabled val="1"/>
        </dgm:presLayoutVars>
      </dgm:prSet>
      <dgm:spPr/>
    </dgm:pt>
    <dgm:pt modelId="{66B70D1B-73C0-4386-A84B-CBB3810AEA25}" type="pres">
      <dgm:prSet presAssocID="{466A15E2-9B27-4C18-985E-7226BE5D7D07}" presName="BalanceSpacing" presStyleCnt="0"/>
      <dgm:spPr/>
    </dgm:pt>
    <dgm:pt modelId="{B6EBF1F4-5EA9-4242-A688-7AAE74FA2E2E}" type="pres">
      <dgm:prSet presAssocID="{466A15E2-9B27-4C18-985E-7226BE5D7D07}" presName="BalanceSpacing1" presStyleCnt="0"/>
      <dgm:spPr/>
    </dgm:pt>
    <dgm:pt modelId="{9C865D28-3551-476F-80FF-E9D3BAA4987D}" type="pres">
      <dgm:prSet presAssocID="{F9E79ECF-054F-4BF3-B773-AC4BF44116F1}" presName="Accent1Text" presStyleLbl="node1" presStyleIdx="5" presStyleCnt="6"/>
      <dgm:spPr/>
    </dgm:pt>
  </dgm:ptLst>
  <dgm:cxnLst>
    <dgm:cxn modelId="{27F3171B-3E13-4043-83B2-0CD5BCD19482}" srcId="{45E2C15C-36A0-4A0F-A263-389D676D7C3C}" destId="{F2D00679-FC63-4ED1-817E-3EE81445ACF5}" srcOrd="0" destOrd="0" parTransId="{66783173-854F-42FC-8486-627AACB6D12E}" sibTransId="{8A6E092C-4682-44A4-983D-003E6102A1C4}"/>
    <dgm:cxn modelId="{ECB81120-734F-4ACE-8F9C-DF625F59F612}" type="presOf" srcId="{630074DF-789F-45A9-A898-84ED59A4DDD9}" destId="{E28648B0-6A03-4750-AF0F-1875634E6667}" srcOrd="0" destOrd="0" presId="urn:microsoft.com/office/officeart/2008/layout/AlternatingHexagons"/>
    <dgm:cxn modelId="{5775CD3E-A8D3-45E6-82F9-54595A3F539E}" srcId="{45E2C15C-36A0-4A0F-A263-389D676D7C3C}" destId="{630074DF-789F-45A9-A898-84ED59A4DDD9}" srcOrd="1" destOrd="0" parTransId="{943E0920-2A88-41C4-9A91-81F123010872}" sibTransId="{4CE3EC52-55AE-4906-BB0A-6D6261E9E0B4}"/>
    <dgm:cxn modelId="{97DC2446-9AFD-46F7-994A-7C78012C19AF}" type="presOf" srcId="{466A15E2-9B27-4C18-985E-7226BE5D7D07}" destId="{051990C9-8970-4BF1-B637-6A46FA3E5AA9}" srcOrd="0" destOrd="0" presId="urn:microsoft.com/office/officeart/2008/layout/AlternatingHexagons"/>
    <dgm:cxn modelId="{BAC2864C-01E4-4AB9-B535-DA6C222F5839}" type="presOf" srcId="{F9E79ECF-054F-4BF3-B773-AC4BF44116F1}" destId="{9C865D28-3551-476F-80FF-E9D3BAA4987D}" srcOrd="0" destOrd="0" presId="urn:microsoft.com/office/officeart/2008/layout/AlternatingHexagons"/>
    <dgm:cxn modelId="{303E4E77-C53E-40B5-A261-AE7367C4C1F3}" srcId="{F2D00679-FC63-4ED1-817E-3EE81445ACF5}" destId="{E83CCA70-2E06-4943-90A0-DD328481D1A5}" srcOrd="0" destOrd="0" parTransId="{11E31547-5AC6-447A-BE59-33AD507947F9}" sibTransId="{B0768A7C-9BF2-4BF6-8DAE-08D6269C1EA2}"/>
    <dgm:cxn modelId="{CC593D7D-A981-48B2-B817-F021B7684259}" type="presOf" srcId="{8A6E092C-4682-44A4-983D-003E6102A1C4}" destId="{CAD8E259-D7D7-4156-80FB-F7722D208CFF}" srcOrd="0" destOrd="0" presId="urn:microsoft.com/office/officeart/2008/layout/AlternatingHexagons"/>
    <dgm:cxn modelId="{34F551A5-E472-4E99-B818-311CEAEBC571}" type="presOf" srcId="{F2D00679-FC63-4ED1-817E-3EE81445ACF5}" destId="{3A2EC37C-56D0-4300-AAC8-01272FBDAD8F}" srcOrd="0" destOrd="0" presId="urn:microsoft.com/office/officeart/2008/layout/AlternatingHexagons"/>
    <dgm:cxn modelId="{72F472A8-D934-4D43-BBA3-ECCEA6EE337E}" srcId="{45E2C15C-36A0-4A0F-A263-389D676D7C3C}" destId="{466A15E2-9B27-4C18-985E-7226BE5D7D07}" srcOrd="2" destOrd="0" parTransId="{E67AA37D-9A4E-476F-99A6-F32AB55E60BF}" sibTransId="{F9E79ECF-054F-4BF3-B773-AC4BF44116F1}"/>
    <dgm:cxn modelId="{CE6CD2BC-AD58-44B3-B0CF-9AC9FF950AD6}" type="presOf" srcId="{E83CCA70-2E06-4943-90A0-DD328481D1A5}" destId="{BCA83918-5174-4147-948E-BE54D8DA4BE0}" srcOrd="0" destOrd="0" presId="urn:microsoft.com/office/officeart/2008/layout/AlternatingHexagons"/>
    <dgm:cxn modelId="{D0A507EC-4B90-42E5-81D5-ABBA5DB10A19}" type="presOf" srcId="{4CE3EC52-55AE-4906-BB0A-6D6261E9E0B4}" destId="{4B6C7CA1-5C35-46D8-8388-9BC844E5B1B5}" srcOrd="0" destOrd="0" presId="urn:microsoft.com/office/officeart/2008/layout/AlternatingHexagons"/>
    <dgm:cxn modelId="{69274FFF-5D18-4E09-9F77-FFB4AAC38FC4}" type="presOf" srcId="{45E2C15C-36A0-4A0F-A263-389D676D7C3C}" destId="{27287B9E-0E82-43BB-8645-D24AD0A01995}" srcOrd="0" destOrd="0" presId="urn:microsoft.com/office/officeart/2008/layout/AlternatingHexagons"/>
    <dgm:cxn modelId="{0221CAA8-8786-40E1-A359-5C29CAD0AA9F}" type="presParOf" srcId="{27287B9E-0E82-43BB-8645-D24AD0A01995}" destId="{14EB6CDA-F23A-4BB1-8535-0F7EC05EB2E7}" srcOrd="0" destOrd="0" presId="urn:microsoft.com/office/officeart/2008/layout/AlternatingHexagons"/>
    <dgm:cxn modelId="{B3EF32FE-8658-4BEC-8357-1E39362B6264}" type="presParOf" srcId="{14EB6CDA-F23A-4BB1-8535-0F7EC05EB2E7}" destId="{3A2EC37C-56D0-4300-AAC8-01272FBDAD8F}" srcOrd="0" destOrd="0" presId="urn:microsoft.com/office/officeart/2008/layout/AlternatingHexagons"/>
    <dgm:cxn modelId="{A9B35E38-F359-4AB5-AF66-8AC37BB95122}" type="presParOf" srcId="{14EB6CDA-F23A-4BB1-8535-0F7EC05EB2E7}" destId="{BCA83918-5174-4147-948E-BE54D8DA4BE0}" srcOrd="1" destOrd="0" presId="urn:microsoft.com/office/officeart/2008/layout/AlternatingHexagons"/>
    <dgm:cxn modelId="{EDA252BF-3E92-46ED-85CE-0F7679202895}" type="presParOf" srcId="{14EB6CDA-F23A-4BB1-8535-0F7EC05EB2E7}" destId="{53736FDD-9DD4-4887-97E1-25849E9877D4}" srcOrd="2" destOrd="0" presId="urn:microsoft.com/office/officeart/2008/layout/AlternatingHexagons"/>
    <dgm:cxn modelId="{29DFC0FC-9FDC-42DD-8CAD-5D8367F4892B}" type="presParOf" srcId="{14EB6CDA-F23A-4BB1-8535-0F7EC05EB2E7}" destId="{A8821340-B545-47AB-ADCF-0EA28B4AB428}" srcOrd="3" destOrd="0" presId="urn:microsoft.com/office/officeart/2008/layout/AlternatingHexagons"/>
    <dgm:cxn modelId="{E029BC22-A7A0-4641-A638-6D39AE2F58BD}" type="presParOf" srcId="{14EB6CDA-F23A-4BB1-8535-0F7EC05EB2E7}" destId="{CAD8E259-D7D7-4156-80FB-F7722D208CFF}" srcOrd="4" destOrd="0" presId="urn:microsoft.com/office/officeart/2008/layout/AlternatingHexagons"/>
    <dgm:cxn modelId="{D6BF48C0-A83A-4C43-8E09-B01C63000523}" type="presParOf" srcId="{27287B9E-0E82-43BB-8645-D24AD0A01995}" destId="{FD8F01BD-9133-43BF-B788-8C56011F1960}" srcOrd="1" destOrd="0" presId="urn:microsoft.com/office/officeart/2008/layout/AlternatingHexagons"/>
    <dgm:cxn modelId="{9670D02B-2CAC-4DE9-A029-D08B74113950}" type="presParOf" srcId="{27287B9E-0E82-43BB-8645-D24AD0A01995}" destId="{ABE47425-CB56-42CA-AE28-F595B83A3976}" srcOrd="2" destOrd="0" presId="urn:microsoft.com/office/officeart/2008/layout/AlternatingHexagons"/>
    <dgm:cxn modelId="{EAD5E119-AB43-4873-A7FB-EBFF8C778D14}" type="presParOf" srcId="{ABE47425-CB56-42CA-AE28-F595B83A3976}" destId="{E28648B0-6A03-4750-AF0F-1875634E6667}" srcOrd="0" destOrd="0" presId="urn:microsoft.com/office/officeart/2008/layout/AlternatingHexagons"/>
    <dgm:cxn modelId="{9C12E734-C325-46EF-8624-9178E8E047E9}" type="presParOf" srcId="{ABE47425-CB56-42CA-AE28-F595B83A3976}" destId="{D3A383CB-EDAF-439B-9777-FE2AEFCF88A8}" srcOrd="1" destOrd="0" presId="urn:microsoft.com/office/officeart/2008/layout/AlternatingHexagons"/>
    <dgm:cxn modelId="{9C63330A-34EC-439B-9043-33D4959F431F}" type="presParOf" srcId="{ABE47425-CB56-42CA-AE28-F595B83A3976}" destId="{00905F40-5782-489E-B33D-4D04F0B9A71B}" srcOrd="2" destOrd="0" presId="urn:microsoft.com/office/officeart/2008/layout/AlternatingHexagons"/>
    <dgm:cxn modelId="{892001C6-D451-4F31-A507-A09872A7A6E4}" type="presParOf" srcId="{ABE47425-CB56-42CA-AE28-F595B83A3976}" destId="{FEAAAE67-52E7-4D4B-AD4C-A7C74D63E435}" srcOrd="3" destOrd="0" presId="urn:microsoft.com/office/officeart/2008/layout/AlternatingHexagons"/>
    <dgm:cxn modelId="{AB00085A-BCB9-4EE1-B4FD-D98B6E6DBF9D}" type="presParOf" srcId="{ABE47425-CB56-42CA-AE28-F595B83A3976}" destId="{4B6C7CA1-5C35-46D8-8388-9BC844E5B1B5}" srcOrd="4" destOrd="0" presId="urn:microsoft.com/office/officeart/2008/layout/AlternatingHexagons"/>
    <dgm:cxn modelId="{5F851B9D-B3B2-4BEC-925F-D50D6D2E41EA}" type="presParOf" srcId="{27287B9E-0E82-43BB-8645-D24AD0A01995}" destId="{7D2BFD9B-17D1-4FFA-904C-B935CCDCE7C6}" srcOrd="3" destOrd="0" presId="urn:microsoft.com/office/officeart/2008/layout/AlternatingHexagons"/>
    <dgm:cxn modelId="{03672E26-02C9-45C3-9B73-87FFBC940611}" type="presParOf" srcId="{27287B9E-0E82-43BB-8645-D24AD0A01995}" destId="{07FA5CB3-4D3A-44CB-BEF3-79FBCCF76970}" srcOrd="4" destOrd="0" presId="urn:microsoft.com/office/officeart/2008/layout/AlternatingHexagons"/>
    <dgm:cxn modelId="{EA792919-6CF2-42D1-B7A0-EE959EF30069}" type="presParOf" srcId="{07FA5CB3-4D3A-44CB-BEF3-79FBCCF76970}" destId="{051990C9-8970-4BF1-B637-6A46FA3E5AA9}" srcOrd="0" destOrd="0" presId="urn:microsoft.com/office/officeart/2008/layout/AlternatingHexagons"/>
    <dgm:cxn modelId="{3F488E0A-A0D3-417B-A88D-AA96E9EE1148}" type="presParOf" srcId="{07FA5CB3-4D3A-44CB-BEF3-79FBCCF76970}" destId="{58768EB5-BD50-4861-A122-61077549D3E9}" srcOrd="1" destOrd="0" presId="urn:microsoft.com/office/officeart/2008/layout/AlternatingHexagons"/>
    <dgm:cxn modelId="{D4932EBD-AA5C-4A86-98C8-4D186677687F}" type="presParOf" srcId="{07FA5CB3-4D3A-44CB-BEF3-79FBCCF76970}" destId="{66B70D1B-73C0-4386-A84B-CBB3810AEA25}" srcOrd="2" destOrd="0" presId="urn:microsoft.com/office/officeart/2008/layout/AlternatingHexagons"/>
    <dgm:cxn modelId="{1669ABCA-5B95-4734-A676-B288C0DFCAE0}" type="presParOf" srcId="{07FA5CB3-4D3A-44CB-BEF3-79FBCCF76970}" destId="{B6EBF1F4-5EA9-4242-A688-7AAE74FA2E2E}" srcOrd="3" destOrd="0" presId="urn:microsoft.com/office/officeart/2008/layout/AlternatingHexagons"/>
    <dgm:cxn modelId="{5F27E704-317E-4169-A8C1-D4A0F1318FAD}" type="presParOf" srcId="{07FA5CB3-4D3A-44CB-BEF3-79FBCCF76970}" destId="{9C865D28-3551-476F-80FF-E9D3BAA4987D}"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EC37C-56D0-4300-AAC8-01272FBDAD8F}">
      <dsp:nvSpPr>
        <dsp:cNvPr id="0" name=""/>
        <dsp:cNvSpPr/>
      </dsp:nvSpPr>
      <dsp:spPr>
        <a:xfrm rot="5400000">
          <a:off x="3820314" y="151611"/>
          <a:ext cx="2322941" cy="202095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kern="1200" dirty="0"/>
            <a:t>We do partnerships really well</a:t>
          </a:r>
        </a:p>
        <a:p>
          <a:pPr marL="0" lvl="0" algn="ctr" defTabSz="666750">
            <a:lnSpc>
              <a:spcPct val="90000"/>
            </a:lnSpc>
            <a:spcBef>
              <a:spcPct val="0"/>
            </a:spcBef>
            <a:spcAft>
              <a:spcPct val="35000"/>
            </a:spcAft>
            <a:buNone/>
          </a:pPr>
          <a:endParaRPr lang="en-US" sz="1900" kern="1200" dirty="0"/>
        </a:p>
      </dsp:txBody>
      <dsp:txXfrm rot="-5400000">
        <a:off x="4286238" y="362612"/>
        <a:ext cx="1391092" cy="1598957"/>
      </dsp:txXfrm>
    </dsp:sp>
    <dsp:sp modelId="{BCA83918-5174-4147-948E-BE54D8DA4BE0}">
      <dsp:nvSpPr>
        <dsp:cNvPr id="0" name=""/>
        <dsp:cNvSpPr/>
      </dsp:nvSpPr>
      <dsp:spPr>
        <a:xfrm>
          <a:off x="6053589" y="465209"/>
          <a:ext cx="2592402" cy="1393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endParaRPr lang="en-US" sz="1900" kern="1200" dirty="0"/>
        </a:p>
      </dsp:txBody>
      <dsp:txXfrm>
        <a:off x="6053589" y="465209"/>
        <a:ext cx="2592402" cy="1393764"/>
      </dsp:txXfrm>
    </dsp:sp>
    <dsp:sp modelId="{CAD8E259-D7D7-4156-80FB-F7722D208CFF}">
      <dsp:nvSpPr>
        <dsp:cNvPr id="0" name=""/>
        <dsp:cNvSpPr/>
      </dsp:nvSpPr>
      <dsp:spPr>
        <a:xfrm rot="5400000">
          <a:off x="1637678" y="151611"/>
          <a:ext cx="2322941" cy="202095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Not enough life guards for aquatics</a:t>
          </a:r>
        </a:p>
      </dsp:txBody>
      <dsp:txXfrm rot="-5400000">
        <a:off x="2103602" y="362612"/>
        <a:ext cx="1391092" cy="1598957"/>
      </dsp:txXfrm>
    </dsp:sp>
    <dsp:sp modelId="{E28648B0-6A03-4750-AF0F-1875634E6667}">
      <dsp:nvSpPr>
        <dsp:cNvPr id="0" name=""/>
        <dsp:cNvSpPr/>
      </dsp:nvSpPr>
      <dsp:spPr>
        <a:xfrm rot="5400000">
          <a:off x="2724814" y="2123324"/>
          <a:ext cx="2322941" cy="202095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County leadership has been very supportive </a:t>
          </a:r>
        </a:p>
      </dsp:txBody>
      <dsp:txXfrm rot="-5400000">
        <a:off x="3190738" y="2334325"/>
        <a:ext cx="1391092" cy="1598957"/>
      </dsp:txXfrm>
    </dsp:sp>
    <dsp:sp modelId="{D3A383CB-EDAF-439B-9777-FE2AEFCF88A8}">
      <dsp:nvSpPr>
        <dsp:cNvPr id="0" name=""/>
        <dsp:cNvSpPr/>
      </dsp:nvSpPr>
      <dsp:spPr>
        <a:xfrm>
          <a:off x="283403" y="2436921"/>
          <a:ext cx="2508776" cy="1393764"/>
        </a:xfrm>
        <a:prstGeom prst="rect">
          <a:avLst/>
        </a:prstGeom>
        <a:noFill/>
        <a:ln>
          <a:noFill/>
        </a:ln>
        <a:effectLst/>
      </dsp:spPr>
      <dsp:style>
        <a:lnRef idx="0">
          <a:scrgbClr r="0" g="0" b="0"/>
        </a:lnRef>
        <a:fillRef idx="0">
          <a:scrgbClr r="0" g="0" b="0"/>
        </a:fillRef>
        <a:effectRef idx="0">
          <a:scrgbClr r="0" g="0" b="0"/>
        </a:effectRef>
        <a:fontRef idx="minor"/>
      </dsp:style>
    </dsp:sp>
    <dsp:sp modelId="{4B6C7CA1-5C35-46D8-8388-9BC844E5B1B5}">
      <dsp:nvSpPr>
        <dsp:cNvPr id="0" name=""/>
        <dsp:cNvSpPr/>
      </dsp:nvSpPr>
      <dsp:spPr>
        <a:xfrm rot="5400000">
          <a:off x="4907450" y="2123324"/>
          <a:ext cx="2322941" cy="202095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Trails and greenways are vital</a:t>
          </a:r>
        </a:p>
      </dsp:txBody>
      <dsp:txXfrm rot="-5400000">
        <a:off x="5373374" y="2334325"/>
        <a:ext cx="1391092" cy="1598957"/>
      </dsp:txXfrm>
    </dsp:sp>
    <dsp:sp modelId="{051990C9-8970-4BF1-B637-6A46FA3E5AA9}">
      <dsp:nvSpPr>
        <dsp:cNvPr id="0" name=""/>
        <dsp:cNvSpPr/>
      </dsp:nvSpPr>
      <dsp:spPr>
        <a:xfrm rot="5400000">
          <a:off x="3820314" y="4095037"/>
          <a:ext cx="2322941" cy="202095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The park system is helping the local economy</a:t>
          </a:r>
        </a:p>
      </dsp:txBody>
      <dsp:txXfrm rot="-5400000">
        <a:off x="4286238" y="4306038"/>
        <a:ext cx="1391092" cy="1598957"/>
      </dsp:txXfrm>
    </dsp:sp>
    <dsp:sp modelId="{58768EB5-BD50-4861-A122-61077549D3E9}">
      <dsp:nvSpPr>
        <dsp:cNvPr id="0" name=""/>
        <dsp:cNvSpPr/>
      </dsp:nvSpPr>
      <dsp:spPr>
        <a:xfrm>
          <a:off x="6053589" y="4408634"/>
          <a:ext cx="2592402" cy="1393764"/>
        </a:xfrm>
        <a:prstGeom prst="rect">
          <a:avLst/>
        </a:prstGeom>
        <a:noFill/>
        <a:ln>
          <a:noFill/>
        </a:ln>
        <a:effectLst/>
      </dsp:spPr>
      <dsp:style>
        <a:lnRef idx="0">
          <a:scrgbClr r="0" g="0" b="0"/>
        </a:lnRef>
        <a:fillRef idx="0">
          <a:scrgbClr r="0" g="0" b="0"/>
        </a:fillRef>
        <a:effectRef idx="0">
          <a:scrgbClr r="0" g="0" b="0"/>
        </a:effectRef>
        <a:fontRef idx="minor"/>
      </dsp:style>
    </dsp:sp>
    <dsp:sp modelId="{9C865D28-3551-476F-80FF-E9D3BAA4987D}">
      <dsp:nvSpPr>
        <dsp:cNvPr id="0" name=""/>
        <dsp:cNvSpPr/>
      </dsp:nvSpPr>
      <dsp:spPr>
        <a:xfrm rot="5400000">
          <a:off x="1637678" y="4095037"/>
          <a:ext cx="2322941" cy="202095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Land availability is a major barrier</a:t>
          </a:r>
        </a:p>
      </dsp:txBody>
      <dsp:txXfrm rot="-5400000">
        <a:off x="2103602" y="4306038"/>
        <a:ext cx="1391092" cy="1598957"/>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3" tIns="46587" rIns="93173"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3" tIns="46587" rIns="93173" bIns="46587" rtlCol="0"/>
          <a:lstStyle>
            <a:lvl1pPr algn="r">
              <a:defRPr sz="1200"/>
            </a:lvl1pPr>
          </a:lstStyle>
          <a:p>
            <a:fld id="{D6D4624E-E68A-467E-BF03-D8E6D2EA062A}" type="datetimeFigureOut">
              <a:rPr lang="en-US" smtClean="0"/>
              <a:t>12/16/2025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3" tIns="46587" rIns="93173"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3" tIns="46587" rIns="93173"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3" tIns="46587" rIns="93173"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3" tIns="46587" rIns="93173" bIns="46587" rtlCol="0" anchor="b"/>
          <a:lstStyle>
            <a:lvl1pPr algn="r">
              <a:defRPr sz="1200"/>
            </a:lvl1pPr>
          </a:lstStyle>
          <a:p>
            <a:fld id="{1C7FCFE6-CF75-4AC5-B2B4-4BFB50854F0B}" type="slidenum">
              <a:rPr lang="en-US" smtClean="0"/>
              <a:t>‹#›</a:t>
            </a:fld>
            <a:endParaRPr lang="en-US"/>
          </a:p>
        </p:txBody>
      </p:sp>
    </p:spTree>
    <p:extLst>
      <p:ext uri="{BB962C8B-B14F-4D97-AF65-F5344CB8AC3E}">
        <p14:creationId xmlns:p14="http://schemas.microsoft.com/office/powerpoint/2010/main" val="2962645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0">
              <a:defRPr/>
            </a:pPr>
            <a:r>
              <a:rPr lang="en-US" dirty="0"/>
              <a:t>As an initial step in kicking off the process to develop a comprehensive plan for the Lincoln City/New Bern, we thought it would be appropriate to provide a primer on comprehensive planning and what it means for Wendell. In this brief presentation, we also aim to answer your questions about the process. We want you to know what to expect along the way. More importantly, we want to know about your expectations. So, at the end, we have a couple of questions for you, as we’d like to find out what you hope to accomplish with the process and/or the plan itself.</a:t>
            </a:r>
          </a:p>
          <a:p>
            <a:endParaRPr lang="en-US" dirty="0"/>
          </a:p>
        </p:txBody>
      </p:sp>
      <p:sp>
        <p:nvSpPr>
          <p:cNvPr id="4" name="Slide Number Placeholder 3"/>
          <p:cNvSpPr>
            <a:spLocks noGrp="1"/>
          </p:cNvSpPr>
          <p:nvPr>
            <p:ph type="sldNum" sz="quarter" idx="5"/>
          </p:nvPr>
        </p:nvSpPr>
        <p:spPr/>
        <p:txBody>
          <a:bodyPr/>
          <a:lstStyle/>
          <a:p>
            <a:pPr defTabSz="931730">
              <a:defRPr/>
            </a:pPr>
            <a:fld id="{9CA004F4-F240-48F9-8AE1-486585C7F00D}" type="slidenum">
              <a:rPr lang="en-US">
                <a:solidFill>
                  <a:prstClr val="black"/>
                </a:solidFill>
                <a:latin typeface="Calibri" panose="020F0502020204030204"/>
              </a:rPr>
              <a:pPr defTabSz="931730">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28853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C6D25-4BC7-2B5D-EF0E-308B55FD0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E59A30-F22A-8C70-C6A2-A3DC8277E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0E3D9C-8702-2429-CCA9-98BB23036C11}"/>
              </a:ext>
            </a:extLst>
          </p:cNvPr>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a:extLst>
              <a:ext uri="{FF2B5EF4-FFF2-40B4-BE49-F238E27FC236}">
                <a16:creationId xmlns:a16="http://schemas.microsoft.com/office/drawing/2014/main" id="{EA0EE9A6-D189-F9BF-B76F-86D7E39C7FA9}"/>
              </a:ext>
            </a:extLst>
          </p:cNvPr>
          <p:cNvSpPr>
            <a:spLocks noGrp="1"/>
          </p:cNvSpPr>
          <p:nvPr>
            <p:ph type="sldNum" sz="quarter" idx="5"/>
          </p:nvPr>
        </p:nvSpPr>
        <p:spPr/>
        <p:txBody>
          <a:bodyPr/>
          <a:lstStyle/>
          <a:p>
            <a:fld id="{1C7FCFE6-CF75-4AC5-B2B4-4BFB50854F0B}" type="slidenum">
              <a:rPr lang="en-US" smtClean="0"/>
              <a:t>12</a:t>
            </a:fld>
            <a:endParaRPr lang="en-US"/>
          </a:p>
        </p:txBody>
      </p:sp>
    </p:spTree>
    <p:extLst>
      <p:ext uri="{BB962C8B-B14F-4D97-AF65-F5344CB8AC3E}">
        <p14:creationId xmlns:p14="http://schemas.microsoft.com/office/powerpoint/2010/main" val="3307187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C169F-ED65-81A8-E07D-4268A1AF5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C5885-E876-B2EA-B127-D903A6F37E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74883-A5DE-E2FD-03D6-1A4C284F70EC}"/>
              </a:ext>
            </a:extLst>
          </p:cNvPr>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a:extLst>
              <a:ext uri="{FF2B5EF4-FFF2-40B4-BE49-F238E27FC236}">
                <a16:creationId xmlns:a16="http://schemas.microsoft.com/office/drawing/2014/main" id="{EF0390EC-C105-F93C-CA55-C4EC026415DC}"/>
              </a:ext>
            </a:extLst>
          </p:cNvPr>
          <p:cNvSpPr>
            <a:spLocks noGrp="1"/>
          </p:cNvSpPr>
          <p:nvPr>
            <p:ph type="sldNum" sz="quarter" idx="5"/>
          </p:nvPr>
        </p:nvSpPr>
        <p:spPr/>
        <p:txBody>
          <a:bodyPr/>
          <a:lstStyle/>
          <a:p>
            <a:fld id="{1C7FCFE6-CF75-4AC5-B2B4-4BFB50854F0B}" type="slidenum">
              <a:rPr lang="en-US" smtClean="0"/>
              <a:t>13</a:t>
            </a:fld>
            <a:endParaRPr lang="en-US"/>
          </a:p>
        </p:txBody>
      </p:sp>
    </p:spTree>
    <p:extLst>
      <p:ext uri="{BB962C8B-B14F-4D97-AF65-F5344CB8AC3E}">
        <p14:creationId xmlns:p14="http://schemas.microsoft.com/office/powerpoint/2010/main" val="2493654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BB51C-FFAF-8022-9411-8C00D3C44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1AF3E-F72B-C7FC-ADD3-AB7D9F99DE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EA45A-A754-5A3E-0181-2A8064D01F99}"/>
              </a:ext>
            </a:extLst>
          </p:cNvPr>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a:extLst>
              <a:ext uri="{FF2B5EF4-FFF2-40B4-BE49-F238E27FC236}">
                <a16:creationId xmlns:a16="http://schemas.microsoft.com/office/drawing/2014/main" id="{C3CFDDF5-81CE-15FA-14A8-20C105D51170}"/>
              </a:ext>
            </a:extLst>
          </p:cNvPr>
          <p:cNvSpPr>
            <a:spLocks noGrp="1"/>
          </p:cNvSpPr>
          <p:nvPr>
            <p:ph type="sldNum" sz="quarter" idx="5"/>
          </p:nvPr>
        </p:nvSpPr>
        <p:spPr/>
        <p:txBody>
          <a:bodyPr/>
          <a:lstStyle/>
          <a:p>
            <a:fld id="{1C7FCFE6-CF75-4AC5-B2B4-4BFB50854F0B}" type="slidenum">
              <a:rPr lang="en-US" smtClean="0"/>
              <a:t>14</a:t>
            </a:fld>
            <a:endParaRPr lang="en-US"/>
          </a:p>
        </p:txBody>
      </p:sp>
    </p:spTree>
    <p:extLst>
      <p:ext uri="{BB962C8B-B14F-4D97-AF65-F5344CB8AC3E}">
        <p14:creationId xmlns:p14="http://schemas.microsoft.com/office/powerpoint/2010/main" val="1043247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74AFD-BA96-AF6D-97AF-05339C7AA9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43854-1200-1A01-A7CE-AA5691D0B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A9AB5-31BA-D6B2-76CB-371D7B3979F4}"/>
              </a:ext>
            </a:extLst>
          </p:cNvPr>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a:extLst>
              <a:ext uri="{FF2B5EF4-FFF2-40B4-BE49-F238E27FC236}">
                <a16:creationId xmlns:a16="http://schemas.microsoft.com/office/drawing/2014/main" id="{C1DAF71A-B989-F1BA-34BB-C5D6A5E0D966}"/>
              </a:ext>
            </a:extLst>
          </p:cNvPr>
          <p:cNvSpPr>
            <a:spLocks noGrp="1"/>
          </p:cNvSpPr>
          <p:nvPr>
            <p:ph type="sldNum" sz="quarter" idx="5"/>
          </p:nvPr>
        </p:nvSpPr>
        <p:spPr/>
        <p:txBody>
          <a:bodyPr/>
          <a:lstStyle/>
          <a:p>
            <a:fld id="{1C7FCFE6-CF75-4AC5-B2B4-4BFB50854F0B}" type="slidenum">
              <a:rPr lang="en-US" smtClean="0"/>
              <a:t>15</a:t>
            </a:fld>
            <a:endParaRPr lang="en-US"/>
          </a:p>
        </p:txBody>
      </p:sp>
    </p:spTree>
    <p:extLst>
      <p:ext uri="{BB962C8B-B14F-4D97-AF65-F5344CB8AC3E}">
        <p14:creationId xmlns:p14="http://schemas.microsoft.com/office/powerpoint/2010/main" val="2343778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07411-4F9C-EB36-4757-0B3CC9D2A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FB7878-ABB6-9886-B7D8-11ECF2C4A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B497B0-9012-8A28-1D6D-CC9B3F1F61CC}"/>
              </a:ext>
            </a:extLst>
          </p:cNvPr>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a:extLst>
              <a:ext uri="{FF2B5EF4-FFF2-40B4-BE49-F238E27FC236}">
                <a16:creationId xmlns:a16="http://schemas.microsoft.com/office/drawing/2014/main" id="{082BE5BF-A09E-CD79-D225-48CDEA985F9C}"/>
              </a:ext>
            </a:extLst>
          </p:cNvPr>
          <p:cNvSpPr>
            <a:spLocks noGrp="1"/>
          </p:cNvSpPr>
          <p:nvPr>
            <p:ph type="sldNum" sz="quarter" idx="5"/>
          </p:nvPr>
        </p:nvSpPr>
        <p:spPr/>
        <p:txBody>
          <a:bodyPr/>
          <a:lstStyle/>
          <a:p>
            <a:fld id="{1C7FCFE6-CF75-4AC5-B2B4-4BFB50854F0B}" type="slidenum">
              <a:rPr lang="en-US" smtClean="0"/>
              <a:t>16</a:t>
            </a:fld>
            <a:endParaRPr lang="en-US"/>
          </a:p>
        </p:txBody>
      </p:sp>
    </p:spTree>
    <p:extLst>
      <p:ext uri="{BB962C8B-B14F-4D97-AF65-F5344CB8AC3E}">
        <p14:creationId xmlns:p14="http://schemas.microsoft.com/office/powerpoint/2010/main" val="3385450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7E103-F24E-F36B-4161-B6B7D9505D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71FBA-A362-9F52-AEC9-84485CC7B8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321BB-A216-C27F-4FD4-2C48CFED4D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F74F08-058F-F971-D33A-9DE108543104}"/>
              </a:ext>
            </a:extLst>
          </p:cNvPr>
          <p:cNvSpPr>
            <a:spLocks noGrp="1"/>
          </p:cNvSpPr>
          <p:nvPr>
            <p:ph type="sldNum" sz="quarter" idx="5"/>
          </p:nvPr>
        </p:nvSpPr>
        <p:spPr/>
        <p:txBody>
          <a:bodyPr/>
          <a:lstStyle/>
          <a:p>
            <a:fld id="{52381019-5060-4CE7-A537-70723387CEA9}" type="slidenum">
              <a:rPr lang="en-US" smtClean="0"/>
              <a:t>17</a:t>
            </a:fld>
            <a:endParaRPr lang="en-US"/>
          </a:p>
        </p:txBody>
      </p:sp>
    </p:spTree>
    <p:extLst>
      <p:ext uri="{BB962C8B-B14F-4D97-AF65-F5344CB8AC3E}">
        <p14:creationId xmlns:p14="http://schemas.microsoft.com/office/powerpoint/2010/main" val="797313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A764D-52FD-4C04-96C7-5A928511A6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1EB57A-4ACA-1F18-5B16-C5C543C012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01F93B-E62B-6E98-717A-A4A5B3CC9B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CBA62F-61C9-9A25-9069-54BB6A89F456}"/>
              </a:ext>
            </a:extLst>
          </p:cNvPr>
          <p:cNvSpPr>
            <a:spLocks noGrp="1"/>
          </p:cNvSpPr>
          <p:nvPr>
            <p:ph type="sldNum" sz="quarter" idx="5"/>
          </p:nvPr>
        </p:nvSpPr>
        <p:spPr/>
        <p:txBody>
          <a:bodyPr/>
          <a:lstStyle/>
          <a:p>
            <a:fld id="{52381019-5060-4CE7-A537-70723387CEA9}" type="slidenum">
              <a:rPr lang="en-US" smtClean="0"/>
              <a:t>18</a:t>
            </a:fld>
            <a:endParaRPr lang="en-US"/>
          </a:p>
        </p:txBody>
      </p:sp>
    </p:spTree>
    <p:extLst>
      <p:ext uri="{BB962C8B-B14F-4D97-AF65-F5344CB8AC3E}">
        <p14:creationId xmlns:p14="http://schemas.microsoft.com/office/powerpoint/2010/main" val="227175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kick off this project, we’d like to get your thoughts! When the decision to move forward with an updated plan for the City was made, you probably had one or two key objectives of your own in mind. What were they? What are your expectations for the plan? What do you think it should do for the City? </a:t>
            </a:r>
          </a:p>
          <a:p>
            <a:r>
              <a:rPr lang="en-US" dirty="0"/>
              <a:t>And what does success look like? If you had to name one thing that should be true about the plan when it is done—or the City 10 years from now—to fully believe that this project was worth the effort, what would that be? </a:t>
            </a:r>
          </a:p>
          <a:p>
            <a:endParaRPr lang="en-US" dirty="0"/>
          </a:p>
        </p:txBody>
      </p:sp>
      <p:sp>
        <p:nvSpPr>
          <p:cNvPr id="4" name="Slide Number Placeholder 3"/>
          <p:cNvSpPr>
            <a:spLocks noGrp="1"/>
          </p:cNvSpPr>
          <p:nvPr>
            <p:ph type="sldNum" sz="quarter" idx="5"/>
          </p:nvPr>
        </p:nvSpPr>
        <p:spPr/>
        <p:txBody>
          <a:bodyPr/>
          <a:lstStyle/>
          <a:p>
            <a:fld id="{1C7FCFE6-CF75-4AC5-B2B4-4BFB50854F0B}" type="slidenum">
              <a:rPr lang="en-US" smtClean="0"/>
              <a:t>19</a:t>
            </a:fld>
            <a:endParaRPr lang="en-US"/>
          </a:p>
        </p:txBody>
      </p:sp>
    </p:spTree>
    <p:extLst>
      <p:ext uri="{BB962C8B-B14F-4D97-AF65-F5344CB8AC3E}">
        <p14:creationId xmlns:p14="http://schemas.microsoft.com/office/powerpoint/2010/main" val="3337093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97065-89DC-C136-2C94-84E0A1477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48AAD-63F4-2BF4-7FFF-7B9D03CD7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53A853-C812-EB51-7720-D7C695BE3EDA}"/>
              </a:ext>
            </a:extLst>
          </p:cNvPr>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a:extLst>
              <a:ext uri="{FF2B5EF4-FFF2-40B4-BE49-F238E27FC236}">
                <a16:creationId xmlns:a16="http://schemas.microsoft.com/office/drawing/2014/main" id="{3FEC4826-AACA-DDA0-B48D-AFBE1B90C7A5}"/>
              </a:ext>
            </a:extLst>
          </p:cNvPr>
          <p:cNvSpPr>
            <a:spLocks noGrp="1"/>
          </p:cNvSpPr>
          <p:nvPr>
            <p:ph type="sldNum" sz="quarter" idx="5"/>
          </p:nvPr>
        </p:nvSpPr>
        <p:spPr/>
        <p:txBody>
          <a:bodyPr/>
          <a:lstStyle/>
          <a:p>
            <a:fld id="{1C7FCFE6-CF75-4AC5-B2B4-4BFB50854F0B}" type="slidenum">
              <a:rPr lang="en-US" smtClean="0"/>
              <a:t>4</a:t>
            </a:fld>
            <a:endParaRPr lang="en-US"/>
          </a:p>
        </p:txBody>
      </p:sp>
    </p:spTree>
    <p:extLst>
      <p:ext uri="{BB962C8B-B14F-4D97-AF65-F5344CB8AC3E}">
        <p14:creationId xmlns:p14="http://schemas.microsoft.com/office/powerpoint/2010/main" val="2105401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2BCB2-14BA-C93A-0D28-B954524A5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31224-12A4-5EF3-6438-4DFE1D762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4C42E-F4E6-9D12-B784-EF9CDD84DF6C}"/>
              </a:ext>
            </a:extLst>
          </p:cNvPr>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a:extLst>
              <a:ext uri="{FF2B5EF4-FFF2-40B4-BE49-F238E27FC236}">
                <a16:creationId xmlns:a16="http://schemas.microsoft.com/office/drawing/2014/main" id="{44882EC5-51F1-A98B-5EEA-2B7BBB8B4877}"/>
              </a:ext>
            </a:extLst>
          </p:cNvPr>
          <p:cNvSpPr>
            <a:spLocks noGrp="1"/>
          </p:cNvSpPr>
          <p:nvPr>
            <p:ph type="sldNum" sz="quarter" idx="5"/>
          </p:nvPr>
        </p:nvSpPr>
        <p:spPr/>
        <p:txBody>
          <a:bodyPr/>
          <a:lstStyle/>
          <a:p>
            <a:fld id="{1C7FCFE6-CF75-4AC5-B2B4-4BFB50854F0B}" type="slidenum">
              <a:rPr lang="en-US" smtClean="0"/>
              <a:t>5</a:t>
            </a:fld>
            <a:endParaRPr lang="en-US"/>
          </a:p>
        </p:txBody>
      </p:sp>
    </p:spTree>
    <p:extLst>
      <p:ext uri="{BB962C8B-B14F-4D97-AF65-F5344CB8AC3E}">
        <p14:creationId xmlns:p14="http://schemas.microsoft.com/office/powerpoint/2010/main" val="4247272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C0FC0-82F7-D2DF-B81C-3D1912D46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02DB8-221A-A3A9-BA2E-531D706F1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A4DC18-4AF5-BB7E-AFEA-C188EC70CB37}"/>
              </a:ext>
            </a:extLst>
          </p:cNvPr>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a:extLst>
              <a:ext uri="{FF2B5EF4-FFF2-40B4-BE49-F238E27FC236}">
                <a16:creationId xmlns:a16="http://schemas.microsoft.com/office/drawing/2014/main" id="{163BC4FE-C026-234E-31E5-246E27A890F5}"/>
              </a:ext>
            </a:extLst>
          </p:cNvPr>
          <p:cNvSpPr>
            <a:spLocks noGrp="1"/>
          </p:cNvSpPr>
          <p:nvPr>
            <p:ph type="sldNum" sz="quarter" idx="5"/>
          </p:nvPr>
        </p:nvSpPr>
        <p:spPr/>
        <p:txBody>
          <a:bodyPr/>
          <a:lstStyle/>
          <a:p>
            <a:fld id="{1C7FCFE6-CF75-4AC5-B2B4-4BFB50854F0B}" type="slidenum">
              <a:rPr lang="en-US" smtClean="0"/>
              <a:t>6</a:t>
            </a:fld>
            <a:endParaRPr lang="en-US"/>
          </a:p>
        </p:txBody>
      </p:sp>
    </p:spTree>
    <p:extLst>
      <p:ext uri="{BB962C8B-B14F-4D97-AF65-F5344CB8AC3E}">
        <p14:creationId xmlns:p14="http://schemas.microsoft.com/office/powerpoint/2010/main" val="413079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C41DD-11AE-A60E-9A55-D0FAB5CA6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4514D-4881-B407-78FA-FF49E18D10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1A581-4881-E59A-EA6B-BA657D6128C9}"/>
              </a:ext>
            </a:extLst>
          </p:cNvPr>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a:extLst>
              <a:ext uri="{FF2B5EF4-FFF2-40B4-BE49-F238E27FC236}">
                <a16:creationId xmlns:a16="http://schemas.microsoft.com/office/drawing/2014/main" id="{C4C01900-61B3-481D-A31E-A11DCF4346CF}"/>
              </a:ext>
            </a:extLst>
          </p:cNvPr>
          <p:cNvSpPr>
            <a:spLocks noGrp="1"/>
          </p:cNvSpPr>
          <p:nvPr>
            <p:ph type="sldNum" sz="quarter" idx="5"/>
          </p:nvPr>
        </p:nvSpPr>
        <p:spPr/>
        <p:txBody>
          <a:bodyPr/>
          <a:lstStyle/>
          <a:p>
            <a:fld id="{1C7FCFE6-CF75-4AC5-B2B4-4BFB50854F0B}" type="slidenum">
              <a:rPr lang="en-US" smtClean="0"/>
              <a:t>7</a:t>
            </a:fld>
            <a:endParaRPr lang="en-US"/>
          </a:p>
        </p:txBody>
      </p:sp>
    </p:spTree>
    <p:extLst>
      <p:ext uri="{BB962C8B-B14F-4D97-AF65-F5344CB8AC3E}">
        <p14:creationId xmlns:p14="http://schemas.microsoft.com/office/powerpoint/2010/main" val="2483250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5B0C3-9AF6-080D-D001-0F6E4330C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08F52-7D0A-AA31-33D4-C8897B8370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CA3DD-F54D-D535-76EF-1F039D270EF2}"/>
              </a:ext>
            </a:extLst>
          </p:cNvPr>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a:extLst>
              <a:ext uri="{FF2B5EF4-FFF2-40B4-BE49-F238E27FC236}">
                <a16:creationId xmlns:a16="http://schemas.microsoft.com/office/drawing/2014/main" id="{4E4A71C1-7AA3-F852-4FDE-3D08B0D9F4E0}"/>
              </a:ext>
            </a:extLst>
          </p:cNvPr>
          <p:cNvSpPr>
            <a:spLocks noGrp="1"/>
          </p:cNvSpPr>
          <p:nvPr>
            <p:ph type="sldNum" sz="quarter" idx="5"/>
          </p:nvPr>
        </p:nvSpPr>
        <p:spPr/>
        <p:txBody>
          <a:bodyPr/>
          <a:lstStyle/>
          <a:p>
            <a:fld id="{1C7FCFE6-CF75-4AC5-B2B4-4BFB50854F0B}" type="slidenum">
              <a:rPr lang="en-US" smtClean="0"/>
              <a:t>8</a:t>
            </a:fld>
            <a:endParaRPr lang="en-US"/>
          </a:p>
        </p:txBody>
      </p:sp>
    </p:spTree>
    <p:extLst>
      <p:ext uri="{BB962C8B-B14F-4D97-AF65-F5344CB8AC3E}">
        <p14:creationId xmlns:p14="http://schemas.microsoft.com/office/powerpoint/2010/main" val="3993946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E0B3A-8689-54B0-C3F2-3386E5C18B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1A050-F46E-93E2-24E7-39EDB6F73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293360-7174-1407-1618-5798FAE3AAC5}"/>
              </a:ext>
            </a:extLst>
          </p:cNvPr>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a:extLst>
              <a:ext uri="{FF2B5EF4-FFF2-40B4-BE49-F238E27FC236}">
                <a16:creationId xmlns:a16="http://schemas.microsoft.com/office/drawing/2014/main" id="{4BA192E1-B9AD-EB4D-0AFD-970C1FE4E77A}"/>
              </a:ext>
            </a:extLst>
          </p:cNvPr>
          <p:cNvSpPr>
            <a:spLocks noGrp="1"/>
          </p:cNvSpPr>
          <p:nvPr>
            <p:ph type="sldNum" sz="quarter" idx="5"/>
          </p:nvPr>
        </p:nvSpPr>
        <p:spPr/>
        <p:txBody>
          <a:bodyPr/>
          <a:lstStyle/>
          <a:p>
            <a:fld id="{1C7FCFE6-CF75-4AC5-B2B4-4BFB50854F0B}" type="slidenum">
              <a:rPr lang="en-US" smtClean="0"/>
              <a:t>9</a:t>
            </a:fld>
            <a:endParaRPr lang="en-US"/>
          </a:p>
        </p:txBody>
      </p:sp>
    </p:spTree>
    <p:extLst>
      <p:ext uri="{BB962C8B-B14F-4D97-AF65-F5344CB8AC3E}">
        <p14:creationId xmlns:p14="http://schemas.microsoft.com/office/powerpoint/2010/main" val="1532289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5BBAD-9676-0581-219C-F647129E6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0D5D9-0F1A-A6A6-0714-3DF9648BE2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3B9DAB-7E3C-DA61-5D29-FCE926121CDA}"/>
              </a:ext>
            </a:extLst>
          </p:cNvPr>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a:extLst>
              <a:ext uri="{FF2B5EF4-FFF2-40B4-BE49-F238E27FC236}">
                <a16:creationId xmlns:a16="http://schemas.microsoft.com/office/drawing/2014/main" id="{34B6BB7C-54D7-944D-DF42-390DFE707CA3}"/>
              </a:ext>
            </a:extLst>
          </p:cNvPr>
          <p:cNvSpPr>
            <a:spLocks noGrp="1"/>
          </p:cNvSpPr>
          <p:nvPr>
            <p:ph type="sldNum" sz="quarter" idx="5"/>
          </p:nvPr>
        </p:nvSpPr>
        <p:spPr/>
        <p:txBody>
          <a:bodyPr/>
          <a:lstStyle/>
          <a:p>
            <a:fld id="{1C7FCFE6-CF75-4AC5-B2B4-4BFB50854F0B}" type="slidenum">
              <a:rPr lang="en-US" smtClean="0"/>
              <a:t>10</a:t>
            </a:fld>
            <a:endParaRPr lang="en-US"/>
          </a:p>
        </p:txBody>
      </p:sp>
    </p:spTree>
    <p:extLst>
      <p:ext uri="{BB962C8B-B14F-4D97-AF65-F5344CB8AC3E}">
        <p14:creationId xmlns:p14="http://schemas.microsoft.com/office/powerpoint/2010/main" val="3069901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884FA-DE08-C7B6-E56A-B4378DB28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890F4-E783-7171-0797-4774FC9E48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04121B-94D2-E19D-676C-73178C0228ED}"/>
              </a:ext>
            </a:extLst>
          </p:cNvPr>
          <p:cNvSpPr>
            <a:spLocks noGrp="1"/>
          </p:cNvSpPr>
          <p:nvPr>
            <p:ph type="body" idx="1"/>
          </p:nvPr>
        </p:nvSpPr>
        <p:spPr/>
        <p:txBody>
          <a:bodyPr/>
          <a:lstStyle/>
          <a:p>
            <a:r>
              <a:rPr lang="en-US" dirty="0"/>
              <a:t>There are about 6 objectives of all community planning processes and the resulting plans that we consider benefits to the community: </a:t>
            </a:r>
          </a:p>
          <a:p>
            <a:pPr marL="174700" indent="-174700">
              <a:buFont typeface="Arial" panose="020B0604020202020204" pitchFamily="34" charset="0"/>
              <a:buChar char="•"/>
            </a:pPr>
            <a:r>
              <a:rPr lang="en-US" dirty="0"/>
              <a:t>The first is framing the issues and opportunities. By defining them, we can create a “snapshot” of what’s happening today so everyone can move forward with purpose.</a:t>
            </a:r>
          </a:p>
          <a:p>
            <a:pPr marL="174700" indent="-174700">
              <a:buFont typeface="Arial" panose="020B0604020202020204" pitchFamily="34" charset="0"/>
              <a:buChar char="•"/>
            </a:pPr>
            <a:r>
              <a:rPr lang="en-US" dirty="0"/>
              <a:t>We can then focus on what we want for the future of the community. We need a clear view of that future condition. We can all move in the same direction if we’re working toward a shared vision.</a:t>
            </a:r>
          </a:p>
          <a:p>
            <a:pPr marL="174700" indent="-174700">
              <a:buFont typeface="Arial" panose="020B0604020202020204" pitchFamily="34" charset="0"/>
              <a:buChar char="•"/>
            </a:pPr>
            <a:r>
              <a:rPr lang="en-US" dirty="0"/>
              <a:t>The plan, which will have detailed recommendations and implementation strategies, should serve as a guide in all decision making. This is especially important when City leaders are faced with decisions about development approvals and the use of tax revenue for capital investments, such as utilities to support desired development or parks and other public amenities to improve the quality of life in the community.</a:t>
            </a:r>
          </a:p>
          <a:p>
            <a:pPr marL="174700" indent="-174700">
              <a:buFont typeface="Arial" panose="020B0604020202020204" pitchFamily="34" charset="0"/>
              <a:buChar char="•"/>
            </a:pPr>
            <a:r>
              <a:rPr lang="en-US" dirty="0"/>
              <a:t>The plan should also have everyone singing from the same sheet of music, so to speak.  By communicating what the community wants and how to achieve it, all department and partner agencies can coordinate efforts to maximize available resources.</a:t>
            </a:r>
          </a:p>
          <a:p>
            <a:pPr marL="174700" indent="-174700">
              <a:buFont typeface="Arial" panose="020B0604020202020204" pitchFamily="34" charset="0"/>
              <a:buChar char="•"/>
            </a:pPr>
            <a:r>
              <a:rPr lang="en-US" dirty="0"/>
              <a:t>When pursuing grants, the adopted plan can increase chances of obtaining funding. It can strengthen the application by demonstrating the City’s commitment to specific improvements.</a:t>
            </a:r>
          </a:p>
          <a:p>
            <a:pPr marL="174700" indent="-174700">
              <a:buFont typeface="Arial" panose="020B0604020202020204" pitchFamily="34" charset="0"/>
              <a:buChar char="•"/>
            </a:pPr>
            <a:r>
              <a:rPr lang="en-US" dirty="0"/>
              <a:t>And, finally, the plan is a step toward compliance with State statutes… among other things, an up-to-date plan is required as a foundation for local land development regulations, such as zoning. Soon, the City will be subject to the new requirements of 160D.</a:t>
            </a:r>
          </a:p>
          <a:p>
            <a:endParaRPr lang="en-US" dirty="0"/>
          </a:p>
        </p:txBody>
      </p:sp>
      <p:sp>
        <p:nvSpPr>
          <p:cNvPr id="4" name="Slide Number Placeholder 3">
            <a:extLst>
              <a:ext uri="{FF2B5EF4-FFF2-40B4-BE49-F238E27FC236}">
                <a16:creationId xmlns:a16="http://schemas.microsoft.com/office/drawing/2014/main" id="{683D5FE9-004F-3FE2-3AA0-47E27E17CDA1}"/>
              </a:ext>
            </a:extLst>
          </p:cNvPr>
          <p:cNvSpPr>
            <a:spLocks noGrp="1"/>
          </p:cNvSpPr>
          <p:nvPr>
            <p:ph type="sldNum" sz="quarter" idx="5"/>
          </p:nvPr>
        </p:nvSpPr>
        <p:spPr/>
        <p:txBody>
          <a:bodyPr/>
          <a:lstStyle/>
          <a:p>
            <a:fld id="{1C7FCFE6-CF75-4AC5-B2B4-4BFB50854F0B}" type="slidenum">
              <a:rPr lang="en-US" smtClean="0"/>
              <a:t>11</a:t>
            </a:fld>
            <a:endParaRPr lang="en-US"/>
          </a:p>
        </p:txBody>
      </p:sp>
    </p:spTree>
    <p:extLst>
      <p:ext uri="{BB962C8B-B14F-4D97-AF65-F5344CB8AC3E}">
        <p14:creationId xmlns:p14="http://schemas.microsoft.com/office/powerpoint/2010/main" val="2658661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6AB55-7FCD-4B11-89F1-81E5F84CAB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699F82-1A2E-4A77-92A0-7E100AC444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C7D4F3-E16F-44DB-8280-0A2DECF80B4D}"/>
              </a:ext>
            </a:extLst>
          </p:cNvPr>
          <p:cNvSpPr>
            <a:spLocks noGrp="1"/>
          </p:cNvSpPr>
          <p:nvPr>
            <p:ph type="dt" sz="half" idx="10"/>
          </p:nvPr>
        </p:nvSpPr>
        <p:spPr/>
        <p:txBody>
          <a:bodyPr/>
          <a:lstStyle/>
          <a:p>
            <a:fld id="{A29D108C-D666-4783-9654-2B911B8DBA90}" type="datetimeFigureOut">
              <a:rPr lang="en-US" smtClean="0"/>
              <a:t>12/16/2025</a:t>
            </a:fld>
            <a:endParaRPr lang="en-US"/>
          </a:p>
        </p:txBody>
      </p:sp>
      <p:sp>
        <p:nvSpPr>
          <p:cNvPr id="5" name="Footer Placeholder 4">
            <a:extLst>
              <a:ext uri="{FF2B5EF4-FFF2-40B4-BE49-F238E27FC236}">
                <a16:creationId xmlns:a16="http://schemas.microsoft.com/office/drawing/2014/main" id="{8A4743C8-CFD9-4EA9-9419-2572F3EA9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485445-299B-4133-87D8-B1622F54920C}"/>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2509677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0469-BD1B-48AE-9CE3-CF50E5D051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0759CE-4C4F-4F20-8619-FC84E822F5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1218F3-525C-43B1-9032-BAA36F597BC5}"/>
              </a:ext>
            </a:extLst>
          </p:cNvPr>
          <p:cNvSpPr>
            <a:spLocks noGrp="1"/>
          </p:cNvSpPr>
          <p:nvPr>
            <p:ph type="dt" sz="half" idx="10"/>
          </p:nvPr>
        </p:nvSpPr>
        <p:spPr/>
        <p:txBody>
          <a:bodyPr/>
          <a:lstStyle/>
          <a:p>
            <a:fld id="{A29D108C-D666-4783-9654-2B911B8DBA90}" type="datetimeFigureOut">
              <a:rPr lang="en-US" smtClean="0"/>
              <a:t>12/16/2025</a:t>
            </a:fld>
            <a:endParaRPr lang="en-US"/>
          </a:p>
        </p:txBody>
      </p:sp>
      <p:sp>
        <p:nvSpPr>
          <p:cNvPr id="5" name="Footer Placeholder 4">
            <a:extLst>
              <a:ext uri="{FF2B5EF4-FFF2-40B4-BE49-F238E27FC236}">
                <a16:creationId xmlns:a16="http://schemas.microsoft.com/office/drawing/2014/main" id="{AAA06692-FE1C-4FE0-B413-BAF069437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9EE29-30A0-49C4-88F6-42153F52AB14}"/>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1683597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9BB97-FB37-4D51-9468-636F10CA26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B3CF30-3AB4-4C5C-A992-07CA4C3988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C38DB-2F73-4B68-BE0C-DA5E64A751EE}"/>
              </a:ext>
            </a:extLst>
          </p:cNvPr>
          <p:cNvSpPr>
            <a:spLocks noGrp="1"/>
          </p:cNvSpPr>
          <p:nvPr>
            <p:ph type="dt" sz="half" idx="10"/>
          </p:nvPr>
        </p:nvSpPr>
        <p:spPr/>
        <p:txBody>
          <a:bodyPr/>
          <a:lstStyle/>
          <a:p>
            <a:fld id="{A29D108C-D666-4783-9654-2B911B8DBA90}" type="datetimeFigureOut">
              <a:rPr lang="en-US" smtClean="0"/>
              <a:t>12/16/2025</a:t>
            </a:fld>
            <a:endParaRPr lang="en-US"/>
          </a:p>
        </p:txBody>
      </p:sp>
      <p:sp>
        <p:nvSpPr>
          <p:cNvPr id="5" name="Footer Placeholder 4">
            <a:extLst>
              <a:ext uri="{FF2B5EF4-FFF2-40B4-BE49-F238E27FC236}">
                <a16:creationId xmlns:a16="http://schemas.microsoft.com/office/drawing/2014/main" id="{034CFEDF-DA28-4D36-9F62-C61477EE7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5B841-B959-48E9-93CA-3B7EF7907246}"/>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1486461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7D165-49B0-44FF-A267-367F5A6EE306}"/>
              </a:ext>
            </a:extLst>
          </p:cNvPr>
          <p:cNvSpPr>
            <a:spLocks noGrp="1"/>
          </p:cNvSpPr>
          <p:nvPr>
            <p:ph type="ctrTitle" hasCustomPrompt="1"/>
          </p:nvPr>
        </p:nvSpPr>
        <p:spPr>
          <a:xfrm>
            <a:off x="1524000" y="2039514"/>
            <a:ext cx="9144000" cy="2128049"/>
          </a:xfrm>
        </p:spPr>
        <p:txBody>
          <a:bodyPr anchor="b"/>
          <a:lstStyle>
            <a:lvl1pPr algn="ctr">
              <a:lnSpc>
                <a:spcPct val="125000"/>
              </a:lnSpc>
              <a:defRPr sz="6000">
                <a:solidFill>
                  <a:schemeClr val="tx2"/>
                </a:solidFill>
              </a:defRPr>
            </a:lvl1pPr>
          </a:lstStyle>
          <a:p>
            <a:r>
              <a:rPr lang="en-US" noProof="0" dirty="0"/>
              <a:t>CLICK TO EDIT MASTER TITLE STYLE</a:t>
            </a:r>
          </a:p>
        </p:txBody>
      </p:sp>
      <p:sp>
        <p:nvSpPr>
          <p:cNvPr id="3" name="Subtitle 2">
            <a:extLst>
              <a:ext uri="{FF2B5EF4-FFF2-40B4-BE49-F238E27FC236}">
                <a16:creationId xmlns:a16="http://schemas.microsoft.com/office/drawing/2014/main" id="{56B52800-74D6-4A78-AC9B-8E737A1A3B0D}"/>
              </a:ext>
            </a:extLst>
          </p:cNvPr>
          <p:cNvSpPr>
            <a:spLocks noGrp="1"/>
          </p:cNvSpPr>
          <p:nvPr>
            <p:ph type="subTitle" idx="1"/>
          </p:nvPr>
        </p:nvSpPr>
        <p:spPr>
          <a:xfrm>
            <a:off x="1524000" y="4221162"/>
            <a:ext cx="9144000" cy="882001"/>
          </a:xfrm>
          <a:solidFill>
            <a:schemeClr val="tx2">
              <a:alpha val="90000"/>
            </a:schemeClr>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500" b="0" i="0" kern="1200" spc="65" dirty="0">
                <a:solidFill>
                  <a:schemeClr val="accent2"/>
                </a:solidFill>
                <a:latin typeface="+mn-lt"/>
                <a:ea typeface="+mn-ea"/>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4" name="Date Placeholder 3">
            <a:extLst>
              <a:ext uri="{FF2B5EF4-FFF2-40B4-BE49-F238E27FC236}">
                <a16:creationId xmlns:a16="http://schemas.microsoft.com/office/drawing/2014/main" id="{88B91F7B-C4AF-4FC6-A6BE-657DEF6D5358}"/>
              </a:ext>
            </a:extLst>
          </p:cNvPr>
          <p:cNvSpPr>
            <a:spLocks noGrp="1"/>
          </p:cNvSpPr>
          <p:nvPr>
            <p:ph type="dt" sz="half" idx="10"/>
          </p:nvPr>
        </p:nvSpPr>
        <p:spPr/>
        <p:txBody>
          <a:bodyPr/>
          <a:lstStyle/>
          <a:p>
            <a:fld id="{8DA08ED5-AEFE-4443-9040-726EF6690995}" type="datetime1">
              <a:rPr lang="en-US" noProof="0" smtClean="0"/>
              <a:t>12/16/2025</a:t>
            </a:fld>
            <a:endParaRPr lang="en-US" noProof="0" dirty="0"/>
          </a:p>
        </p:txBody>
      </p:sp>
      <p:sp>
        <p:nvSpPr>
          <p:cNvPr id="5" name="Footer Placeholder 4">
            <a:extLst>
              <a:ext uri="{FF2B5EF4-FFF2-40B4-BE49-F238E27FC236}">
                <a16:creationId xmlns:a16="http://schemas.microsoft.com/office/drawing/2014/main" id="{5BED32F8-B0C7-4332-B0A5-BC19DD8C4CF5}"/>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B0030946-D0C7-4F78-94B0-427DAA6D5CB0}"/>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8" name="Rectangle 7">
            <a:extLst>
              <a:ext uri="{FF2B5EF4-FFF2-40B4-BE49-F238E27FC236}">
                <a16:creationId xmlns:a16="http://schemas.microsoft.com/office/drawing/2014/main" id="{B371F432-5C6B-4CA9-9C44-CDBB5A70C780}"/>
              </a:ext>
            </a:extLst>
          </p:cNvPr>
          <p:cNvSpPr/>
          <p:nvPr userDrawn="1"/>
        </p:nvSpPr>
        <p:spPr>
          <a:xfrm>
            <a:off x="701040" y="1198880"/>
            <a:ext cx="3373120" cy="26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37CC3A-5BEE-4EB4-B188-3C371EEBEC15}"/>
              </a:ext>
            </a:extLst>
          </p:cNvPr>
          <p:cNvSpPr/>
          <p:nvPr userDrawn="1"/>
        </p:nvSpPr>
        <p:spPr>
          <a:xfrm>
            <a:off x="11104684" y="0"/>
            <a:ext cx="1087315" cy="108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892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1141-A77D-4E0E-8CAF-4CD3B279937B}"/>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017EFDE0-5A54-402A-B0C3-6BC0BB739C25}"/>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A2825AD-4585-4E37-A076-3D0070C9300C}"/>
              </a:ext>
            </a:extLst>
          </p:cNvPr>
          <p:cNvSpPr>
            <a:spLocks noGrp="1"/>
          </p:cNvSpPr>
          <p:nvPr>
            <p:ph type="dt" sz="half" idx="10"/>
          </p:nvPr>
        </p:nvSpPr>
        <p:spPr/>
        <p:txBody>
          <a:bodyPr/>
          <a:lstStyle/>
          <a:p>
            <a:fld id="{0312561F-7E45-400C-8758-912CDFE9410A}" type="datetime1">
              <a:rPr lang="en-US" noProof="0" smtClean="0"/>
              <a:t>12/16/2025</a:t>
            </a:fld>
            <a:endParaRPr lang="en-US" noProof="0" dirty="0"/>
          </a:p>
        </p:txBody>
      </p:sp>
      <p:sp>
        <p:nvSpPr>
          <p:cNvPr id="5" name="Footer Placeholder 4">
            <a:extLst>
              <a:ext uri="{FF2B5EF4-FFF2-40B4-BE49-F238E27FC236}">
                <a16:creationId xmlns:a16="http://schemas.microsoft.com/office/drawing/2014/main" id="{512064AD-EDC3-4B13-8CD6-49EB60099ED4}"/>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7890FD1E-16F6-49B1-A938-8CE601ED7AFC}"/>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1072449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A988-92AD-48D7-890A-AA0540961DE2}"/>
              </a:ext>
            </a:extLst>
          </p:cNvPr>
          <p:cNvSpPr>
            <a:spLocks noGrp="1"/>
          </p:cNvSpPr>
          <p:nvPr>
            <p:ph type="title"/>
          </p:nvPr>
        </p:nvSpPr>
        <p:spPr>
          <a:xfrm>
            <a:off x="831850" y="1709738"/>
            <a:ext cx="10515600" cy="2852737"/>
          </a:xfrm>
        </p:spPr>
        <p:txBody>
          <a:bodyPr anchor="b"/>
          <a:lstStyle>
            <a:lvl1pPr>
              <a:defRPr sz="6000"/>
            </a:lvl1pPr>
          </a:lstStyle>
          <a:p>
            <a:r>
              <a:rPr lang="en-US" noProof="0"/>
              <a:t>Click to edit Master title style</a:t>
            </a:r>
          </a:p>
        </p:txBody>
      </p:sp>
      <p:sp>
        <p:nvSpPr>
          <p:cNvPr id="3" name="Text Placeholder 2">
            <a:extLst>
              <a:ext uri="{FF2B5EF4-FFF2-40B4-BE49-F238E27FC236}">
                <a16:creationId xmlns:a16="http://schemas.microsoft.com/office/drawing/2014/main" id="{EAA999FA-A189-41DB-9CFC-D1356C5343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a:extLst>
              <a:ext uri="{FF2B5EF4-FFF2-40B4-BE49-F238E27FC236}">
                <a16:creationId xmlns:a16="http://schemas.microsoft.com/office/drawing/2014/main" id="{B24D83DC-20E7-4B71-9794-36FC33B1BA03}"/>
              </a:ext>
            </a:extLst>
          </p:cNvPr>
          <p:cNvSpPr>
            <a:spLocks noGrp="1"/>
          </p:cNvSpPr>
          <p:nvPr>
            <p:ph type="dt" sz="half" idx="10"/>
          </p:nvPr>
        </p:nvSpPr>
        <p:spPr/>
        <p:txBody>
          <a:bodyPr/>
          <a:lstStyle/>
          <a:p>
            <a:fld id="{85E24BC7-4CDB-41D7-81AF-9CE8473FF4B8}" type="datetime1">
              <a:rPr lang="en-US" noProof="0" smtClean="0"/>
              <a:t>12/16/2025</a:t>
            </a:fld>
            <a:endParaRPr lang="en-US" noProof="0" dirty="0"/>
          </a:p>
        </p:txBody>
      </p:sp>
      <p:sp>
        <p:nvSpPr>
          <p:cNvPr id="5" name="Footer Placeholder 4">
            <a:extLst>
              <a:ext uri="{FF2B5EF4-FFF2-40B4-BE49-F238E27FC236}">
                <a16:creationId xmlns:a16="http://schemas.microsoft.com/office/drawing/2014/main" id="{44E7D103-1290-4592-B37C-19C9C9DBEAE4}"/>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15955B1B-4A5C-42C7-99A5-B8217736F178}"/>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150988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E60EB58-EF7E-435A-8B07-B5BCF3AF119F}"/>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838200" y="1503680"/>
            <a:ext cx="5181600" cy="467328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E4387105-2538-4216-9A7E-445FA092F960}"/>
              </a:ext>
            </a:extLst>
          </p:cNvPr>
          <p:cNvSpPr>
            <a:spLocks noGrp="1"/>
          </p:cNvSpPr>
          <p:nvPr>
            <p:ph sz="half" idx="2"/>
          </p:nvPr>
        </p:nvSpPr>
        <p:spPr>
          <a:xfrm>
            <a:off x="6172200" y="1503680"/>
            <a:ext cx="5181600" cy="467328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397CD216-73DE-4B96-8E1B-BB64D86142BB}" type="datetime1">
              <a:rPr lang="en-US" noProof="0" smtClean="0"/>
              <a:t>12/16/2025</a:t>
            </a:fld>
            <a:endParaRPr lang="en-US" noProof="0" dirty="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noProof="0" dirty="0"/>
          </a:p>
        </p:txBody>
      </p:sp>
    </p:spTree>
    <p:extLst>
      <p:ext uri="{BB962C8B-B14F-4D97-AF65-F5344CB8AC3E}">
        <p14:creationId xmlns:p14="http://schemas.microsoft.com/office/powerpoint/2010/main" val="3986132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3C73-1D0F-45F9-A7E4-E9D24EAFDE3D}"/>
              </a:ext>
            </a:extLst>
          </p:cNvPr>
          <p:cNvSpPr>
            <a:spLocks noGrp="1"/>
          </p:cNvSpPr>
          <p:nvPr>
            <p:ph type="title"/>
          </p:nvPr>
        </p:nvSpPr>
        <p:spPr>
          <a:xfrm>
            <a:off x="839788" y="279401"/>
            <a:ext cx="10515600" cy="1061797"/>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D3B88E76-F6AB-4621-A9A6-20A81C5A3F91}"/>
              </a:ext>
            </a:extLst>
          </p:cNvPr>
          <p:cNvSpPr>
            <a:spLocks noGrp="1"/>
          </p:cNvSpPr>
          <p:nvPr>
            <p:ph type="body" idx="1"/>
          </p:nvPr>
        </p:nvSpPr>
        <p:spPr>
          <a:xfrm>
            <a:off x="839788" y="151118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6A313FB9-6D6C-4F61-9E7A-76E686D06C25}"/>
              </a:ext>
            </a:extLst>
          </p:cNvPr>
          <p:cNvSpPr>
            <a:spLocks noGrp="1"/>
          </p:cNvSpPr>
          <p:nvPr>
            <p:ph sz="half" idx="2"/>
          </p:nvPr>
        </p:nvSpPr>
        <p:spPr>
          <a:xfrm>
            <a:off x="839788" y="2335092"/>
            <a:ext cx="5157787" cy="385457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2A93A737-E48B-4909-BE04-F55B58103257}"/>
              </a:ext>
            </a:extLst>
          </p:cNvPr>
          <p:cNvSpPr>
            <a:spLocks noGrp="1"/>
          </p:cNvSpPr>
          <p:nvPr>
            <p:ph type="body" sz="quarter" idx="3"/>
          </p:nvPr>
        </p:nvSpPr>
        <p:spPr>
          <a:xfrm>
            <a:off x="6172200" y="151118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a:extLst>
              <a:ext uri="{FF2B5EF4-FFF2-40B4-BE49-F238E27FC236}">
                <a16:creationId xmlns:a16="http://schemas.microsoft.com/office/drawing/2014/main" id="{D8F9958C-DB5F-444E-ACE8-73F5E0CA67F1}"/>
              </a:ext>
            </a:extLst>
          </p:cNvPr>
          <p:cNvSpPr>
            <a:spLocks noGrp="1"/>
          </p:cNvSpPr>
          <p:nvPr>
            <p:ph sz="quarter" idx="4"/>
          </p:nvPr>
        </p:nvSpPr>
        <p:spPr>
          <a:xfrm>
            <a:off x="6172200" y="2335092"/>
            <a:ext cx="5183188" cy="385457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11D097D1-3052-4C1F-B573-CA25FFF6CCB5}"/>
              </a:ext>
            </a:extLst>
          </p:cNvPr>
          <p:cNvSpPr>
            <a:spLocks noGrp="1"/>
          </p:cNvSpPr>
          <p:nvPr>
            <p:ph type="dt" sz="half" idx="10"/>
          </p:nvPr>
        </p:nvSpPr>
        <p:spPr/>
        <p:txBody>
          <a:bodyPr/>
          <a:lstStyle/>
          <a:p>
            <a:fld id="{C6A5CD8C-7FEF-4E71-8EB9-D3BA6E2E3E9E}" type="datetime1">
              <a:rPr lang="en-US" noProof="0" smtClean="0"/>
              <a:t>12/16/2025</a:t>
            </a:fld>
            <a:endParaRPr lang="en-US" noProof="0" dirty="0"/>
          </a:p>
        </p:txBody>
      </p:sp>
      <p:sp>
        <p:nvSpPr>
          <p:cNvPr id="8" name="Footer Placeholder 7">
            <a:extLst>
              <a:ext uri="{FF2B5EF4-FFF2-40B4-BE49-F238E27FC236}">
                <a16:creationId xmlns:a16="http://schemas.microsoft.com/office/drawing/2014/main" id="{F2607AC3-2220-4DDA-A22A-C404538FE48E}"/>
              </a:ext>
            </a:extLst>
          </p:cNvPr>
          <p:cNvSpPr>
            <a:spLocks noGrp="1"/>
          </p:cNvSpPr>
          <p:nvPr>
            <p:ph type="ftr" sz="quarter" idx="11"/>
          </p:nvPr>
        </p:nvSpPr>
        <p:spPr/>
        <p:txBody>
          <a:bodyPr/>
          <a:lstStyle/>
          <a:p>
            <a:endParaRPr lang="en-US" noProof="0" dirty="0"/>
          </a:p>
        </p:txBody>
      </p:sp>
      <p:sp>
        <p:nvSpPr>
          <p:cNvPr id="9" name="Slide Number Placeholder 8">
            <a:extLst>
              <a:ext uri="{FF2B5EF4-FFF2-40B4-BE49-F238E27FC236}">
                <a16:creationId xmlns:a16="http://schemas.microsoft.com/office/drawing/2014/main" id="{6FD8DEB3-F122-4B42-9E12-F61189B878B2}"/>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1697807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9EF5-3FD9-4423-A9E8-B67B4E902E9B}"/>
              </a:ext>
            </a:extLst>
          </p:cNvPr>
          <p:cNvSpPr>
            <a:spLocks noGrp="1"/>
          </p:cNvSpPr>
          <p:nvPr>
            <p:ph type="title"/>
          </p:nvPr>
        </p:nvSpPr>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30D7191-31B4-440E-A4E9-F412FA55824C}"/>
              </a:ext>
            </a:extLst>
          </p:cNvPr>
          <p:cNvSpPr>
            <a:spLocks noGrp="1"/>
          </p:cNvSpPr>
          <p:nvPr>
            <p:ph type="dt" sz="half" idx="10"/>
          </p:nvPr>
        </p:nvSpPr>
        <p:spPr/>
        <p:txBody>
          <a:bodyPr/>
          <a:lstStyle/>
          <a:p>
            <a:fld id="{4BE4379E-9B58-41EA-B928-5B1C8436A60E}" type="datetime1">
              <a:rPr lang="en-US" noProof="0" smtClean="0"/>
              <a:t>12/16/2025</a:t>
            </a:fld>
            <a:endParaRPr lang="en-US" noProof="0" dirty="0"/>
          </a:p>
        </p:txBody>
      </p:sp>
      <p:sp>
        <p:nvSpPr>
          <p:cNvPr id="4" name="Footer Placeholder 3">
            <a:extLst>
              <a:ext uri="{FF2B5EF4-FFF2-40B4-BE49-F238E27FC236}">
                <a16:creationId xmlns:a16="http://schemas.microsoft.com/office/drawing/2014/main" id="{8EC85CB6-0880-4BF0-8E98-291E70C71377}"/>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E4A5E74-F26F-4C7A-BED1-6EE66C0B3A54}"/>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2482169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55C546-684A-45B9-8890-66DC55DF7D06}"/>
              </a:ext>
            </a:extLst>
          </p:cNvPr>
          <p:cNvSpPr>
            <a:spLocks noGrp="1"/>
          </p:cNvSpPr>
          <p:nvPr>
            <p:ph type="dt" sz="half" idx="10"/>
          </p:nvPr>
        </p:nvSpPr>
        <p:spPr/>
        <p:txBody>
          <a:bodyPr/>
          <a:lstStyle/>
          <a:p>
            <a:fld id="{40B0A371-51FE-4D99-BD87-6A650FCE519D}" type="datetime1">
              <a:rPr lang="en-US" noProof="0" smtClean="0"/>
              <a:t>12/16/2025</a:t>
            </a:fld>
            <a:endParaRPr lang="en-US" noProof="0" dirty="0"/>
          </a:p>
        </p:txBody>
      </p:sp>
      <p:sp>
        <p:nvSpPr>
          <p:cNvPr id="3" name="Footer Placeholder 2">
            <a:extLst>
              <a:ext uri="{FF2B5EF4-FFF2-40B4-BE49-F238E27FC236}">
                <a16:creationId xmlns:a16="http://schemas.microsoft.com/office/drawing/2014/main" id="{4543EBDF-D696-42F7-B962-56F5FEE120CC}"/>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6789D77E-1675-4F9D-9113-B274CB0E87FA}"/>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8" name="Rectangle 7">
            <a:extLst>
              <a:ext uri="{FF2B5EF4-FFF2-40B4-BE49-F238E27FC236}">
                <a16:creationId xmlns:a16="http://schemas.microsoft.com/office/drawing/2014/main" id="{216DE267-11BA-450E-9FB0-1C85BD8193FC}"/>
              </a:ext>
            </a:extLst>
          </p:cNvPr>
          <p:cNvSpPr/>
          <p:nvPr userDrawn="1"/>
        </p:nvSpPr>
        <p:spPr>
          <a:xfrm>
            <a:off x="701040" y="1198880"/>
            <a:ext cx="3373120" cy="26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38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436AC7-7A11-4522-AC6B-56A977DD6393}"/>
              </a:ext>
            </a:extLst>
          </p:cNvPr>
          <p:cNvSpPr/>
          <p:nvPr userDrawn="1"/>
        </p:nvSpPr>
        <p:spPr>
          <a:xfrm>
            <a:off x="701040" y="1198880"/>
            <a:ext cx="3373120" cy="26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8E9C90-06AB-49B5-9970-F5791DE93A41}"/>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Content Placeholder 2">
            <a:extLst>
              <a:ext uri="{FF2B5EF4-FFF2-40B4-BE49-F238E27FC236}">
                <a16:creationId xmlns:a16="http://schemas.microsoft.com/office/drawing/2014/main" id="{EFFB0071-932D-4CA0-92FB-A6E75AC85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71C8D9F5-8B70-4BDD-9CB5-BBF87CF55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7989DE91-7A80-4682-9D32-2CD41DEFB7B2}"/>
              </a:ext>
            </a:extLst>
          </p:cNvPr>
          <p:cNvSpPr>
            <a:spLocks noGrp="1"/>
          </p:cNvSpPr>
          <p:nvPr>
            <p:ph type="dt" sz="half" idx="10"/>
          </p:nvPr>
        </p:nvSpPr>
        <p:spPr/>
        <p:txBody>
          <a:bodyPr/>
          <a:lstStyle/>
          <a:p>
            <a:fld id="{5FCF8CFF-A1C0-4B6C-AA8D-BE72CB14468D}" type="datetime1">
              <a:rPr lang="en-US" noProof="0" smtClean="0"/>
              <a:t>12/16/2025</a:t>
            </a:fld>
            <a:endParaRPr lang="en-US" noProof="0" dirty="0"/>
          </a:p>
        </p:txBody>
      </p:sp>
      <p:sp>
        <p:nvSpPr>
          <p:cNvPr id="6" name="Footer Placeholder 5">
            <a:extLst>
              <a:ext uri="{FF2B5EF4-FFF2-40B4-BE49-F238E27FC236}">
                <a16:creationId xmlns:a16="http://schemas.microsoft.com/office/drawing/2014/main" id="{7B9E2482-2E7D-4868-95A7-4A55B40FECE1}"/>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1F4E84CF-C3E5-4475-84C7-21CBAC064B74}"/>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12" name="object 27" descr="Beige rectangle">
            <a:extLst>
              <a:ext uri="{FF2B5EF4-FFF2-40B4-BE49-F238E27FC236}">
                <a16:creationId xmlns:a16="http://schemas.microsoft.com/office/drawing/2014/main" id="{B2B1FE43-FD37-498E-BFCE-BBD1480231A0}"/>
              </a:ext>
            </a:extLst>
          </p:cNvPr>
          <p:cNvSpPr/>
          <p:nvPr userDrawn="1"/>
        </p:nvSpPr>
        <p:spPr>
          <a:xfrm>
            <a:off x="952095" y="2057400"/>
            <a:ext cx="2808000" cy="0"/>
          </a:xfrm>
          <a:custGeom>
            <a:avLst/>
            <a:gdLst/>
            <a:ahLst/>
            <a:cxnLst/>
            <a:rect l="l" t="t" r="r" b="b"/>
            <a:pathLst>
              <a:path w="2501265">
                <a:moveTo>
                  <a:pt x="0" y="0"/>
                </a:moveTo>
                <a:lnTo>
                  <a:pt x="2500883" y="0"/>
                </a:lnTo>
              </a:path>
            </a:pathLst>
          </a:custGeom>
          <a:ln w="54863">
            <a:solidFill>
              <a:schemeClr val="accent2"/>
            </a:solidFill>
          </a:ln>
        </p:spPr>
        <p:txBody>
          <a:bodyPr wrap="square" lIns="0" tIns="0" rIns="0" bIns="0" rtlCol="0"/>
          <a:lstStyle/>
          <a:p>
            <a:endParaRPr lang="en-US" dirty="0"/>
          </a:p>
        </p:txBody>
      </p:sp>
    </p:spTree>
    <p:extLst>
      <p:ext uri="{BB962C8B-B14F-4D97-AF65-F5344CB8AC3E}">
        <p14:creationId xmlns:p14="http://schemas.microsoft.com/office/powerpoint/2010/main" val="395721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B42A2-6C87-4352-9FCE-0A4ACFEE95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0FBA1-6110-4D40-B7F5-ADD019F2E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396CB-9F3B-47D0-B0B3-BF995771265D}"/>
              </a:ext>
            </a:extLst>
          </p:cNvPr>
          <p:cNvSpPr>
            <a:spLocks noGrp="1"/>
          </p:cNvSpPr>
          <p:nvPr>
            <p:ph type="dt" sz="half" idx="10"/>
          </p:nvPr>
        </p:nvSpPr>
        <p:spPr/>
        <p:txBody>
          <a:bodyPr/>
          <a:lstStyle/>
          <a:p>
            <a:fld id="{A29D108C-D666-4783-9654-2B911B8DBA90}" type="datetimeFigureOut">
              <a:rPr lang="en-US" smtClean="0"/>
              <a:t>12/16/2025</a:t>
            </a:fld>
            <a:endParaRPr lang="en-US"/>
          </a:p>
        </p:txBody>
      </p:sp>
      <p:sp>
        <p:nvSpPr>
          <p:cNvPr id="5" name="Footer Placeholder 4">
            <a:extLst>
              <a:ext uri="{FF2B5EF4-FFF2-40B4-BE49-F238E27FC236}">
                <a16:creationId xmlns:a16="http://schemas.microsoft.com/office/drawing/2014/main" id="{1D82C828-D396-4130-9041-5C150B084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22E1D-BD11-4B93-A9D8-D538C24DF751}"/>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3863389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8553D57-F3EF-4003-9DCC-F30C7011CB72}"/>
              </a:ext>
            </a:extLst>
          </p:cNvPr>
          <p:cNvSpPr/>
          <p:nvPr userDrawn="1"/>
        </p:nvSpPr>
        <p:spPr>
          <a:xfrm>
            <a:off x="629920" y="1193800"/>
            <a:ext cx="334772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90E0AA-5363-4861-AB6B-0E4D34D74B92}"/>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Picture Placeholder 2">
            <a:extLst>
              <a:ext uri="{FF2B5EF4-FFF2-40B4-BE49-F238E27FC236}">
                <a16:creationId xmlns:a16="http://schemas.microsoft.com/office/drawing/2014/main" id="{8D44B7CE-2038-4CCA-AA8A-D03DE5FD9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4" name="Text Placeholder 3">
            <a:extLst>
              <a:ext uri="{FF2B5EF4-FFF2-40B4-BE49-F238E27FC236}">
                <a16:creationId xmlns:a16="http://schemas.microsoft.com/office/drawing/2014/main" id="{EA79774D-36EB-4201-B1AC-922DD2E06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CAD1E234-1CB2-41A0-B40D-7E7F160CBA11}"/>
              </a:ext>
            </a:extLst>
          </p:cNvPr>
          <p:cNvSpPr>
            <a:spLocks noGrp="1"/>
          </p:cNvSpPr>
          <p:nvPr>
            <p:ph type="dt" sz="half" idx="10"/>
          </p:nvPr>
        </p:nvSpPr>
        <p:spPr/>
        <p:txBody>
          <a:bodyPr/>
          <a:lstStyle/>
          <a:p>
            <a:fld id="{8C6D634D-0427-413D-A0D0-098959D06FEF}" type="datetime1">
              <a:rPr lang="en-US" noProof="0" smtClean="0"/>
              <a:t>12/16/2025</a:t>
            </a:fld>
            <a:endParaRPr lang="en-US" noProof="0" dirty="0"/>
          </a:p>
        </p:txBody>
      </p:sp>
      <p:sp>
        <p:nvSpPr>
          <p:cNvPr id="6" name="Footer Placeholder 5">
            <a:extLst>
              <a:ext uri="{FF2B5EF4-FFF2-40B4-BE49-F238E27FC236}">
                <a16:creationId xmlns:a16="http://schemas.microsoft.com/office/drawing/2014/main" id="{99FD472E-6334-4051-B4D9-6361A819F792}"/>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192384B9-6290-4070-B7D1-A105B27F0CB0}"/>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11" name="object 27" descr="Beige rectangle">
            <a:extLst>
              <a:ext uri="{FF2B5EF4-FFF2-40B4-BE49-F238E27FC236}">
                <a16:creationId xmlns:a16="http://schemas.microsoft.com/office/drawing/2014/main" id="{089FC68F-39AB-447B-BF27-4E2A973046DE}"/>
              </a:ext>
            </a:extLst>
          </p:cNvPr>
          <p:cNvSpPr/>
          <p:nvPr userDrawn="1"/>
        </p:nvSpPr>
        <p:spPr>
          <a:xfrm>
            <a:off x="947015" y="2057400"/>
            <a:ext cx="2808000" cy="0"/>
          </a:xfrm>
          <a:custGeom>
            <a:avLst/>
            <a:gdLst/>
            <a:ahLst/>
            <a:cxnLst/>
            <a:rect l="l" t="t" r="r" b="b"/>
            <a:pathLst>
              <a:path w="2501265">
                <a:moveTo>
                  <a:pt x="0" y="0"/>
                </a:moveTo>
                <a:lnTo>
                  <a:pt x="2500883" y="0"/>
                </a:lnTo>
              </a:path>
            </a:pathLst>
          </a:custGeom>
          <a:ln w="54863">
            <a:solidFill>
              <a:schemeClr val="accent2"/>
            </a:solidFill>
          </a:ln>
        </p:spPr>
        <p:txBody>
          <a:bodyPr wrap="square" lIns="0" tIns="0" rIns="0" bIns="0" rtlCol="0"/>
          <a:lstStyle/>
          <a:p>
            <a:endParaRPr lang="en-US" dirty="0"/>
          </a:p>
        </p:txBody>
      </p:sp>
    </p:spTree>
    <p:extLst>
      <p:ext uri="{BB962C8B-B14F-4D97-AF65-F5344CB8AC3E}">
        <p14:creationId xmlns:p14="http://schemas.microsoft.com/office/powerpoint/2010/main" val="367245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Horisontal Conten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E4FD2CFF-0F3D-42BB-BBFF-903727B32640}"/>
              </a:ext>
            </a:extLst>
          </p:cNvPr>
          <p:cNvSpPr/>
          <p:nvPr userDrawn="1"/>
        </p:nvSpPr>
        <p:spPr>
          <a:xfrm>
            <a:off x="0" y="1562188"/>
            <a:ext cx="11269980" cy="2359660"/>
          </a:xfrm>
          <a:custGeom>
            <a:avLst/>
            <a:gdLst/>
            <a:ahLst/>
            <a:cxnLst/>
            <a:rect l="l" t="t" r="r" b="b"/>
            <a:pathLst>
              <a:path w="11269980" h="2359660">
                <a:moveTo>
                  <a:pt x="0" y="2359152"/>
                </a:moveTo>
                <a:lnTo>
                  <a:pt x="11269980" y="2359152"/>
                </a:lnTo>
                <a:lnTo>
                  <a:pt x="11269980" y="0"/>
                </a:lnTo>
                <a:lnTo>
                  <a:pt x="0" y="0"/>
                </a:lnTo>
                <a:lnTo>
                  <a:pt x="0" y="2359152"/>
                </a:lnTo>
                <a:close/>
              </a:path>
            </a:pathLst>
          </a:custGeom>
          <a:solidFill>
            <a:schemeClr val="tx2"/>
          </a:solidFill>
        </p:spPr>
        <p:txBody>
          <a:bodyPr wrap="square" lIns="0" tIns="0" rIns="0" bIns="0" rtlCol="0"/>
          <a:lstStyle/>
          <a:p>
            <a:endParaRPr lang="en-US" noProof="0" dirty="0"/>
          </a:p>
        </p:txBody>
      </p:sp>
      <p:sp>
        <p:nvSpPr>
          <p:cNvPr id="7" name="Slide Number Placeholder 6">
            <a:extLst>
              <a:ext uri="{FF2B5EF4-FFF2-40B4-BE49-F238E27FC236}">
                <a16:creationId xmlns:a16="http://schemas.microsoft.com/office/drawing/2014/main" id="{4E60EB58-EF7E-435A-8B07-B5BCF3AF119F}"/>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838200" y="4133087"/>
            <a:ext cx="10431780" cy="20438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397CD216-73DE-4B96-8E1B-BB64D86142BB}" type="datetime1">
              <a:rPr lang="en-US" noProof="0" smtClean="0"/>
              <a:t>12/16/2025</a:t>
            </a:fld>
            <a:endParaRPr lang="en-US" noProof="0" dirty="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noProof="0" dirty="0"/>
          </a:p>
        </p:txBody>
      </p:sp>
      <p:sp>
        <p:nvSpPr>
          <p:cNvPr id="9" name="Content Placeholder 3">
            <a:extLst>
              <a:ext uri="{FF2B5EF4-FFF2-40B4-BE49-F238E27FC236}">
                <a16:creationId xmlns:a16="http://schemas.microsoft.com/office/drawing/2014/main" id="{C1B0D46C-2987-401A-A0C4-CFB6F73E9D23}"/>
              </a:ext>
            </a:extLst>
          </p:cNvPr>
          <p:cNvSpPr>
            <a:spLocks noGrp="1"/>
          </p:cNvSpPr>
          <p:nvPr>
            <p:ph sz="half" idx="13"/>
          </p:nvPr>
        </p:nvSpPr>
        <p:spPr>
          <a:xfrm>
            <a:off x="844296" y="1788579"/>
            <a:ext cx="10425684" cy="19068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98483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ix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202246-9B90-4CE1-AAF1-3328E51AE0A5}"/>
              </a:ext>
            </a:extLst>
          </p:cNvPr>
          <p:cNvSpPr>
            <a:spLocks noGrp="1"/>
          </p:cNvSpPr>
          <p:nvPr>
            <p:ph type="pic" sz="quarter" idx="13"/>
          </p:nvPr>
        </p:nvSpPr>
        <p:spPr>
          <a:xfrm>
            <a:off x="0" y="0"/>
            <a:ext cx="12192000" cy="6858000"/>
          </a:xfrm>
        </p:spPr>
        <p:txBody>
          <a:bodyPr/>
          <a:lstStyle>
            <a:lvl1pPr marL="0" indent="0" algn="ctr">
              <a:buNone/>
              <a:defRPr/>
            </a:lvl1pPr>
          </a:lstStyle>
          <a:p>
            <a:r>
              <a:rPr lang="en-US" noProof="0"/>
              <a:t>Click icon to add picture</a:t>
            </a:r>
            <a:endParaRPr lang="en-US" noProof="0" dirty="0"/>
          </a:p>
        </p:txBody>
      </p:sp>
      <p:sp>
        <p:nvSpPr>
          <p:cNvPr id="18" name="Content Placeholder 2">
            <a:extLst>
              <a:ext uri="{FF2B5EF4-FFF2-40B4-BE49-F238E27FC236}">
                <a16:creationId xmlns:a16="http://schemas.microsoft.com/office/drawing/2014/main" id="{843DF42B-5E6A-409A-A205-0B59AE5FBD98}"/>
              </a:ext>
            </a:extLst>
          </p:cNvPr>
          <p:cNvSpPr>
            <a:spLocks noGrp="1"/>
          </p:cNvSpPr>
          <p:nvPr>
            <p:ph sz="half" idx="15"/>
          </p:nvPr>
        </p:nvSpPr>
        <p:spPr>
          <a:xfrm>
            <a:off x="8530301" y="1690689"/>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2">
            <a:extLst>
              <a:ext uri="{FF2B5EF4-FFF2-40B4-BE49-F238E27FC236}">
                <a16:creationId xmlns:a16="http://schemas.microsoft.com/office/drawing/2014/main" id="{9C7A202D-9C81-48E9-AC0B-E4DDE20AE14F}"/>
              </a:ext>
            </a:extLst>
          </p:cNvPr>
          <p:cNvSpPr>
            <a:spLocks noGrp="1"/>
          </p:cNvSpPr>
          <p:nvPr>
            <p:ph sz="half" idx="14"/>
          </p:nvPr>
        </p:nvSpPr>
        <p:spPr>
          <a:xfrm>
            <a:off x="4888689" y="1702826"/>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a:extLst>
              <a:ext uri="{FF2B5EF4-FFF2-40B4-BE49-F238E27FC236}">
                <a16:creationId xmlns:a16="http://schemas.microsoft.com/office/drawing/2014/main" id="{4E60EB58-EF7E-435A-8B07-B5BCF3AF119F}"/>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1337076" y="1702826"/>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397CD216-73DE-4B96-8E1B-BB64D86142BB}" type="datetime1">
              <a:rPr lang="en-US" noProof="0" smtClean="0"/>
              <a:t>12/16/2025</a:t>
            </a:fld>
            <a:endParaRPr lang="en-US" noProof="0" dirty="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noProof="0" dirty="0"/>
          </a:p>
        </p:txBody>
      </p:sp>
      <p:sp>
        <p:nvSpPr>
          <p:cNvPr id="25" name="Content Placeholder 2">
            <a:extLst>
              <a:ext uri="{FF2B5EF4-FFF2-40B4-BE49-F238E27FC236}">
                <a16:creationId xmlns:a16="http://schemas.microsoft.com/office/drawing/2014/main" id="{70506441-775A-4D93-ADE3-695C86D6699F}"/>
              </a:ext>
            </a:extLst>
          </p:cNvPr>
          <p:cNvSpPr>
            <a:spLocks noGrp="1"/>
          </p:cNvSpPr>
          <p:nvPr>
            <p:ph sz="half" idx="16"/>
          </p:nvPr>
        </p:nvSpPr>
        <p:spPr>
          <a:xfrm>
            <a:off x="8530301" y="3849456"/>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Content Placeholder 2">
            <a:extLst>
              <a:ext uri="{FF2B5EF4-FFF2-40B4-BE49-F238E27FC236}">
                <a16:creationId xmlns:a16="http://schemas.microsoft.com/office/drawing/2014/main" id="{FA00A08C-FA2D-44B5-9451-63F193A3E7B3}"/>
              </a:ext>
            </a:extLst>
          </p:cNvPr>
          <p:cNvSpPr>
            <a:spLocks noGrp="1"/>
          </p:cNvSpPr>
          <p:nvPr>
            <p:ph sz="half" idx="17"/>
          </p:nvPr>
        </p:nvSpPr>
        <p:spPr>
          <a:xfrm>
            <a:off x="4888689" y="3849456"/>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Content Placeholder 2">
            <a:extLst>
              <a:ext uri="{FF2B5EF4-FFF2-40B4-BE49-F238E27FC236}">
                <a16:creationId xmlns:a16="http://schemas.microsoft.com/office/drawing/2014/main" id="{6A8F9540-8D26-4ADA-88E6-B9A742232C2D}"/>
              </a:ext>
            </a:extLst>
          </p:cNvPr>
          <p:cNvSpPr>
            <a:spLocks noGrp="1"/>
          </p:cNvSpPr>
          <p:nvPr>
            <p:ph sz="half" idx="18"/>
          </p:nvPr>
        </p:nvSpPr>
        <p:spPr>
          <a:xfrm>
            <a:off x="1337076" y="3849456"/>
            <a:ext cx="3148965" cy="1922438"/>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Picture Placeholder 28">
            <a:extLst>
              <a:ext uri="{FF2B5EF4-FFF2-40B4-BE49-F238E27FC236}">
                <a16:creationId xmlns:a16="http://schemas.microsoft.com/office/drawing/2014/main" id="{3D7801BA-80A8-4F2C-90C8-155E6210A852}"/>
              </a:ext>
            </a:extLst>
          </p:cNvPr>
          <p:cNvSpPr>
            <a:spLocks noGrp="1"/>
          </p:cNvSpPr>
          <p:nvPr>
            <p:ph type="pic" sz="quarter" idx="19"/>
          </p:nvPr>
        </p:nvSpPr>
        <p:spPr>
          <a:xfrm>
            <a:off x="947634" y="1679576"/>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0" name="Picture Placeholder 28">
            <a:extLst>
              <a:ext uri="{FF2B5EF4-FFF2-40B4-BE49-F238E27FC236}">
                <a16:creationId xmlns:a16="http://schemas.microsoft.com/office/drawing/2014/main" id="{99C7ED62-8CE2-417B-9E03-DB47D419110B}"/>
              </a:ext>
            </a:extLst>
          </p:cNvPr>
          <p:cNvSpPr>
            <a:spLocks noGrp="1"/>
          </p:cNvSpPr>
          <p:nvPr>
            <p:ph type="pic" sz="quarter" idx="20"/>
          </p:nvPr>
        </p:nvSpPr>
        <p:spPr>
          <a:xfrm>
            <a:off x="4499246" y="1679576"/>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1" name="Picture Placeholder 28">
            <a:extLst>
              <a:ext uri="{FF2B5EF4-FFF2-40B4-BE49-F238E27FC236}">
                <a16:creationId xmlns:a16="http://schemas.microsoft.com/office/drawing/2014/main" id="{96383197-4013-4D5E-BF47-64BD2386A4D6}"/>
              </a:ext>
            </a:extLst>
          </p:cNvPr>
          <p:cNvSpPr>
            <a:spLocks noGrp="1"/>
          </p:cNvSpPr>
          <p:nvPr>
            <p:ph type="pic" sz="quarter" idx="21"/>
          </p:nvPr>
        </p:nvSpPr>
        <p:spPr>
          <a:xfrm>
            <a:off x="8126282" y="1679576"/>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2" name="Picture Placeholder 28">
            <a:extLst>
              <a:ext uri="{FF2B5EF4-FFF2-40B4-BE49-F238E27FC236}">
                <a16:creationId xmlns:a16="http://schemas.microsoft.com/office/drawing/2014/main" id="{B2568099-B430-4F70-A248-1840860FFEED}"/>
              </a:ext>
            </a:extLst>
          </p:cNvPr>
          <p:cNvSpPr>
            <a:spLocks noGrp="1"/>
          </p:cNvSpPr>
          <p:nvPr>
            <p:ph type="pic" sz="quarter" idx="22"/>
          </p:nvPr>
        </p:nvSpPr>
        <p:spPr>
          <a:xfrm>
            <a:off x="947634" y="3792079"/>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3" name="Picture Placeholder 28">
            <a:extLst>
              <a:ext uri="{FF2B5EF4-FFF2-40B4-BE49-F238E27FC236}">
                <a16:creationId xmlns:a16="http://schemas.microsoft.com/office/drawing/2014/main" id="{82A0F640-3653-4074-BEAA-B09FF6E0B391}"/>
              </a:ext>
            </a:extLst>
          </p:cNvPr>
          <p:cNvSpPr>
            <a:spLocks noGrp="1"/>
          </p:cNvSpPr>
          <p:nvPr>
            <p:ph type="pic" sz="quarter" idx="23"/>
          </p:nvPr>
        </p:nvSpPr>
        <p:spPr>
          <a:xfrm>
            <a:off x="4499246" y="3792079"/>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4" name="Picture Placeholder 28">
            <a:extLst>
              <a:ext uri="{FF2B5EF4-FFF2-40B4-BE49-F238E27FC236}">
                <a16:creationId xmlns:a16="http://schemas.microsoft.com/office/drawing/2014/main" id="{1723BD4F-261F-418F-B763-09039D2CA7B6}"/>
              </a:ext>
            </a:extLst>
          </p:cNvPr>
          <p:cNvSpPr>
            <a:spLocks noGrp="1"/>
          </p:cNvSpPr>
          <p:nvPr>
            <p:ph type="pic" sz="quarter" idx="24"/>
          </p:nvPr>
        </p:nvSpPr>
        <p:spPr>
          <a:xfrm>
            <a:off x="8126282" y="3792079"/>
            <a:ext cx="376237" cy="376237"/>
          </a:xfrm>
        </p:spPr>
        <p:txBody>
          <a:bodyPr>
            <a:normAutofit/>
          </a:bodyPr>
          <a:lstStyle>
            <a:lvl1pPr marL="0" indent="0" algn="ctr">
              <a:buNone/>
              <a:defRPr sz="400"/>
            </a:lvl1pPr>
          </a:lstStyle>
          <a:p>
            <a:r>
              <a:rPr lang="en-US" noProof="0"/>
              <a:t>Click icon to add picture</a:t>
            </a:r>
            <a:endParaRPr lang="en-US" noProof="0" dirty="0"/>
          </a:p>
        </p:txBody>
      </p:sp>
    </p:spTree>
    <p:extLst>
      <p:ext uri="{BB962C8B-B14F-4D97-AF65-F5344CB8AC3E}">
        <p14:creationId xmlns:p14="http://schemas.microsoft.com/office/powerpoint/2010/main" val="4198510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mparison with picture">
    <p:spTree>
      <p:nvGrpSpPr>
        <p:cNvPr id="1" name=""/>
        <p:cNvGrpSpPr/>
        <p:nvPr/>
      </p:nvGrpSpPr>
      <p:grpSpPr>
        <a:xfrm>
          <a:off x="0" y="0"/>
          <a:ext cx="0" cy="0"/>
          <a:chOff x="0" y="0"/>
          <a:chExt cx="0" cy="0"/>
        </a:xfrm>
      </p:grpSpPr>
      <p:sp>
        <p:nvSpPr>
          <p:cNvPr id="14" name="Picture Placeholder 12">
            <a:extLst>
              <a:ext uri="{FF2B5EF4-FFF2-40B4-BE49-F238E27FC236}">
                <a16:creationId xmlns:a16="http://schemas.microsoft.com/office/drawing/2014/main" id="{B74348DE-EC54-4C62-948C-0B2BF9045578}"/>
              </a:ext>
            </a:extLst>
          </p:cNvPr>
          <p:cNvSpPr>
            <a:spLocks noGrp="1"/>
          </p:cNvSpPr>
          <p:nvPr>
            <p:ph type="pic" sz="quarter" idx="13"/>
          </p:nvPr>
        </p:nvSpPr>
        <p:spPr>
          <a:xfrm>
            <a:off x="0" y="3115389"/>
            <a:ext cx="12188825" cy="3742611"/>
          </a:xfrm>
        </p:spPr>
        <p:txBody>
          <a:bodyPr/>
          <a:lstStyle>
            <a:lvl1pPr marL="0" indent="0" algn="ctr">
              <a:buNone/>
              <a:defRPr/>
            </a:lvl1pPr>
          </a:lstStyle>
          <a:p>
            <a:r>
              <a:rPr lang="en-US" noProof="0"/>
              <a:t>Click icon to add picture</a:t>
            </a:r>
            <a:endParaRPr lang="en-US" noProof="0" dirty="0"/>
          </a:p>
        </p:txBody>
      </p:sp>
      <p:sp>
        <p:nvSpPr>
          <p:cNvPr id="10" name="object 3">
            <a:extLst>
              <a:ext uri="{FF2B5EF4-FFF2-40B4-BE49-F238E27FC236}">
                <a16:creationId xmlns:a16="http://schemas.microsoft.com/office/drawing/2014/main" id="{2A53E879-94A1-4659-9069-ED0D6F03014D}"/>
              </a:ext>
            </a:extLst>
          </p:cNvPr>
          <p:cNvSpPr/>
          <p:nvPr userDrawn="1"/>
        </p:nvSpPr>
        <p:spPr>
          <a:xfrm>
            <a:off x="2400" y="1801701"/>
            <a:ext cx="12189600" cy="1115568"/>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solidFill>
        </p:spPr>
        <p:txBody>
          <a:bodyPr wrap="square" lIns="0" tIns="0" rIns="0" bIns="0" rtlCol="0"/>
          <a:lstStyle/>
          <a:p>
            <a:endParaRPr lang="en-US" noProof="0" dirty="0"/>
          </a:p>
        </p:txBody>
      </p:sp>
      <p:sp>
        <p:nvSpPr>
          <p:cNvPr id="2" name="Title 1">
            <a:extLst>
              <a:ext uri="{FF2B5EF4-FFF2-40B4-BE49-F238E27FC236}">
                <a16:creationId xmlns:a16="http://schemas.microsoft.com/office/drawing/2014/main" id="{0EF43C73-1D0F-45F9-A7E4-E9D24EAFDE3D}"/>
              </a:ext>
            </a:extLst>
          </p:cNvPr>
          <p:cNvSpPr>
            <a:spLocks noGrp="1"/>
          </p:cNvSpPr>
          <p:nvPr>
            <p:ph type="title"/>
          </p:nvPr>
        </p:nvSpPr>
        <p:spPr>
          <a:xfrm>
            <a:off x="839788" y="279401"/>
            <a:ext cx="10515600" cy="1052083"/>
          </a:xfrm>
        </p:spPr>
        <p:txBody>
          <a:bodyPr/>
          <a:lstStyle>
            <a:lvl1pPr>
              <a:defRPr>
                <a:solidFill>
                  <a:schemeClr val="tx2"/>
                </a:solidFill>
              </a:defRPr>
            </a:lvl1pPr>
          </a:lstStyle>
          <a:p>
            <a:r>
              <a:rPr lang="en-US" noProof="0" dirty="0"/>
              <a:t>Click to edit Master title style</a:t>
            </a:r>
          </a:p>
        </p:txBody>
      </p:sp>
      <p:sp>
        <p:nvSpPr>
          <p:cNvPr id="3" name="Text Placeholder 2">
            <a:extLst>
              <a:ext uri="{FF2B5EF4-FFF2-40B4-BE49-F238E27FC236}">
                <a16:creationId xmlns:a16="http://schemas.microsoft.com/office/drawing/2014/main" id="{D3B88E76-F6AB-4621-A9A6-20A81C5A3F91}"/>
              </a:ext>
            </a:extLst>
          </p:cNvPr>
          <p:cNvSpPr>
            <a:spLocks noGrp="1"/>
          </p:cNvSpPr>
          <p:nvPr>
            <p:ph type="body" idx="1"/>
          </p:nvPr>
        </p:nvSpPr>
        <p:spPr>
          <a:xfrm>
            <a:off x="839788" y="178784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6A313FB9-6D6C-4F61-9E7A-76E686D06C25}"/>
              </a:ext>
            </a:extLst>
          </p:cNvPr>
          <p:cNvSpPr>
            <a:spLocks noGrp="1"/>
          </p:cNvSpPr>
          <p:nvPr>
            <p:ph sz="half" idx="2"/>
          </p:nvPr>
        </p:nvSpPr>
        <p:spPr>
          <a:xfrm>
            <a:off x="839788" y="3235927"/>
            <a:ext cx="5157787" cy="27556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2A93A737-E48B-4909-BE04-F55B58103257}"/>
              </a:ext>
            </a:extLst>
          </p:cNvPr>
          <p:cNvSpPr>
            <a:spLocks noGrp="1"/>
          </p:cNvSpPr>
          <p:nvPr>
            <p:ph type="body" sz="quarter" idx="3"/>
          </p:nvPr>
        </p:nvSpPr>
        <p:spPr>
          <a:xfrm>
            <a:off x="6172200" y="178784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a:extLst>
              <a:ext uri="{FF2B5EF4-FFF2-40B4-BE49-F238E27FC236}">
                <a16:creationId xmlns:a16="http://schemas.microsoft.com/office/drawing/2014/main" id="{D8F9958C-DB5F-444E-ACE8-73F5E0CA67F1}"/>
              </a:ext>
            </a:extLst>
          </p:cNvPr>
          <p:cNvSpPr>
            <a:spLocks noGrp="1"/>
          </p:cNvSpPr>
          <p:nvPr>
            <p:ph sz="quarter" idx="4"/>
          </p:nvPr>
        </p:nvSpPr>
        <p:spPr>
          <a:xfrm>
            <a:off x="6172200" y="3235927"/>
            <a:ext cx="5183188" cy="27556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11D097D1-3052-4C1F-B573-CA25FFF6CCB5}"/>
              </a:ext>
            </a:extLst>
          </p:cNvPr>
          <p:cNvSpPr>
            <a:spLocks noGrp="1"/>
          </p:cNvSpPr>
          <p:nvPr>
            <p:ph type="dt" sz="half" idx="10"/>
          </p:nvPr>
        </p:nvSpPr>
        <p:spPr/>
        <p:txBody>
          <a:bodyPr/>
          <a:lstStyle/>
          <a:p>
            <a:fld id="{C6A5CD8C-7FEF-4E71-8EB9-D3BA6E2E3E9E}" type="datetime1">
              <a:rPr lang="en-US" noProof="0" smtClean="0"/>
              <a:t>12/16/2025</a:t>
            </a:fld>
            <a:endParaRPr lang="en-US" noProof="0" dirty="0"/>
          </a:p>
        </p:txBody>
      </p:sp>
      <p:sp>
        <p:nvSpPr>
          <p:cNvPr id="8" name="Footer Placeholder 7">
            <a:extLst>
              <a:ext uri="{FF2B5EF4-FFF2-40B4-BE49-F238E27FC236}">
                <a16:creationId xmlns:a16="http://schemas.microsoft.com/office/drawing/2014/main" id="{F2607AC3-2220-4DDA-A22A-C404538FE48E}"/>
              </a:ext>
            </a:extLst>
          </p:cNvPr>
          <p:cNvSpPr>
            <a:spLocks noGrp="1"/>
          </p:cNvSpPr>
          <p:nvPr>
            <p:ph type="ftr" sz="quarter" idx="11"/>
          </p:nvPr>
        </p:nvSpPr>
        <p:spPr/>
        <p:txBody>
          <a:bodyPr/>
          <a:lstStyle/>
          <a:p>
            <a:endParaRPr lang="en-US" noProof="0" dirty="0"/>
          </a:p>
        </p:txBody>
      </p:sp>
      <p:sp>
        <p:nvSpPr>
          <p:cNvPr id="9" name="Slide Number Placeholder 8">
            <a:extLst>
              <a:ext uri="{FF2B5EF4-FFF2-40B4-BE49-F238E27FC236}">
                <a16:creationId xmlns:a16="http://schemas.microsoft.com/office/drawing/2014/main" id="{6FD8DEB3-F122-4B42-9E12-F61189B878B2}"/>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3517358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icture with Caption_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2570AE6-462E-452F-9ADE-CD45C00095E1}"/>
              </a:ext>
            </a:extLst>
          </p:cNvPr>
          <p:cNvSpPr/>
          <p:nvPr userDrawn="1"/>
        </p:nvSpPr>
        <p:spPr>
          <a:xfrm>
            <a:off x="701040" y="1198880"/>
            <a:ext cx="3373120" cy="26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3">
            <a:extLst>
              <a:ext uri="{FF2B5EF4-FFF2-40B4-BE49-F238E27FC236}">
                <a16:creationId xmlns:a16="http://schemas.microsoft.com/office/drawing/2014/main" id="{29F16048-FF4E-41B1-B3D4-0FB210A70DF2}"/>
              </a:ext>
            </a:extLst>
          </p:cNvPr>
          <p:cNvSpPr/>
          <p:nvPr userDrawn="1"/>
        </p:nvSpPr>
        <p:spPr>
          <a:xfrm>
            <a:off x="5294630" y="0"/>
            <a:ext cx="6897370" cy="6858000"/>
          </a:xfrm>
          <a:custGeom>
            <a:avLst/>
            <a:gdLst/>
            <a:ahLst/>
            <a:cxnLst/>
            <a:rect l="l" t="t" r="r" b="b"/>
            <a:pathLst>
              <a:path w="6897370" h="6858000">
                <a:moveTo>
                  <a:pt x="0" y="6858000"/>
                </a:moveTo>
                <a:lnTo>
                  <a:pt x="6896900" y="6858000"/>
                </a:lnTo>
                <a:lnTo>
                  <a:pt x="6896900" y="0"/>
                </a:lnTo>
                <a:lnTo>
                  <a:pt x="0" y="0"/>
                </a:lnTo>
                <a:lnTo>
                  <a:pt x="0" y="6858000"/>
                </a:lnTo>
                <a:close/>
              </a:path>
            </a:pathLst>
          </a:custGeom>
          <a:solidFill>
            <a:schemeClr val="tx2"/>
          </a:solidFill>
        </p:spPr>
        <p:txBody>
          <a:bodyPr wrap="square" lIns="0" tIns="0" rIns="0" bIns="0" rtlCol="0"/>
          <a:lstStyle/>
          <a:p>
            <a:endParaRPr lang="en-US" noProof="0" dirty="0"/>
          </a:p>
        </p:txBody>
      </p:sp>
      <p:sp>
        <p:nvSpPr>
          <p:cNvPr id="2" name="Title 1">
            <a:extLst>
              <a:ext uri="{FF2B5EF4-FFF2-40B4-BE49-F238E27FC236}">
                <a16:creationId xmlns:a16="http://schemas.microsoft.com/office/drawing/2014/main" id="{4690E0AA-5363-4861-AB6B-0E4D34D74B92}"/>
              </a:ext>
            </a:extLst>
          </p:cNvPr>
          <p:cNvSpPr>
            <a:spLocks noGrp="1"/>
          </p:cNvSpPr>
          <p:nvPr>
            <p:ph type="title"/>
          </p:nvPr>
        </p:nvSpPr>
        <p:spPr>
          <a:xfrm>
            <a:off x="839788" y="417362"/>
            <a:ext cx="3932237" cy="1302111"/>
          </a:xfrm>
        </p:spPr>
        <p:txBody>
          <a:bodyPr anchor="b"/>
          <a:lstStyle>
            <a:lvl1pPr>
              <a:defRPr sz="3200"/>
            </a:lvl1pPr>
          </a:lstStyle>
          <a:p>
            <a:r>
              <a:rPr lang="en-US" noProof="0"/>
              <a:t>Click to edit Master title style</a:t>
            </a:r>
          </a:p>
        </p:txBody>
      </p:sp>
      <p:sp>
        <p:nvSpPr>
          <p:cNvPr id="4" name="Text Placeholder 3">
            <a:extLst>
              <a:ext uri="{FF2B5EF4-FFF2-40B4-BE49-F238E27FC236}">
                <a16:creationId xmlns:a16="http://schemas.microsoft.com/office/drawing/2014/main" id="{EA79774D-36EB-4201-B1AC-922DD2E06640}"/>
              </a:ext>
            </a:extLst>
          </p:cNvPr>
          <p:cNvSpPr>
            <a:spLocks noGrp="1"/>
          </p:cNvSpPr>
          <p:nvPr>
            <p:ph type="body" sz="half" idx="2"/>
          </p:nvPr>
        </p:nvSpPr>
        <p:spPr>
          <a:xfrm>
            <a:off x="7294251" y="1192697"/>
            <a:ext cx="4057961" cy="1431234"/>
          </a:xfrm>
        </p:spPr>
        <p:txBody>
          <a:bodyPr/>
          <a:lstStyle>
            <a:lvl1pPr marL="0" indent="0">
              <a:buNone/>
              <a:defRPr sz="1600">
                <a:solidFill>
                  <a:schemeClr val="bg2">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CAD1E234-1CB2-41A0-B40D-7E7F160CBA11}"/>
              </a:ext>
            </a:extLst>
          </p:cNvPr>
          <p:cNvSpPr>
            <a:spLocks noGrp="1"/>
          </p:cNvSpPr>
          <p:nvPr>
            <p:ph type="dt" sz="half" idx="10"/>
          </p:nvPr>
        </p:nvSpPr>
        <p:spPr/>
        <p:txBody>
          <a:bodyPr/>
          <a:lstStyle/>
          <a:p>
            <a:fld id="{8C6D634D-0427-413D-A0D0-098959D06FEF}" type="datetime1">
              <a:rPr lang="en-US" noProof="0" smtClean="0"/>
              <a:t>12/16/2025</a:t>
            </a:fld>
            <a:endParaRPr lang="en-US" noProof="0" dirty="0"/>
          </a:p>
        </p:txBody>
      </p:sp>
      <p:sp>
        <p:nvSpPr>
          <p:cNvPr id="6" name="Footer Placeholder 5">
            <a:extLst>
              <a:ext uri="{FF2B5EF4-FFF2-40B4-BE49-F238E27FC236}">
                <a16:creationId xmlns:a16="http://schemas.microsoft.com/office/drawing/2014/main" id="{99FD472E-6334-4051-B4D9-6361A819F792}"/>
              </a:ext>
            </a:extLst>
          </p:cNvPr>
          <p:cNvSpPr>
            <a:spLocks noGrp="1"/>
          </p:cNvSpPr>
          <p:nvPr>
            <p:ph type="ftr" sz="quarter" idx="11"/>
          </p:nvPr>
        </p:nvSpPr>
        <p:spPr/>
        <p:txBody>
          <a:bodyPr/>
          <a:lstStyle/>
          <a:p>
            <a:endParaRPr lang="en-US" noProof="0" dirty="0"/>
          </a:p>
        </p:txBody>
      </p:sp>
      <p:sp>
        <p:nvSpPr>
          <p:cNvPr id="9" name="object 2">
            <a:extLst>
              <a:ext uri="{FF2B5EF4-FFF2-40B4-BE49-F238E27FC236}">
                <a16:creationId xmlns:a16="http://schemas.microsoft.com/office/drawing/2014/main" id="{9337951D-6DB6-4713-9200-E8513CDEB6B3}"/>
              </a:ext>
            </a:extLst>
          </p:cNvPr>
          <p:cNvSpPr/>
          <p:nvPr userDrawn="1"/>
        </p:nvSpPr>
        <p:spPr>
          <a:xfrm>
            <a:off x="0" y="2430411"/>
            <a:ext cx="3625850" cy="3438525"/>
          </a:xfrm>
          <a:custGeom>
            <a:avLst/>
            <a:gdLst/>
            <a:ahLst/>
            <a:cxnLst/>
            <a:rect l="l" t="t" r="r" b="b"/>
            <a:pathLst>
              <a:path w="3625850" h="3438525">
                <a:moveTo>
                  <a:pt x="0" y="3438486"/>
                </a:moveTo>
                <a:lnTo>
                  <a:pt x="3625596" y="3438486"/>
                </a:lnTo>
                <a:lnTo>
                  <a:pt x="3625596" y="0"/>
                </a:lnTo>
                <a:lnTo>
                  <a:pt x="0" y="0"/>
                </a:lnTo>
                <a:lnTo>
                  <a:pt x="0" y="3438486"/>
                </a:lnTo>
                <a:close/>
              </a:path>
            </a:pathLst>
          </a:custGeom>
          <a:solidFill>
            <a:schemeClr val="accent2"/>
          </a:solidFill>
        </p:spPr>
        <p:txBody>
          <a:bodyPr wrap="square" lIns="0" tIns="0" rIns="0" bIns="0" rtlCol="0"/>
          <a:lstStyle/>
          <a:p>
            <a:endParaRPr lang="en-US" noProof="0" dirty="0">
              <a:solidFill>
                <a:schemeClr val="accent2"/>
              </a:solidFill>
            </a:endParaRPr>
          </a:p>
        </p:txBody>
      </p:sp>
      <p:sp>
        <p:nvSpPr>
          <p:cNvPr id="3" name="Picture Placeholder 2">
            <a:extLst>
              <a:ext uri="{FF2B5EF4-FFF2-40B4-BE49-F238E27FC236}">
                <a16:creationId xmlns:a16="http://schemas.microsoft.com/office/drawing/2014/main" id="{8D44B7CE-2038-4CCA-AA8A-D03DE5FD956E}"/>
              </a:ext>
            </a:extLst>
          </p:cNvPr>
          <p:cNvSpPr>
            <a:spLocks noGrp="1"/>
          </p:cNvSpPr>
          <p:nvPr>
            <p:ph type="pic" idx="1"/>
          </p:nvPr>
        </p:nvSpPr>
        <p:spPr>
          <a:xfrm>
            <a:off x="0" y="2781223"/>
            <a:ext cx="6040800" cy="2736901"/>
          </a:xfr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2" name="Picture Placeholder 28">
            <a:extLst>
              <a:ext uri="{FF2B5EF4-FFF2-40B4-BE49-F238E27FC236}">
                <a16:creationId xmlns:a16="http://schemas.microsoft.com/office/drawing/2014/main" id="{2EB2F967-97B6-4CA8-B3E7-5FF7CA2BDD8C}"/>
              </a:ext>
            </a:extLst>
          </p:cNvPr>
          <p:cNvSpPr>
            <a:spLocks noGrp="1"/>
          </p:cNvSpPr>
          <p:nvPr>
            <p:ph type="pic" sz="quarter" idx="19"/>
          </p:nvPr>
        </p:nvSpPr>
        <p:spPr>
          <a:xfrm>
            <a:off x="6586106" y="1188012"/>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13" name="Picture Placeholder 28">
            <a:extLst>
              <a:ext uri="{FF2B5EF4-FFF2-40B4-BE49-F238E27FC236}">
                <a16:creationId xmlns:a16="http://schemas.microsoft.com/office/drawing/2014/main" id="{5E78E133-FE09-456A-8463-9EFAC6ADE26B}"/>
              </a:ext>
            </a:extLst>
          </p:cNvPr>
          <p:cNvSpPr>
            <a:spLocks noGrp="1"/>
          </p:cNvSpPr>
          <p:nvPr>
            <p:ph type="pic" sz="quarter" idx="22"/>
          </p:nvPr>
        </p:nvSpPr>
        <p:spPr>
          <a:xfrm>
            <a:off x="6586106" y="2878015"/>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14" name="Text Placeholder 3">
            <a:extLst>
              <a:ext uri="{FF2B5EF4-FFF2-40B4-BE49-F238E27FC236}">
                <a16:creationId xmlns:a16="http://schemas.microsoft.com/office/drawing/2014/main" id="{7F0C3496-EA4B-43E5-9704-968F80A8552C}"/>
              </a:ext>
            </a:extLst>
          </p:cNvPr>
          <p:cNvSpPr>
            <a:spLocks noGrp="1"/>
          </p:cNvSpPr>
          <p:nvPr>
            <p:ph type="body" sz="half" idx="23"/>
          </p:nvPr>
        </p:nvSpPr>
        <p:spPr>
          <a:xfrm>
            <a:off x="7294250" y="2880357"/>
            <a:ext cx="4057961" cy="1431234"/>
          </a:xfrm>
        </p:spPr>
        <p:txBody>
          <a:bodyPr/>
          <a:lstStyle>
            <a:lvl1pPr marL="0" indent="0">
              <a:buNone/>
              <a:defRPr sz="1600">
                <a:solidFill>
                  <a:schemeClr val="bg2">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5" name="Picture Placeholder 28">
            <a:extLst>
              <a:ext uri="{FF2B5EF4-FFF2-40B4-BE49-F238E27FC236}">
                <a16:creationId xmlns:a16="http://schemas.microsoft.com/office/drawing/2014/main" id="{13414E14-9FEB-40F8-AE6E-319637A8F1CB}"/>
              </a:ext>
            </a:extLst>
          </p:cNvPr>
          <p:cNvSpPr>
            <a:spLocks noGrp="1"/>
          </p:cNvSpPr>
          <p:nvPr>
            <p:ph type="pic" sz="quarter" idx="24"/>
          </p:nvPr>
        </p:nvSpPr>
        <p:spPr>
          <a:xfrm>
            <a:off x="6586106" y="4568018"/>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16" name="Text Placeholder 3">
            <a:extLst>
              <a:ext uri="{FF2B5EF4-FFF2-40B4-BE49-F238E27FC236}">
                <a16:creationId xmlns:a16="http://schemas.microsoft.com/office/drawing/2014/main" id="{8EC97C88-8B4C-4665-845B-95CE8F237779}"/>
              </a:ext>
            </a:extLst>
          </p:cNvPr>
          <p:cNvSpPr>
            <a:spLocks noGrp="1"/>
          </p:cNvSpPr>
          <p:nvPr>
            <p:ph type="body" sz="half" idx="25"/>
          </p:nvPr>
        </p:nvSpPr>
        <p:spPr>
          <a:xfrm>
            <a:off x="7294250" y="4568018"/>
            <a:ext cx="4057961" cy="1431234"/>
          </a:xfrm>
        </p:spPr>
        <p:txBody>
          <a:bodyPr/>
          <a:lstStyle>
            <a:lvl1pPr marL="0" indent="0">
              <a:buNone/>
              <a:defRPr sz="1600">
                <a:solidFill>
                  <a:schemeClr val="bg2">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object 27" descr="Beige rectangle">
            <a:extLst>
              <a:ext uri="{FF2B5EF4-FFF2-40B4-BE49-F238E27FC236}">
                <a16:creationId xmlns:a16="http://schemas.microsoft.com/office/drawing/2014/main" id="{07FA1CB4-1785-44F8-B33A-6E04B9853208}"/>
              </a:ext>
            </a:extLst>
          </p:cNvPr>
          <p:cNvSpPr/>
          <p:nvPr userDrawn="1"/>
        </p:nvSpPr>
        <p:spPr>
          <a:xfrm>
            <a:off x="947015" y="1724631"/>
            <a:ext cx="2808000" cy="0"/>
          </a:xfrm>
          <a:custGeom>
            <a:avLst/>
            <a:gdLst/>
            <a:ahLst/>
            <a:cxnLst/>
            <a:rect l="l" t="t" r="r" b="b"/>
            <a:pathLst>
              <a:path w="2501265">
                <a:moveTo>
                  <a:pt x="0" y="0"/>
                </a:moveTo>
                <a:lnTo>
                  <a:pt x="2500883" y="0"/>
                </a:lnTo>
              </a:path>
            </a:pathLst>
          </a:custGeom>
          <a:ln w="54863">
            <a:solidFill>
              <a:schemeClr val="accent2"/>
            </a:solidFill>
          </a:ln>
        </p:spPr>
        <p:txBody>
          <a:bodyPr wrap="square" lIns="0" tIns="0" rIns="0" bIns="0" rtlCol="0"/>
          <a:lstStyle/>
          <a:p>
            <a:endParaRPr lang="en-US" dirty="0"/>
          </a:p>
        </p:txBody>
      </p:sp>
      <p:sp>
        <p:nvSpPr>
          <p:cNvPr id="20" name="Oval 19">
            <a:extLst>
              <a:ext uri="{FF2B5EF4-FFF2-40B4-BE49-F238E27FC236}">
                <a16:creationId xmlns:a16="http://schemas.microsoft.com/office/drawing/2014/main" id="{98C473F4-9A97-4737-AA90-D31CFA7DF3D5}"/>
              </a:ext>
            </a:extLst>
          </p:cNvPr>
          <p:cNvSpPr/>
          <p:nvPr userDrawn="1"/>
        </p:nvSpPr>
        <p:spPr>
          <a:xfrm>
            <a:off x="11526677" y="6227432"/>
            <a:ext cx="266400" cy="266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Slide Number Placeholder 5">
            <a:extLst>
              <a:ext uri="{FF2B5EF4-FFF2-40B4-BE49-F238E27FC236}">
                <a16:creationId xmlns:a16="http://schemas.microsoft.com/office/drawing/2014/main" id="{F50F2317-9BC8-4C8D-BB05-0D7B327A2022}"/>
              </a:ext>
            </a:extLst>
          </p:cNvPr>
          <p:cNvSpPr>
            <a:spLocks noGrp="1"/>
          </p:cNvSpPr>
          <p:nvPr>
            <p:ph type="sldNum" sz="quarter" idx="4"/>
          </p:nvPr>
        </p:nvSpPr>
        <p:spPr>
          <a:xfrm>
            <a:off x="11468844" y="6174902"/>
            <a:ext cx="357116" cy="365125"/>
          </a:xfrm>
          <a:prstGeom prst="rect">
            <a:avLst/>
          </a:prstGeom>
        </p:spPr>
        <p:txBody>
          <a:bodyPr vert="horz" lIns="91440" tIns="45720" rIns="91440" bIns="45720" rtlCol="0" anchor="ctr"/>
          <a:lstStyle>
            <a:lvl1pPr algn="r">
              <a:defRPr sz="1000" i="0">
                <a:solidFill>
                  <a:schemeClr val="tx2">
                    <a:alpha val="70000"/>
                  </a:schemeClr>
                </a:solidFill>
              </a:defRPr>
            </a:lvl1pPr>
          </a:lstStyle>
          <a:p>
            <a:fld id="{82EE24B5-652C-4DB5-B7C3-B5BBEC1280B1}" type="slidenum">
              <a:rPr lang="en-US" smtClean="0"/>
              <a:pPr/>
              <a:t>‹#›</a:t>
            </a:fld>
            <a:endParaRPr lang="en-US" dirty="0"/>
          </a:p>
        </p:txBody>
      </p:sp>
      <p:pic>
        <p:nvPicPr>
          <p:cNvPr id="11" name="Picture 2" descr="Brunswick County North Carolina Government">
            <a:extLst>
              <a:ext uri="{FF2B5EF4-FFF2-40B4-BE49-F238E27FC236}">
                <a16:creationId xmlns:a16="http://schemas.microsoft.com/office/drawing/2014/main" id="{2B08B7AF-23EB-431F-A297-0F503A7FA9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21642" y="137230"/>
            <a:ext cx="916731" cy="91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06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B0E47-B899-4D33-8B1E-0D5C9A88EC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316B67-E066-4101-ADF7-04E9F6B88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E2F138-08ED-4FB9-99EA-03BED9F3B822}"/>
              </a:ext>
            </a:extLst>
          </p:cNvPr>
          <p:cNvSpPr>
            <a:spLocks noGrp="1"/>
          </p:cNvSpPr>
          <p:nvPr>
            <p:ph type="dt" sz="half" idx="10"/>
          </p:nvPr>
        </p:nvSpPr>
        <p:spPr/>
        <p:txBody>
          <a:bodyPr/>
          <a:lstStyle/>
          <a:p>
            <a:fld id="{A29D108C-D666-4783-9654-2B911B8DBA90}" type="datetimeFigureOut">
              <a:rPr lang="en-US" smtClean="0"/>
              <a:t>12/16/2025</a:t>
            </a:fld>
            <a:endParaRPr lang="en-US"/>
          </a:p>
        </p:txBody>
      </p:sp>
      <p:sp>
        <p:nvSpPr>
          <p:cNvPr id="5" name="Footer Placeholder 4">
            <a:extLst>
              <a:ext uri="{FF2B5EF4-FFF2-40B4-BE49-F238E27FC236}">
                <a16:creationId xmlns:a16="http://schemas.microsoft.com/office/drawing/2014/main" id="{6B8DAF4A-EA7D-47C3-87B4-3B5A1BF1F6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9232B-96A6-4993-B5B1-B4DDD450213B}"/>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3263394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6B8CE-5859-4A33-94BA-4B3EB7B1DE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A730FB-3621-4603-B3D5-D35206C4C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655498-D8E6-4D83-A834-CB7740E3AB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A91FB2-736D-4A65-9317-FBF386E87901}"/>
              </a:ext>
            </a:extLst>
          </p:cNvPr>
          <p:cNvSpPr>
            <a:spLocks noGrp="1"/>
          </p:cNvSpPr>
          <p:nvPr>
            <p:ph type="dt" sz="half" idx="10"/>
          </p:nvPr>
        </p:nvSpPr>
        <p:spPr/>
        <p:txBody>
          <a:bodyPr/>
          <a:lstStyle/>
          <a:p>
            <a:fld id="{A29D108C-D666-4783-9654-2B911B8DBA90}" type="datetimeFigureOut">
              <a:rPr lang="en-US" smtClean="0"/>
              <a:t>12/16/2025</a:t>
            </a:fld>
            <a:endParaRPr lang="en-US"/>
          </a:p>
        </p:txBody>
      </p:sp>
      <p:sp>
        <p:nvSpPr>
          <p:cNvPr id="6" name="Footer Placeholder 5">
            <a:extLst>
              <a:ext uri="{FF2B5EF4-FFF2-40B4-BE49-F238E27FC236}">
                <a16:creationId xmlns:a16="http://schemas.microsoft.com/office/drawing/2014/main" id="{F82B2C04-F9E4-40D7-AB43-71FE0F9CC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54B1D-49E3-41CB-A6D5-EA9BE6EEDC8E}"/>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89620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A228E-5F90-485B-BC8D-0270C3CD41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0ABDF1-97B4-4200-8C4A-4444DE2B97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C62994-AB0E-408C-B338-E8B7F16C5A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60F430-A322-4C98-BCEF-B31915068A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FE5297-618B-4C0D-9F0A-A1A00EAD17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5FA931-3F45-4498-B76E-6D67A2413C60}"/>
              </a:ext>
            </a:extLst>
          </p:cNvPr>
          <p:cNvSpPr>
            <a:spLocks noGrp="1"/>
          </p:cNvSpPr>
          <p:nvPr>
            <p:ph type="dt" sz="half" idx="10"/>
          </p:nvPr>
        </p:nvSpPr>
        <p:spPr/>
        <p:txBody>
          <a:bodyPr/>
          <a:lstStyle/>
          <a:p>
            <a:fld id="{A29D108C-D666-4783-9654-2B911B8DBA90}" type="datetimeFigureOut">
              <a:rPr lang="en-US" smtClean="0"/>
              <a:t>12/16/2025</a:t>
            </a:fld>
            <a:endParaRPr lang="en-US"/>
          </a:p>
        </p:txBody>
      </p:sp>
      <p:sp>
        <p:nvSpPr>
          <p:cNvPr id="8" name="Footer Placeholder 7">
            <a:extLst>
              <a:ext uri="{FF2B5EF4-FFF2-40B4-BE49-F238E27FC236}">
                <a16:creationId xmlns:a16="http://schemas.microsoft.com/office/drawing/2014/main" id="{68D4A5E6-0704-4D07-AF40-68E5A21E2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D9C8C7-4BC7-41DF-AB50-360A75AE1169}"/>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3931462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9D4B-1B1C-4F64-B5B0-C36C390170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D872AE-79B4-4E31-914B-DF774099981A}"/>
              </a:ext>
            </a:extLst>
          </p:cNvPr>
          <p:cNvSpPr>
            <a:spLocks noGrp="1"/>
          </p:cNvSpPr>
          <p:nvPr>
            <p:ph type="dt" sz="half" idx="10"/>
          </p:nvPr>
        </p:nvSpPr>
        <p:spPr/>
        <p:txBody>
          <a:bodyPr/>
          <a:lstStyle/>
          <a:p>
            <a:fld id="{A29D108C-D666-4783-9654-2B911B8DBA90}" type="datetimeFigureOut">
              <a:rPr lang="en-US" smtClean="0"/>
              <a:t>12/16/2025</a:t>
            </a:fld>
            <a:endParaRPr lang="en-US"/>
          </a:p>
        </p:txBody>
      </p:sp>
      <p:sp>
        <p:nvSpPr>
          <p:cNvPr id="4" name="Footer Placeholder 3">
            <a:extLst>
              <a:ext uri="{FF2B5EF4-FFF2-40B4-BE49-F238E27FC236}">
                <a16:creationId xmlns:a16="http://schemas.microsoft.com/office/drawing/2014/main" id="{CB39BF28-CFE5-439B-8F91-A5EF626A14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A0E79C-71F4-4D21-BCBD-C7EFDEF2AF85}"/>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2106846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DE8A12-7484-4C58-9FCC-5BE3CE8C69EB}"/>
              </a:ext>
            </a:extLst>
          </p:cNvPr>
          <p:cNvSpPr>
            <a:spLocks noGrp="1"/>
          </p:cNvSpPr>
          <p:nvPr>
            <p:ph type="dt" sz="half" idx="10"/>
          </p:nvPr>
        </p:nvSpPr>
        <p:spPr/>
        <p:txBody>
          <a:bodyPr/>
          <a:lstStyle/>
          <a:p>
            <a:fld id="{A29D108C-D666-4783-9654-2B911B8DBA90}" type="datetimeFigureOut">
              <a:rPr lang="en-US" smtClean="0"/>
              <a:t>12/16/2025</a:t>
            </a:fld>
            <a:endParaRPr lang="en-US"/>
          </a:p>
        </p:txBody>
      </p:sp>
      <p:sp>
        <p:nvSpPr>
          <p:cNvPr id="3" name="Footer Placeholder 2">
            <a:extLst>
              <a:ext uri="{FF2B5EF4-FFF2-40B4-BE49-F238E27FC236}">
                <a16:creationId xmlns:a16="http://schemas.microsoft.com/office/drawing/2014/main" id="{FB6BB954-5722-49CD-BCCA-5CFB3D1E1F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581685-BC61-4C28-8997-10D84F9C754F}"/>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77633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EEDAA-41DE-42D0-B032-6C76A39BA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B2AB11-3974-4040-8F16-293B2E78F9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73E003-DDB3-4D42-BF8B-3D4780EBD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37DD2C-C79F-45E7-8A8F-7BA9D1805385}"/>
              </a:ext>
            </a:extLst>
          </p:cNvPr>
          <p:cNvSpPr>
            <a:spLocks noGrp="1"/>
          </p:cNvSpPr>
          <p:nvPr>
            <p:ph type="dt" sz="half" idx="10"/>
          </p:nvPr>
        </p:nvSpPr>
        <p:spPr/>
        <p:txBody>
          <a:bodyPr/>
          <a:lstStyle/>
          <a:p>
            <a:fld id="{A29D108C-D666-4783-9654-2B911B8DBA90}" type="datetimeFigureOut">
              <a:rPr lang="en-US" smtClean="0"/>
              <a:t>12/16/2025</a:t>
            </a:fld>
            <a:endParaRPr lang="en-US"/>
          </a:p>
        </p:txBody>
      </p:sp>
      <p:sp>
        <p:nvSpPr>
          <p:cNvPr id="6" name="Footer Placeholder 5">
            <a:extLst>
              <a:ext uri="{FF2B5EF4-FFF2-40B4-BE49-F238E27FC236}">
                <a16:creationId xmlns:a16="http://schemas.microsoft.com/office/drawing/2014/main" id="{43E935ED-8AFE-4001-BFB0-6BB369A274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1A01FD-5DBB-41D2-87CE-DE1CEC5B6F8C}"/>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146467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19E2-7ABF-4993-9835-04CA5D5D51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B9809D-AC95-4BF1-9198-BC2C5CE242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AF0C0F-11BA-43C2-B8BD-A60795470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AD416D-D9C4-466A-A394-5F78F7A16A4C}"/>
              </a:ext>
            </a:extLst>
          </p:cNvPr>
          <p:cNvSpPr>
            <a:spLocks noGrp="1"/>
          </p:cNvSpPr>
          <p:nvPr>
            <p:ph type="dt" sz="half" idx="10"/>
          </p:nvPr>
        </p:nvSpPr>
        <p:spPr/>
        <p:txBody>
          <a:bodyPr/>
          <a:lstStyle/>
          <a:p>
            <a:fld id="{A29D108C-D666-4783-9654-2B911B8DBA90}" type="datetimeFigureOut">
              <a:rPr lang="en-US" smtClean="0"/>
              <a:t>12/16/2025</a:t>
            </a:fld>
            <a:endParaRPr lang="en-US"/>
          </a:p>
        </p:txBody>
      </p:sp>
      <p:sp>
        <p:nvSpPr>
          <p:cNvPr id="6" name="Footer Placeholder 5">
            <a:extLst>
              <a:ext uri="{FF2B5EF4-FFF2-40B4-BE49-F238E27FC236}">
                <a16:creationId xmlns:a16="http://schemas.microsoft.com/office/drawing/2014/main" id="{DE10F34B-E00D-4812-9EFF-8FC90D2A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CFC5E-1999-4279-9939-F9BA931EFE66}"/>
              </a:ext>
            </a:extLst>
          </p:cNvPr>
          <p:cNvSpPr>
            <a:spLocks noGrp="1"/>
          </p:cNvSpPr>
          <p:nvPr>
            <p:ph type="sldNum" sz="quarter" idx="12"/>
          </p:nvPr>
        </p:nvSpPr>
        <p:spPr/>
        <p:txBody>
          <a:bodyPr/>
          <a:lstStyle/>
          <a:p>
            <a:fld id="{B173AC2F-DA13-4F58-A9A0-D4224265BAA4}" type="slidenum">
              <a:rPr lang="en-US" smtClean="0"/>
              <a:t>‹#›</a:t>
            </a:fld>
            <a:endParaRPr lang="en-US"/>
          </a:p>
        </p:txBody>
      </p:sp>
    </p:spTree>
    <p:extLst>
      <p:ext uri="{BB962C8B-B14F-4D97-AF65-F5344CB8AC3E}">
        <p14:creationId xmlns:p14="http://schemas.microsoft.com/office/powerpoint/2010/main" val="2519100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84BD88-31E3-4A4C-B153-558530B2E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B142E3-FB54-4E72-8ECE-349B729DA5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7EC43-F35F-419F-ACCA-9C3C30BB93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D108C-D666-4783-9654-2B911B8DBA90}" type="datetimeFigureOut">
              <a:rPr lang="en-US" smtClean="0"/>
              <a:t>12/16/2025</a:t>
            </a:fld>
            <a:endParaRPr lang="en-US"/>
          </a:p>
        </p:txBody>
      </p:sp>
      <p:sp>
        <p:nvSpPr>
          <p:cNvPr id="5" name="Footer Placeholder 4">
            <a:extLst>
              <a:ext uri="{FF2B5EF4-FFF2-40B4-BE49-F238E27FC236}">
                <a16:creationId xmlns:a16="http://schemas.microsoft.com/office/drawing/2014/main" id="{15263A41-2C6F-4A60-8919-6D3152370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281A6A-DB5F-43CD-928C-C832CBE835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3AC2F-DA13-4F58-A9A0-D4224265BAA4}" type="slidenum">
              <a:rPr lang="en-US" smtClean="0"/>
              <a:t>‹#›</a:t>
            </a:fld>
            <a:endParaRPr lang="en-US"/>
          </a:p>
        </p:txBody>
      </p:sp>
    </p:spTree>
    <p:extLst>
      <p:ext uri="{BB962C8B-B14F-4D97-AF65-F5344CB8AC3E}">
        <p14:creationId xmlns:p14="http://schemas.microsoft.com/office/powerpoint/2010/main" val="3195745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CEC732-0DE2-456B-92A1-84321C9BDCDB}"/>
              </a:ext>
            </a:extLst>
          </p:cNvPr>
          <p:cNvSpPr>
            <a:spLocks noGrp="1"/>
          </p:cNvSpPr>
          <p:nvPr>
            <p:ph type="title"/>
          </p:nvPr>
        </p:nvSpPr>
        <p:spPr>
          <a:xfrm>
            <a:off x="838200" y="279401"/>
            <a:ext cx="10515600" cy="1061797"/>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a:extLst>
              <a:ext uri="{FF2B5EF4-FFF2-40B4-BE49-F238E27FC236}">
                <a16:creationId xmlns:a16="http://schemas.microsoft.com/office/drawing/2014/main" id="{DA816A5B-B156-4DC3-B18E-14F3E59A64F4}"/>
              </a:ext>
            </a:extLst>
          </p:cNvPr>
          <p:cNvSpPr>
            <a:spLocks noGrp="1"/>
          </p:cNvSpPr>
          <p:nvPr>
            <p:ph type="body" idx="1"/>
          </p:nvPr>
        </p:nvSpPr>
        <p:spPr>
          <a:xfrm>
            <a:off x="838200" y="1483369"/>
            <a:ext cx="10515600" cy="469359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FDB0252E-67CD-4B33-849F-7B1449CF27D0}"/>
              </a:ext>
            </a:extLst>
          </p:cNvPr>
          <p:cNvSpPr>
            <a:spLocks noGrp="1"/>
          </p:cNvSpPr>
          <p:nvPr>
            <p:ph type="dt" sz="half" idx="2"/>
          </p:nvPr>
        </p:nvSpPr>
        <p:spPr>
          <a:xfrm>
            <a:off x="838200" y="617490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591E0-5367-4F2F-9C30-2087D79A846D}" type="datetime1">
              <a:rPr lang="en-US" noProof="0" smtClean="0"/>
              <a:t>12/16/2025</a:t>
            </a:fld>
            <a:endParaRPr lang="en-US" noProof="0" dirty="0"/>
          </a:p>
        </p:txBody>
      </p:sp>
      <p:sp>
        <p:nvSpPr>
          <p:cNvPr id="5" name="Footer Placeholder 4">
            <a:extLst>
              <a:ext uri="{FF2B5EF4-FFF2-40B4-BE49-F238E27FC236}">
                <a16:creationId xmlns:a16="http://schemas.microsoft.com/office/drawing/2014/main" id="{DC620AD2-E3F8-48CB-8B72-B0945DF5348A}"/>
              </a:ext>
            </a:extLst>
          </p:cNvPr>
          <p:cNvSpPr>
            <a:spLocks noGrp="1"/>
          </p:cNvSpPr>
          <p:nvPr>
            <p:ph type="ftr" sz="quarter" idx="3"/>
          </p:nvPr>
        </p:nvSpPr>
        <p:spPr>
          <a:xfrm>
            <a:off x="4038600" y="617490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10" name="Oval 9">
            <a:extLst>
              <a:ext uri="{FF2B5EF4-FFF2-40B4-BE49-F238E27FC236}">
                <a16:creationId xmlns:a16="http://schemas.microsoft.com/office/drawing/2014/main" id="{5A5F3BCF-F6FD-4DFF-B0B4-9892C9389344}"/>
              </a:ext>
            </a:extLst>
          </p:cNvPr>
          <p:cNvSpPr/>
          <p:nvPr userDrawn="1"/>
        </p:nvSpPr>
        <p:spPr>
          <a:xfrm>
            <a:off x="11526677" y="6227432"/>
            <a:ext cx="266400" cy="266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D15DEFFD-817B-43EC-86F0-34DEA2BA5EEB}"/>
              </a:ext>
            </a:extLst>
          </p:cNvPr>
          <p:cNvSpPr>
            <a:spLocks noGrp="1"/>
          </p:cNvSpPr>
          <p:nvPr>
            <p:ph type="sldNum" sz="quarter" idx="4"/>
          </p:nvPr>
        </p:nvSpPr>
        <p:spPr>
          <a:xfrm>
            <a:off x="11481319" y="6174902"/>
            <a:ext cx="357116" cy="365125"/>
          </a:xfrm>
          <a:prstGeom prst="rect">
            <a:avLst/>
          </a:prstGeom>
        </p:spPr>
        <p:txBody>
          <a:bodyPr vert="horz" lIns="91440" tIns="45720" rIns="91440" bIns="45720" rtlCol="0" anchor="ctr"/>
          <a:lstStyle>
            <a:lvl1pPr algn="ctr">
              <a:defRPr sz="1000" i="0">
                <a:solidFill>
                  <a:schemeClr val="tx2">
                    <a:alpha val="70000"/>
                  </a:schemeClr>
                </a:solidFill>
              </a:defRPr>
            </a:lvl1pPr>
          </a:lstStyle>
          <a:p>
            <a:fld id="{82EE24B5-652C-4DB5-B7C3-B5BBEC1280B1}" type="slidenum">
              <a:rPr lang="en-US" smtClean="0"/>
              <a:pPr/>
              <a:t>‹#›</a:t>
            </a:fld>
            <a:endParaRPr lang="en-US" dirty="0"/>
          </a:p>
        </p:txBody>
      </p:sp>
      <p:sp>
        <p:nvSpPr>
          <p:cNvPr id="7" name="object 27" descr="Beige rectangle">
            <a:extLst>
              <a:ext uri="{FF2B5EF4-FFF2-40B4-BE49-F238E27FC236}">
                <a16:creationId xmlns:a16="http://schemas.microsoft.com/office/drawing/2014/main" id="{8A33ADEE-22F5-444D-99ED-14F80AE19793}"/>
              </a:ext>
            </a:extLst>
          </p:cNvPr>
          <p:cNvSpPr/>
          <p:nvPr userDrawn="1"/>
        </p:nvSpPr>
        <p:spPr>
          <a:xfrm>
            <a:off x="947015" y="1341198"/>
            <a:ext cx="2808000" cy="0"/>
          </a:xfrm>
          <a:custGeom>
            <a:avLst/>
            <a:gdLst/>
            <a:ahLst/>
            <a:cxnLst/>
            <a:rect l="l" t="t" r="r" b="b"/>
            <a:pathLst>
              <a:path w="2501265">
                <a:moveTo>
                  <a:pt x="0" y="0"/>
                </a:moveTo>
                <a:lnTo>
                  <a:pt x="2500883" y="0"/>
                </a:lnTo>
              </a:path>
            </a:pathLst>
          </a:custGeom>
          <a:ln w="54863">
            <a:solidFill>
              <a:schemeClr val="accent2"/>
            </a:solidFill>
          </a:ln>
        </p:spPr>
        <p:txBody>
          <a:bodyPr wrap="square" lIns="0" tIns="0" rIns="0" bIns="0" rtlCol="0"/>
          <a:lstStyle/>
          <a:p>
            <a:endParaRPr lang="en-US" dirty="0"/>
          </a:p>
        </p:txBody>
      </p:sp>
      <p:pic>
        <p:nvPicPr>
          <p:cNvPr id="8" name="Picture 2" descr="Brunswick County North Carolina Government">
            <a:extLst>
              <a:ext uri="{FF2B5EF4-FFF2-40B4-BE49-F238E27FC236}">
                <a16:creationId xmlns:a16="http://schemas.microsoft.com/office/drawing/2014/main" id="{0A3415C9-8D99-4605-8345-5A2EE760F15E}"/>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21642" y="137230"/>
            <a:ext cx="916731" cy="91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9089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hdr="0" ft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A1E790-2D13-3F5B-F6CC-092AA07748A2}"/>
              </a:ext>
            </a:extLst>
          </p:cNvPr>
          <p:cNvPicPr>
            <a:picLocks noChangeAspect="1"/>
          </p:cNvPicPr>
          <p:nvPr/>
        </p:nvPicPr>
        <p:blipFill>
          <a:blip r:embed="rId3"/>
          <a:srcRect t="13409" b="11999"/>
          <a:stretch>
            <a:fillRect/>
          </a:stretch>
        </p:blipFill>
        <p:spPr>
          <a:xfrm>
            <a:off x="0" y="0"/>
            <a:ext cx="12192000" cy="6922920"/>
          </a:xfrm>
          <a:prstGeom prst="rect">
            <a:avLst/>
          </a:prstGeom>
        </p:spPr>
      </p:pic>
      <p:sp>
        <p:nvSpPr>
          <p:cNvPr id="4" name="object 3" descr="People with documents">
            <a:extLst>
              <a:ext uri="{FF2B5EF4-FFF2-40B4-BE49-F238E27FC236}">
                <a16:creationId xmlns:a16="http://schemas.microsoft.com/office/drawing/2014/main" id="{0CA2E80D-F3EC-4A5F-8E65-56FEA206EE0F}"/>
              </a:ext>
            </a:extLst>
          </p:cNvPr>
          <p:cNvSpPr/>
          <p:nvPr/>
        </p:nvSpPr>
        <p:spPr bwMode="ltGray">
          <a:xfrm>
            <a:off x="0" y="15526"/>
            <a:ext cx="12192000" cy="6922919"/>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lumMod val="60000"/>
              <a:lumOff val="40000"/>
              <a:alpha val="64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Bahnschrift Light"/>
              <a:ea typeface="+mn-ea"/>
              <a:cs typeface="+mn-cs"/>
            </a:endParaRPr>
          </a:p>
        </p:txBody>
      </p:sp>
      <p:sp>
        <p:nvSpPr>
          <p:cNvPr id="2" name="Title 1">
            <a:extLst>
              <a:ext uri="{FF2B5EF4-FFF2-40B4-BE49-F238E27FC236}">
                <a16:creationId xmlns:a16="http://schemas.microsoft.com/office/drawing/2014/main" id="{AFB6C91D-4B22-49F1-9A0B-ABEB9E1F5A26}"/>
              </a:ext>
            </a:extLst>
          </p:cNvPr>
          <p:cNvSpPr>
            <a:spLocks noGrp="1"/>
          </p:cNvSpPr>
          <p:nvPr>
            <p:ph type="ctrTitle"/>
          </p:nvPr>
        </p:nvSpPr>
        <p:spPr bwMode="ltGray">
          <a:xfrm>
            <a:off x="909208" y="3059943"/>
            <a:ext cx="10373582" cy="2128049"/>
          </a:xfrm>
        </p:spPr>
        <p:txBody>
          <a:bodyPr>
            <a:noAutofit/>
          </a:bodyPr>
          <a:lstStyle/>
          <a:p>
            <a:pPr>
              <a:lnSpc>
                <a:spcPct val="125000"/>
              </a:lnSpc>
            </a:pPr>
            <a:br>
              <a:rPr lang="en-US" sz="8800" b="0" spc="-300" dirty="0">
                <a:solidFill>
                  <a:schemeClr val="bg1"/>
                </a:solidFill>
                <a:effectLst>
                  <a:outerShdw blurRad="38100" dist="38100" dir="2700000" algn="tl">
                    <a:srgbClr val="000000">
                      <a:alpha val="43137"/>
                    </a:srgbClr>
                  </a:outerShdw>
                </a:effectLst>
                <a:ea typeface="Verdana" panose="020B0604030504040204" pitchFamily="34" charset="0"/>
              </a:rPr>
            </a:br>
            <a:r>
              <a:rPr lang="en-US" sz="8800" b="0" spc="-300" dirty="0">
                <a:solidFill>
                  <a:schemeClr val="bg1"/>
                </a:solidFill>
                <a:effectLst>
                  <a:outerShdw blurRad="38100" dist="38100" dir="2700000" algn="tl">
                    <a:srgbClr val="000000">
                      <a:alpha val="43137"/>
                    </a:srgbClr>
                  </a:outerShdw>
                </a:effectLst>
                <a:ea typeface="Verdana" panose="020B0604030504040204" pitchFamily="34" charset="0"/>
              </a:rPr>
              <a:t> </a:t>
            </a:r>
            <a:br>
              <a:rPr lang="en-US" sz="900" b="0" spc="-300" dirty="0">
                <a:solidFill>
                  <a:schemeClr val="bg1"/>
                </a:solidFill>
                <a:effectLst>
                  <a:outerShdw blurRad="38100" dist="38100" dir="2700000" algn="tl">
                    <a:srgbClr val="000000">
                      <a:alpha val="43137"/>
                    </a:srgbClr>
                  </a:outerShdw>
                </a:effectLst>
                <a:ea typeface="Verdana" panose="020B0604030504040204" pitchFamily="34" charset="0"/>
              </a:rPr>
            </a:br>
            <a:r>
              <a:rPr lang="en-US" b="0" spc="-300" dirty="0">
                <a:solidFill>
                  <a:schemeClr val="bg1"/>
                </a:solidFill>
                <a:effectLst>
                  <a:outerShdw blurRad="38100" dist="38100" dir="2700000" algn="tl">
                    <a:srgbClr val="000000">
                      <a:alpha val="43137"/>
                    </a:srgbClr>
                  </a:outerShdw>
                </a:effectLst>
                <a:ea typeface="Verdana" panose="020B0604030504040204" pitchFamily="34" charset="0"/>
              </a:rPr>
              <a:t>System-wide Parks and Recreation </a:t>
            </a:r>
            <a:br>
              <a:rPr lang="en-US" b="0" spc="-300" dirty="0">
                <a:solidFill>
                  <a:schemeClr val="bg1"/>
                </a:solidFill>
                <a:effectLst>
                  <a:outerShdw blurRad="38100" dist="38100" dir="2700000" algn="tl">
                    <a:srgbClr val="000000">
                      <a:alpha val="43137"/>
                    </a:srgbClr>
                  </a:outerShdw>
                </a:effectLst>
                <a:ea typeface="Verdana" panose="020B0604030504040204" pitchFamily="34" charset="0"/>
              </a:rPr>
            </a:br>
            <a:r>
              <a:rPr lang="en-US" b="0" spc="-300" dirty="0">
                <a:solidFill>
                  <a:schemeClr val="bg1"/>
                </a:solidFill>
                <a:effectLst>
                  <a:outerShdw blurRad="38100" dist="38100" dir="2700000" algn="tl">
                    <a:srgbClr val="000000">
                      <a:alpha val="43137"/>
                    </a:srgbClr>
                  </a:outerShdw>
                </a:effectLst>
                <a:ea typeface="Verdana" panose="020B0604030504040204" pitchFamily="34" charset="0"/>
              </a:rPr>
              <a:t>Status update</a:t>
            </a:r>
            <a:endParaRPr lang="en-US" b="0" spc="-300" dirty="0">
              <a:solidFill>
                <a:schemeClr val="bg1"/>
              </a:solidFill>
              <a:effectLst>
                <a:outerShdw blurRad="38100" dist="38100" dir="2700000" algn="tl">
                  <a:srgbClr val="000000">
                    <a:alpha val="43137"/>
                  </a:srgbClr>
                </a:outerShdw>
              </a:effectLst>
              <a:latin typeface="Bahnschrift Light SemiCondensed" panose="020B0502040204020203" pitchFamily="34" charset="0"/>
              <a:ea typeface="Verdana" panose="020B0604030504040204" pitchFamily="34" charset="0"/>
            </a:endParaRPr>
          </a:p>
        </p:txBody>
      </p:sp>
      <p:sp>
        <p:nvSpPr>
          <p:cNvPr id="6" name="object 7" descr="Beige rectangle">
            <a:extLst>
              <a:ext uri="{FF2B5EF4-FFF2-40B4-BE49-F238E27FC236}">
                <a16:creationId xmlns:a16="http://schemas.microsoft.com/office/drawing/2014/main" id="{B36975AA-C62E-46BE-9382-E2CF56FDF817}"/>
              </a:ext>
            </a:extLst>
          </p:cNvPr>
          <p:cNvSpPr/>
          <p:nvPr/>
        </p:nvSpPr>
        <p:spPr bwMode="white">
          <a:xfrm>
            <a:off x="1645023" y="2807306"/>
            <a:ext cx="8901953" cy="88297"/>
          </a:xfrm>
          <a:custGeom>
            <a:avLst/>
            <a:gdLst/>
            <a:ahLst/>
            <a:cxnLst/>
            <a:rect l="l" t="t" r="r" b="b"/>
            <a:pathLst>
              <a:path w="3935729">
                <a:moveTo>
                  <a:pt x="0" y="0"/>
                </a:moveTo>
                <a:lnTo>
                  <a:pt x="3935349" y="0"/>
                </a:lnTo>
              </a:path>
            </a:pathLst>
          </a:custGeom>
          <a:ln w="54863">
            <a:solidFill>
              <a:schemeClr val="accent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Bahnschrift Light"/>
              <a:ea typeface="+mn-ea"/>
              <a:cs typeface="+mn-cs"/>
            </a:endParaRPr>
          </a:p>
        </p:txBody>
      </p:sp>
      <p:pic>
        <p:nvPicPr>
          <p:cNvPr id="14" name="Picture 13" descr="A close up of a sign&#10;&#10;Description automatically generated">
            <a:extLst>
              <a:ext uri="{FF2B5EF4-FFF2-40B4-BE49-F238E27FC236}">
                <a16:creationId xmlns:a16="http://schemas.microsoft.com/office/drawing/2014/main" id="{A1732BF6-B4C1-4F19-B0D9-DF06E3DB6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9048" y="5352332"/>
            <a:ext cx="2307884" cy="1003779"/>
          </a:xfrm>
          <a:prstGeom prst="rect">
            <a:avLst/>
          </a:prstGeom>
          <a:effectLst>
            <a:glow rad="63500">
              <a:schemeClr val="bg1">
                <a:alpha val="64000"/>
              </a:schemeClr>
            </a:glow>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AB419E87-D948-9DB7-08F5-B16F7F194B1D}"/>
              </a:ext>
            </a:extLst>
          </p:cNvPr>
          <p:cNvSpPr txBox="1"/>
          <p:nvPr/>
        </p:nvSpPr>
        <p:spPr>
          <a:xfrm>
            <a:off x="2786332" y="875637"/>
            <a:ext cx="7760644" cy="1446550"/>
          </a:xfrm>
          <a:prstGeom prst="rect">
            <a:avLst/>
          </a:prstGeom>
          <a:noFill/>
        </p:spPr>
        <p:txBody>
          <a:bodyPr wrap="square">
            <a:spAutoFit/>
          </a:bodyPr>
          <a:lstStyle/>
          <a:p>
            <a:r>
              <a:rPr lang="en-US" sz="8800" spc="-300" dirty="0">
                <a:solidFill>
                  <a:schemeClr val="bg1"/>
                </a:solidFill>
                <a:effectLst>
                  <a:outerShdw blurRad="38100" dist="38100" dir="2700000" algn="tl">
                    <a:srgbClr val="000000">
                      <a:alpha val="43137"/>
                    </a:srgbClr>
                  </a:outerShdw>
                </a:effectLst>
                <a:latin typeface="+mj-lt"/>
                <a:ea typeface="Verdana" panose="020B0604030504040204" pitchFamily="34" charset="0"/>
                <a:cs typeface="+mj-cs"/>
              </a:rPr>
              <a:t>Jackson County</a:t>
            </a:r>
          </a:p>
        </p:txBody>
      </p:sp>
      <p:pic>
        <p:nvPicPr>
          <p:cNvPr id="5" name="Picture 4" descr="A close up of a logo&#10;&#10;AI-generated content may be incorrect.">
            <a:extLst>
              <a:ext uri="{FF2B5EF4-FFF2-40B4-BE49-F238E27FC236}">
                <a16:creationId xmlns:a16="http://schemas.microsoft.com/office/drawing/2014/main" id="{1591C4D5-8A92-9D24-BC6A-77746246F0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148" y="5997193"/>
            <a:ext cx="4524375" cy="628650"/>
          </a:xfrm>
          <a:prstGeom prst="rect">
            <a:avLst/>
          </a:prstGeom>
        </p:spPr>
      </p:pic>
    </p:spTree>
    <p:extLst>
      <p:ext uri="{BB962C8B-B14F-4D97-AF65-F5344CB8AC3E}">
        <p14:creationId xmlns:p14="http://schemas.microsoft.com/office/powerpoint/2010/main" val="1093556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EF984-663A-48AC-2690-FE398C9991C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988E130-8540-8FC7-B448-34FD800DACB0}"/>
              </a:ext>
            </a:extLst>
          </p:cNvPr>
          <p:cNvSpPr/>
          <p:nvPr/>
        </p:nvSpPr>
        <p:spPr>
          <a:xfrm>
            <a:off x="0" y="0"/>
            <a:ext cx="12192000" cy="1763486"/>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37EC6EDB-08DB-0616-E7CC-693D2A1DC1E9}"/>
              </a:ext>
            </a:extLst>
          </p:cNvPr>
          <p:cNvSpPr txBox="1">
            <a:spLocks/>
          </p:cNvSpPr>
          <p:nvPr/>
        </p:nvSpPr>
        <p:spPr>
          <a:xfrm>
            <a:off x="41946" y="123861"/>
            <a:ext cx="5082145" cy="1282245"/>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Narrow" panose="020B0606020202030204" pitchFamily="34" charset="0"/>
              </a:rPr>
              <a:t>Statistically valid survey </a:t>
            </a:r>
            <a:br>
              <a:rPr lang="en-US" dirty="0">
                <a:solidFill>
                  <a:schemeClr val="bg1"/>
                </a:solidFill>
                <a:latin typeface="Arial Narrow" panose="020B0606020202030204" pitchFamily="34" charset="0"/>
              </a:rPr>
            </a:br>
            <a:endParaRPr lang="en-US" dirty="0">
              <a:solidFill>
                <a:schemeClr val="bg1"/>
              </a:solidFill>
              <a:latin typeface="Arial Narrow" panose="020B0606020202030204" pitchFamily="34" charset="0"/>
            </a:endParaRPr>
          </a:p>
        </p:txBody>
      </p:sp>
      <p:pic>
        <p:nvPicPr>
          <p:cNvPr id="13" name="Picture 12" descr="A graph of numbers and text&#10;&#10;AI-generated content may be incorrect.">
            <a:extLst>
              <a:ext uri="{FF2B5EF4-FFF2-40B4-BE49-F238E27FC236}">
                <a16:creationId xmlns:a16="http://schemas.microsoft.com/office/drawing/2014/main" id="{36FC63A6-F363-98BE-BDD0-C3D0002B9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47" y="881743"/>
            <a:ext cx="6168849" cy="5859624"/>
          </a:xfrm>
          <a:prstGeom prst="rect">
            <a:avLst/>
          </a:prstGeom>
        </p:spPr>
      </p:pic>
      <p:sp>
        <p:nvSpPr>
          <p:cNvPr id="3" name="Isosceles Triangle 2">
            <a:extLst>
              <a:ext uri="{FF2B5EF4-FFF2-40B4-BE49-F238E27FC236}">
                <a16:creationId xmlns:a16="http://schemas.microsoft.com/office/drawing/2014/main" id="{859A37DA-89D8-691A-0595-428E5A1AD078}"/>
              </a:ext>
            </a:extLst>
          </p:cNvPr>
          <p:cNvSpPr/>
          <p:nvPr/>
        </p:nvSpPr>
        <p:spPr>
          <a:xfrm rot="16200000">
            <a:off x="3499725" y="726387"/>
            <a:ext cx="2635426" cy="3339979"/>
          </a:xfrm>
          <a:prstGeom prst="triangle">
            <a:avLst/>
          </a:prstGeom>
          <a:solidFill>
            <a:srgbClr val="304B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F9ABE6-E116-E560-9206-675AD5B251EA}"/>
              </a:ext>
            </a:extLst>
          </p:cNvPr>
          <p:cNvSpPr/>
          <p:nvPr/>
        </p:nvSpPr>
        <p:spPr>
          <a:xfrm>
            <a:off x="6487427" y="4215865"/>
            <a:ext cx="5358409" cy="1934678"/>
          </a:xfrm>
          <a:prstGeom prst="rect">
            <a:avLst/>
          </a:prstGeom>
          <a:solidFill>
            <a:srgbClr val="304B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Top 10 largest </a:t>
            </a:r>
          </a:p>
          <a:p>
            <a:pPr algn="ctr"/>
            <a:r>
              <a:rPr lang="en-US" sz="3200" dirty="0"/>
              <a:t>unmet programing needs</a:t>
            </a:r>
          </a:p>
        </p:txBody>
      </p:sp>
      <p:pic>
        <p:nvPicPr>
          <p:cNvPr id="6" name="Picture 5" descr="A graph of red and white bars&#10;&#10;AI-generated content may be incorrect.">
            <a:extLst>
              <a:ext uri="{FF2B5EF4-FFF2-40B4-BE49-F238E27FC236}">
                <a16:creationId xmlns:a16="http://schemas.microsoft.com/office/drawing/2014/main" id="{2B089256-8941-7804-2651-CAA044717E7A}"/>
              </a:ext>
            </a:extLst>
          </p:cNvPr>
          <p:cNvPicPr>
            <a:picLocks noChangeAspect="1"/>
          </p:cNvPicPr>
          <p:nvPr/>
        </p:nvPicPr>
        <p:blipFill>
          <a:blip r:embed="rId4"/>
          <a:srcRect r="36971"/>
          <a:stretch>
            <a:fillRect/>
          </a:stretch>
        </p:blipFill>
        <p:spPr>
          <a:xfrm>
            <a:off x="6487427" y="1088289"/>
            <a:ext cx="5399966" cy="2567426"/>
          </a:xfrm>
          <a:prstGeom prst="rect">
            <a:avLst/>
          </a:prstGeom>
          <a:solidFill>
            <a:srgbClr val="304B73"/>
          </a:solidFill>
          <a:ln w="76200">
            <a:solidFill>
              <a:srgbClr val="304B73"/>
            </a:solidFill>
          </a:ln>
          <a:effectLst>
            <a:outerShdw blurRad="50800" dist="622300" dir="2700000" algn="tl" rotWithShape="0">
              <a:prstClr val="black">
                <a:alpha val="40000"/>
              </a:prstClr>
            </a:outerShdw>
          </a:effectLst>
        </p:spPr>
      </p:pic>
    </p:spTree>
    <p:extLst>
      <p:ext uri="{BB962C8B-B14F-4D97-AF65-F5344CB8AC3E}">
        <p14:creationId xmlns:p14="http://schemas.microsoft.com/office/powerpoint/2010/main" val="2654978731"/>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68778-CB5E-79DC-B6C4-F3278CB057F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3BC2B6A-DFD1-76E1-7EA0-B25D352B0682}"/>
              </a:ext>
            </a:extLst>
          </p:cNvPr>
          <p:cNvSpPr/>
          <p:nvPr/>
        </p:nvSpPr>
        <p:spPr>
          <a:xfrm>
            <a:off x="0" y="0"/>
            <a:ext cx="12192000" cy="1763486"/>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map of different colored regions&#10;&#10;AI-generated content may be incorrect.">
            <a:extLst>
              <a:ext uri="{FF2B5EF4-FFF2-40B4-BE49-F238E27FC236}">
                <a16:creationId xmlns:a16="http://schemas.microsoft.com/office/drawing/2014/main" id="{78B4F4A3-1618-6542-12D2-8F8ACD37B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601" y="123861"/>
            <a:ext cx="7095066" cy="5044212"/>
          </a:xfrm>
          <a:prstGeom prst="rect">
            <a:avLst/>
          </a:prstGeom>
        </p:spPr>
      </p:pic>
      <p:sp>
        <p:nvSpPr>
          <p:cNvPr id="12" name="Title 1">
            <a:extLst>
              <a:ext uri="{FF2B5EF4-FFF2-40B4-BE49-F238E27FC236}">
                <a16:creationId xmlns:a16="http://schemas.microsoft.com/office/drawing/2014/main" id="{044D67D3-42CF-B26E-5149-B21D5066F56B}"/>
              </a:ext>
            </a:extLst>
          </p:cNvPr>
          <p:cNvSpPr txBox="1">
            <a:spLocks/>
          </p:cNvSpPr>
          <p:nvPr/>
        </p:nvSpPr>
        <p:spPr>
          <a:xfrm>
            <a:off x="41945" y="123861"/>
            <a:ext cx="11802057" cy="1450939"/>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Narrow" panose="020B0606020202030204" pitchFamily="34" charset="0"/>
              </a:rPr>
              <a:t>Open survey: </a:t>
            </a:r>
            <a:br>
              <a:rPr lang="en-US" dirty="0">
                <a:solidFill>
                  <a:schemeClr val="bg1"/>
                </a:solidFill>
                <a:latin typeface="Arial Narrow" panose="020B0606020202030204" pitchFamily="34" charset="0"/>
              </a:rPr>
            </a:br>
            <a:r>
              <a:rPr lang="en-US" dirty="0">
                <a:solidFill>
                  <a:schemeClr val="bg1"/>
                </a:solidFill>
                <a:latin typeface="Arial Narrow" panose="020B0606020202030204" pitchFamily="34" charset="0"/>
              </a:rPr>
              <a:t>Able to see geographic </a:t>
            </a:r>
            <a:br>
              <a:rPr lang="en-US" dirty="0">
                <a:solidFill>
                  <a:schemeClr val="bg1"/>
                </a:solidFill>
                <a:latin typeface="Arial Narrow" panose="020B0606020202030204" pitchFamily="34" charset="0"/>
              </a:rPr>
            </a:br>
            <a:r>
              <a:rPr lang="en-US" dirty="0">
                <a:solidFill>
                  <a:schemeClr val="bg1"/>
                </a:solidFill>
                <a:latin typeface="Arial Narrow" panose="020B0606020202030204" pitchFamily="34" charset="0"/>
              </a:rPr>
              <a:t>differences in need</a:t>
            </a:r>
          </a:p>
        </p:txBody>
      </p:sp>
      <p:graphicFrame>
        <p:nvGraphicFramePr>
          <p:cNvPr id="9" name="Table 8">
            <a:extLst>
              <a:ext uri="{FF2B5EF4-FFF2-40B4-BE49-F238E27FC236}">
                <a16:creationId xmlns:a16="http://schemas.microsoft.com/office/drawing/2014/main" id="{3BDC9E8E-E6E5-5B04-7A64-B4DEF80AF9E8}"/>
              </a:ext>
            </a:extLst>
          </p:cNvPr>
          <p:cNvGraphicFramePr>
            <a:graphicFrameLocks noGrp="1"/>
          </p:cNvGraphicFramePr>
          <p:nvPr>
            <p:extLst>
              <p:ext uri="{D42A27DB-BD31-4B8C-83A1-F6EECF244321}">
                <p14:modId xmlns:p14="http://schemas.microsoft.com/office/powerpoint/2010/main" val="4104486459"/>
              </p:ext>
            </p:extLst>
          </p:nvPr>
        </p:nvGraphicFramePr>
        <p:xfrm>
          <a:off x="169334" y="1904611"/>
          <a:ext cx="3606800" cy="2225040"/>
        </p:xfrm>
        <a:graphic>
          <a:graphicData uri="http://schemas.openxmlformats.org/drawingml/2006/table">
            <a:tbl>
              <a:tblPr firstRow="1" bandRow="1">
                <a:tableStyleId>{5C22544A-7EE6-4342-B048-85BDC9FD1C3A}</a:tableStyleId>
              </a:tblPr>
              <a:tblGrid>
                <a:gridCol w="3606800">
                  <a:extLst>
                    <a:ext uri="{9D8B030D-6E8A-4147-A177-3AD203B41FA5}">
                      <a16:colId xmlns:a16="http://schemas.microsoft.com/office/drawing/2014/main" val="146318602"/>
                    </a:ext>
                  </a:extLst>
                </a:gridCol>
              </a:tblGrid>
              <a:tr h="370840">
                <a:tc>
                  <a:txBody>
                    <a:bodyPr/>
                    <a:lstStyle/>
                    <a:p>
                      <a:r>
                        <a:rPr lang="en-US" dirty="0">
                          <a:solidFill>
                            <a:schemeClr val="tx1"/>
                          </a:solidFill>
                        </a:rPr>
                        <a:t>District 1 (Top 5)</a:t>
                      </a:r>
                    </a:p>
                  </a:txBody>
                  <a:tcPr>
                    <a:solidFill>
                      <a:srgbClr val="D5827E"/>
                    </a:solidFill>
                  </a:tcPr>
                </a:tc>
                <a:extLst>
                  <a:ext uri="{0D108BD9-81ED-4DB2-BD59-A6C34878D82A}">
                    <a16:rowId xmlns:a16="http://schemas.microsoft.com/office/drawing/2014/main" val="3324521523"/>
                  </a:ext>
                </a:extLst>
              </a:tr>
              <a:tr h="370840">
                <a:tc>
                  <a:txBody>
                    <a:bodyPr/>
                    <a:lstStyle/>
                    <a:p>
                      <a:r>
                        <a:rPr lang="en-US" dirty="0"/>
                        <a:t>Nature trails</a:t>
                      </a:r>
                    </a:p>
                  </a:txBody>
                  <a:tcPr/>
                </a:tc>
                <a:extLst>
                  <a:ext uri="{0D108BD9-81ED-4DB2-BD59-A6C34878D82A}">
                    <a16:rowId xmlns:a16="http://schemas.microsoft.com/office/drawing/2014/main" val="2787060957"/>
                  </a:ext>
                </a:extLst>
              </a:tr>
              <a:tr h="370840">
                <a:tc>
                  <a:txBody>
                    <a:bodyPr/>
                    <a:lstStyle/>
                    <a:p>
                      <a:r>
                        <a:rPr lang="en-US" dirty="0"/>
                        <a:t>Jogging/walking trails (paved)</a:t>
                      </a:r>
                    </a:p>
                  </a:txBody>
                  <a:tcPr/>
                </a:tc>
                <a:extLst>
                  <a:ext uri="{0D108BD9-81ED-4DB2-BD59-A6C34878D82A}">
                    <a16:rowId xmlns:a16="http://schemas.microsoft.com/office/drawing/2014/main" val="2961675485"/>
                  </a:ext>
                </a:extLst>
              </a:tr>
              <a:tr h="370840">
                <a:tc>
                  <a:txBody>
                    <a:bodyPr/>
                    <a:lstStyle/>
                    <a:p>
                      <a:r>
                        <a:rPr lang="en-US" dirty="0"/>
                        <a:t>Fitness facility</a:t>
                      </a:r>
                    </a:p>
                  </a:txBody>
                  <a:tcPr/>
                </a:tc>
                <a:extLst>
                  <a:ext uri="{0D108BD9-81ED-4DB2-BD59-A6C34878D82A}">
                    <a16:rowId xmlns:a16="http://schemas.microsoft.com/office/drawing/2014/main" val="2028403281"/>
                  </a:ext>
                </a:extLst>
              </a:tr>
              <a:tr h="370840">
                <a:tc>
                  <a:txBody>
                    <a:bodyPr/>
                    <a:lstStyle/>
                    <a:p>
                      <a:r>
                        <a:rPr lang="en-US" dirty="0"/>
                        <a:t>Open space</a:t>
                      </a:r>
                    </a:p>
                  </a:txBody>
                  <a:tcPr/>
                </a:tc>
                <a:extLst>
                  <a:ext uri="{0D108BD9-81ED-4DB2-BD59-A6C34878D82A}">
                    <a16:rowId xmlns:a16="http://schemas.microsoft.com/office/drawing/2014/main" val="1831962062"/>
                  </a:ext>
                </a:extLst>
              </a:tr>
              <a:tr h="370840">
                <a:tc>
                  <a:txBody>
                    <a:bodyPr/>
                    <a:lstStyle/>
                    <a:p>
                      <a:r>
                        <a:rPr lang="en-US" dirty="0"/>
                        <a:t>Farmers market</a:t>
                      </a:r>
                    </a:p>
                  </a:txBody>
                  <a:tcPr/>
                </a:tc>
                <a:extLst>
                  <a:ext uri="{0D108BD9-81ED-4DB2-BD59-A6C34878D82A}">
                    <a16:rowId xmlns:a16="http://schemas.microsoft.com/office/drawing/2014/main" val="1600712538"/>
                  </a:ext>
                </a:extLst>
              </a:tr>
            </a:tbl>
          </a:graphicData>
        </a:graphic>
      </p:graphicFrame>
      <p:graphicFrame>
        <p:nvGraphicFramePr>
          <p:cNvPr id="16" name="Table 15">
            <a:extLst>
              <a:ext uri="{FF2B5EF4-FFF2-40B4-BE49-F238E27FC236}">
                <a16:creationId xmlns:a16="http://schemas.microsoft.com/office/drawing/2014/main" id="{47A68C54-4ABF-069D-BBD5-2898E8AE98D6}"/>
              </a:ext>
            </a:extLst>
          </p:cNvPr>
          <p:cNvGraphicFramePr>
            <a:graphicFrameLocks noGrp="1"/>
          </p:cNvGraphicFramePr>
          <p:nvPr>
            <p:extLst>
              <p:ext uri="{D42A27DB-BD31-4B8C-83A1-F6EECF244321}">
                <p14:modId xmlns:p14="http://schemas.microsoft.com/office/powerpoint/2010/main" val="2884378554"/>
              </p:ext>
            </p:extLst>
          </p:nvPr>
        </p:nvGraphicFramePr>
        <p:xfrm>
          <a:off x="169334" y="4349058"/>
          <a:ext cx="3606800" cy="2225040"/>
        </p:xfrm>
        <a:graphic>
          <a:graphicData uri="http://schemas.openxmlformats.org/drawingml/2006/table">
            <a:tbl>
              <a:tblPr firstRow="1" bandRow="1">
                <a:tableStyleId>{5C22544A-7EE6-4342-B048-85BDC9FD1C3A}</a:tableStyleId>
              </a:tblPr>
              <a:tblGrid>
                <a:gridCol w="3606800">
                  <a:extLst>
                    <a:ext uri="{9D8B030D-6E8A-4147-A177-3AD203B41FA5}">
                      <a16:colId xmlns:a16="http://schemas.microsoft.com/office/drawing/2014/main" val="146318602"/>
                    </a:ext>
                  </a:extLst>
                </a:gridCol>
              </a:tblGrid>
              <a:tr h="370840">
                <a:tc>
                  <a:txBody>
                    <a:bodyPr/>
                    <a:lstStyle/>
                    <a:p>
                      <a:r>
                        <a:rPr lang="en-US" dirty="0">
                          <a:solidFill>
                            <a:schemeClr val="tx1"/>
                          </a:solidFill>
                        </a:rPr>
                        <a:t>District 2 (Top 5)</a:t>
                      </a:r>
                    </a:p>
                  </a:txBody>
                  <a:tcPr>
                    <a:solidFill>
                      <a:srgbClr val="6FD071"/>
                    </a:solidFill>
                  </a:tcPr>
                </a:tc>
                <a:extLst>
                  <a:ext uri="{0D108BD9-81ED-4DB2-BD59-A6C34878D82A}">
                    <a16:rowId xmlns:a16="http://schemas.microsoft.com/office/drawing/2014/main" val="3324521523"/>
                  </a:ext>
                </a:extLst>
              </a:tr>
              <a:tr h="370840">
                <a:tc>
                  <a:txBody>
                    <a:bodyPr/>
                    <a:lstStyle/>
                    <a:p>
                      <a:r>
                        <a:rPr lang="en-US" dirty="0"/>
                        <a:t>Jogging/walking trails (paved)</a:t>
                      </a:r>
                    </a:p>
                  </a:txBody>
                  <a:tcPr/>
                </a:tc>
                <a:extLst>
                  <a:ext uri="{0D108BD9-81ED-4DB2-BD59-A6C34878D82A}">
                    <a16:rowId xmlns:a16="http://schemas.microsoft.com/office/drawing/2014/main" val="2787060957"/>
                  </a:ext>
                </a:extLst>
              </a:tr>
              <a:tr h="370840">
                <a:tc>
                  <a:txBody>
                    <a:bodyPr/>
                    <a:lstStyle/>
                    <a:p>
                      <a:r>
                        <a:rPr lang="en-US" dirty="0"/>
                        <a:t>Nature trails</a:t>
                      </a:r>
                    </a:p>
                  </a:txBody>
                  <a:tcPr/>
                </a:tc>
                <a:extLst>
                  <a:ext uri="{0D108BD9-81ED-4DB2-BD59-A6C34878D82A}">
                    <a16:rowId xmlns:a16="http://schemas.microsoft.com/office/drawing/2014/main" val="2961675485"/>
                  </a:ext>
                </a:extLst>
              </a:tr>
              <a:tr h="370840">
                <a:tc>
                  <a:txBody>
                    <a:bodyPr/>
                    <a:lstStyle/>
                    <a:p>
                      <a:r>
                        <a:rPr lang="en-US" dirty="0"/>
                        <a:t>Open space</a:t>
                      </a:r>
                    </a:p>
                  </a:txBody>
                  <a:tcPr/>
                </a:tc>
                <a:extLst>
                  <a:ext uri="{0D108BD9-81ED-4DB2-BD59-A6C34878D82A}">
                    <a16:rowId xmlns:a16="http://schemas.microsoft.com/office/drawing/2014/main" val="2028403281"/>
                  </a:ext>
                </a:extLst>
              </a:tr>
              <a:tr h="370840">
                <a:tc>
                  <a:txBody>
                    <a:bodyPr/>
                    <a:lstStyle/>
                    <a:p>
                      <a:r>
                        <a:rPr lang="en-US" dirty="0"/>
                        <a:t>Farmers market </a:t>
                      </a:r>
                    </a:p>
                  </a:txBody>
                  <a:tcPr/>
                </a:tc>
                <a:extLst>
                  <a:ext uri="{0D108BD9-81ED-4DB2-BD59-A6C34878D82A}">
                    <a16:rowId xmlns:a16="http://schemas.microsoft.com/office/drawing/2014/main" val="1831962062"/>
                  </a:ext>
                </a:extLst>
              </a:tr>
              <a:tr h="370840">
                <a:tc>
                  <a:txBody>
                    <a:bodyPr/>
                    <a:lstStyle/>
                    <a:p>
                      <a:r>
                        <a:rPr lang="en-US" dirty="0"/>
                        <a:t>Bicycle trails</a:t>
                      </a:r>
                    </a:p>
                  </a:txBody>
                  <a:tcPr/>
                </a:tc>
                <a:extLst>
                  <a:ext uri="{0D108BD9-81ED-4DB2-BD59-A6C34878D82A}">
                    <a16:rowId xmlns:a16="http://schemas.microsoft.com/office/drawing/2014/main" val="1600712538"/>
                  </a:ext>
                </a:extLst>
              </a:tr>
            </a:tbl>
          </a:graphicData>
        </a:graphic>
      </p:graphicFrame>
      <p:graphicFrame>
        <p:nvGraphicFramePr>
          <p:cNvPr id="17" name="Table 16">
            <a:extLst>
              <a:ext uri="{FF2B5EF4-FFF2-40B4-BE49-F238E27FC236}">
                <a16:creationId xmlns:a16="http://schemas.microsoft.com/office/drawing/2014/main" id="{FCEA41B0-0F5F-D56D-EC3D-0F6AD7794893}"/>
              </a:ext>
            </a:extLst>
          </p:cNvPr>
          <p:cNvGraphicFramePr>
            <a:graphicFrameLocks noGrp="1"/>
          </p:cNvGraphicFramePr>
          <p:nvPr>
            <p:extLst>
              <p:ext uri="{D42A27DB-BD31-4B8C-83A1-F6EECF244321}">
                <p14:modId xmlns:p14="http://schemas.microsoft.com/office/powerpoint/2010/main" val="2863013987"/>
              </p:ext>
            </p:extLst>
          </p:nvPr>
        </p:nvGraphicFramePr>
        <p:xfrm>
          <a:off x="4114801" y="4349058"/>
          <a:ext cx="3606800" cy="2225040"/>
        </p:xfrm>
        <a:graphic>
          <a:graphicData uri="http://schemas.openxmlformats.org/drawingml/2006/table">
            <a:tbl>
              <a:tblPr firstRow="1" bandRow="1">
                <a:tableStyleId>{5C22544A-7EE6-4342-B048-85BDC9FD1C3A}</a:tableStyleId>
              </a:tblPr>
              <a:tblGrid>
                <a:gridCol w="3606800">
                  <a:extLst>
                    <a:ext uri="{9D8B030D-6E8A-4147-A177-3AD203B41FA5}">
                      <a16:colId xmlns:a16="http://schemas.microsoft.com/office/drawing/2014/main" val="146318602"/>
                    </a:ext>
                  </a:extLst>
                </a:gridCol>
              </a:tblGrid>
              <a:tr h="370840">
                <a:tc>
                  <a:txBody>
                    <a:bodyPr/>
                    <a:lstStyle/>
                    <a:p>
                      <a:r>
                        <a:rPr lang="en-US" dirty="0">
                          <a:solidFill>
                            <a:schemeClr val="tx1"/>
                          </a:solidFill>
                        </a:rPr>
                        <a:t>District 3 (Top 5)</a:t>
                      </a:r>
                    </a:p>
                  </a:txBody>
                  <a:tcPr>
                    <a:solidFill>
                      <a:srgbClr val="C5C844"/>
                    </a:solidFill>
                  </a:tcPr>
                </a:tc>
                <a:extLst>
                  <a:ext uri="{0D108BD9-81ED-4DB2-BD59-A6C34878D82A}">
                    <a16:rowId xmlns:a16="http://schemas.microsoft.com/office/drawing/2014/main" val="3324521523"/>
                  </a:ext>
                </a:extLst>
              </a:tr>
              <a:tr h="370840">
                <a:tc>
                  <a:txBody>
                    <a:bodyPr/>
                    <a:lstStyle/>
                    <a:p>
                      <a:r>
                        <a:rPr lang="en-US" dirty="0"/>
                        <a:t>Jogging/walking trails (paved)</a:t>
                      </a:r>
                    </a:p>
                  </a:txBody>
                  <a:tcPr/>
                </a:tc>
                <a:extLst>
                  <a:ext uri="{0D108BD9-81ED-4DB2-BD59-A6C34878D82A}">
                    <a16:rowId xmlns:a16="http://schemas.microsoft.com/office/drawing/2014/main" val="2787060957"/>
                  </a:ext>
                </a:extLst>
              </a:tr>
              <a:tr h="370840">
                <a:tc>
                  <a:txBody>
                    <a:bodyPr/>
                    <a:lstStyle/>
                    <a:p>
                      <a:r>
                        <a:rPr lang="en-US" dirty="0"/>
                        <a:t>Nature trails</a:t>
                      </a:r>
                    </a:p>
                  </a:txBody>
                  <a:tcPr/>
                </a:tc>
                <a:extLst>
                  <a:ext uri="{0D108BD9-81ED-4DB2-BD59-A6C34878D82A}">
                    <a16:rowId xmlns:a16="http://schemas.microsoft.com/office/drawing/2014/main" val="2961675485"/>
                  </a:ext>
                </a:extLst>
              </a:tr>
              <a:tr h="370840">
                <a:tc>
                  <a:txBody>
                    <a:bodyPr/>
                    <a:lstStyle/>
                    <a:p>
                      <a:r>
                        <a:rPr lang="en-US" dirty="0"/>
                        <a:t>Open space</a:t>
                      </a:r>
                    </a:p>
                  </a:txBody>
                  <a:tcPr/>
                </a:tc>
                <a:extLst>
                  <a:ext uri="{0D108BD9-81ED-4DB2-BD59-A6C34878D82A}">
                    <a16:rowId xmlns:a16="http://schemas.microsoft.com/office/drawing/2014/main" val="2028403281"/>
                  </a:ext>
                </a:extLst>
              </a:tr>
              <a:tr h="370840">
                <a:tc>
                  <a:txBody>
                    <a:bodyPr/>
                    <a:lstStyle/>
                    <a:p>
                      <a:r>
                        <a:rPr lang="en-US" dirty="0"/>
                        <a:t>Fitness facility</a:t>
                      </a:r>
                    </a:p>
                  </a:txBody>
                  <a:tcPr/>
                </a:tc>
                <a:extLst>
                  <a:ext uri="{0D108BD9-81ED-4DB2-BD59-A6C34878D82A}">
                    <a16:rowId xmlns:a16="http://schemas.microsoft.com/office/drawing/2014/main" val="1831962062"/>
                  </a:ext>
                </a:extLst>
              </a:tr>
              <a:tr h="370840">
                <a:tc>
                  <a:txBody>
                    <a:bodyPr/>
                    <a:lstStyle/>
                    <a:p>
                      <a:r>
                        <a:rPr lang="en-US" dirty="0"/>
                        <a:t>Indoor swimming pool</a:t>
                      </a:r>
                    </a:p>
                  </a:txBody>
                  <a:tcPr/>
                </a:tc>
                <a:extLst>
                  <a:ext uri="{0D108BD9-81ED-4DB2-BD59-A6C34878D82A}">
                    <a16:rowId xmlns:a16="http://schemas.microsoft.com/office/drawing/2014/main" val="1600712538"/>
                  </a:ext>
                </a:extLst>
              </a:tr>
            </a:tbl>
          </a:graphicData>
        </a:graphic>
      </p:graphicFrame>
      <p:graphicFrame>
        <p:nvGraphicFramePr>
          <p:cNvPr id="18" name="Table 17">
            <a:extLst>
              <a:ext uri="{FF2B5EF4-FFF2-40B4-BE49-F238E27FC236}">
                <a16:creationId xmlns:a16="http://schemas.microsoft.com/office/drawing/2014/main" id="{DF9CE034-AC6D-B56E-9FA6-732A170661D8}"/>
              </a:ext>
            </a:extLst>
          </p:cNvPr>
          <p:cNvGraphicFramePr>
            <a:graphicFrameLocks noGrp="1"/>
          </p:cNvGraphicFramePr>
          <p:nvPr>
            <p:extLst>
              <p:ext uri="{D42A27DB-BD31-4B8C-83A1-F6EECF244321}">
                <p14:modId xmlns:p14="http://schemas.microsoft.com/office/powerpoint/2010/main" val="3952862421"/>
              </p:ext>
            </p:extLst>
          </p:nvPr>
        </p:nvGraphicFramePr>
        <p:xfrm>
          <a:off x="8195731" y="4349058"/>
          <a:ext cx="3606800" cy="2225040"/>
        </p:xfrm>
        <a:graphic>
          <a:graphicData uri="http://schemas.openxmlformats.org/drawingml/2006/table">
            <a:tbl>
              <a:tblPr firstRow="1" bandRow="1">
                <a:tableStyleId>{5C22544A-7EE6-4342-B048-85BDC9FD1C3A}</a:tableStyleId>
              </a:tblPr>
              <a:tblGrid>
                <a:gridCol w="3606800">
                  <a:extLst>
                    <a:ext uri="{9D8B030D-6E8A-4147-A177-3AD203B41FA5}">
                      <a16:colId xmlns:a16="http://schemas.microsoft.com/office/drawing/2014/main" val="146318602"/>
                    </a:ext>
                  </a:extLst>
                </a:gridCol>
              </a:tblGrid>
              <a:tr h="370840">
                <a:tc>
                  <a:txBody>
                    <a:bodyPr/>
                    <a:lstStyle/>
                    <a:p>
                      <a:r>
                        <a:rPr lang="en-US" dirty="0">
                          <a:solidFill>
                            <a:schemeClr val="tx1"/>
                          </a:solidFill>
                        </a:rPr>
                        <a:t>District 4 (Top 5)</a:t>
                      </a:r>
                    </a:p>
                  </a:txBody>
                  <a:tcPr>
                    <a:solidFill>
                      <a:srgbClr val="59ADD0"/>
                    </a:solidFill>
                  </a:tcPr>
                </a:tc>
                <a:extLst>
                  <a:ext uri="{0D108BD9-81ED-4DB2-BD59-A6C34878D82A}">
                    <a16:rowId xmlns:a16="http://schemas.microsoft.com/office/drawing/2014/main" val="3324521523"/>
                  </a:ext>
                </a:extLst>
              </a:tr>
              <a:tr h="370840">
                <a:tc>
                  <a:txBody>
                    <a:bodyPr/>
                    <a:lstStyle/>
                    <a:p>
                      <a:r>
                        <a:rPr lang="en-US" dirty="0"/>
                        <a:t>Fitness facility</a:t>
                      </a:r>
                    </a:p>
                  </a:txBody>
                  <a:tcPr/>
                </a:tc>
                <a:extLst>
                  <a:ext uri="{0D108BD9-81ED-4DB2-BD59-A6C34878D82A}">
                    <a16:rowId xmlns:a16="http://schemas.microsoft.com/office/drawing/2014/main" val="2787060957"/>
                  </a:ext>
                </a:extLst>
              </a:tr>
              <a:tr h="370840">
                <a:tc>
                  <a:txBody>
                    <a:bodyPr/>
                    <a:lstStyle/>
                    <a:p>
                      <a:r>
                        <a:rPr lang="en-US" dirty="0"/>
                        <a:t>Jogging/walking trails (paved)</a:t>
                      </a:r>
                    </a:p>
                  </a:txBody>
                  <a:tcPr/>
                </a:tc>
                <a:extLst>
                  <a:ext uri="{0D108BD9-81ED-4DB2-BD59-A6C34878D82A}">
                    <a16:rowId xmlns:a16="http://schemas.microsoft.com/office/drawing/2014/main" val="2961675485"/>
                  </a:ext>
                </a:extLst>
              </a:tr>
              <a:tr h="370840">
                <a:tc>
                  <a:txBody>
                    <a:bodyPr/>
                    <a:lstStyle/>
                    <a:p>
                      <a:r>
                        <a:rPr lang="en-US" dirty="0"/>
                        <a:t>Indoor swimming pool</a:t>
                      </a:r>
                    </a:p>
                  </a:txBody>
                  <a:tcPr/>
                </a:tc>
                <a:extLst>
                  <a:ext uri="{0D108BD9-81ED-4DB2-BD59-A6C34878D82A}">
                    <a16:rowId xmlns:a16="http://schemas.microsoft.com/office/drawing/2014/main" val="2028403281"/>
                  </a:ext>
                </a:extLst>
              </a:tr>
              <a:tr h="370840">
                <a:tc>
                  <a:txBody>
                    <a:bodyPr/>
                    <a:lstStyle/>
                    <a:p>
                      <a:r>
                        <a:rPr lang="en-US" dirty="0"/>
                        <a:t>Nature trails</a:t>
                      </a:r>
                    </a:p>
                  </a:txBody>
                  <a:tcPr/>
                </a:tc>
                <a:extLst>
                  <a:ext uri="{0D108BD9-81ED-4DB2-BD59-A6C34878D82A}">
                    <a16:rowId xmlns:a16="http://schemas.microsoft.com/office/drawing/2014/main" val="1831962062"/>
                  </a:ext>
                </a:extLst>
              </a:tr>
              <a:tr h="370840">
                <a:tc>
                  <a:txBody>
                    <a:bodyPr/>
                    <a:lstStyle/>
                    <a:p>
                      <a:r>
                        <a:rPr lang="en-US" dirty="0"/>
                        <a:t>Outdoor swimming pool</a:t>
                      </a:r>
                    </a:p>
                  </a:txBody>
                  <a:tcPr/>
                </a:tc>
                <a:extLst>
                  <a:ext uri="{0D108BD9-81ED-4DB2-BD59-A6C34878D82A}">
                    <a16:rowId xmlns:a16="http://schemas.microsoft.com/office/drawing/2014/main" val="1600712538"/>
                  </a:ext>
                </a:extLst>
              </a:tr>
            </a:tbl>
          </a:graphicData>
        </a:graphic>
      </p:graphicFrame>
    </p:spTree>
    <p:extLst>
      <p:ext uri="{BB962C8B-B14F-4D97-AF65-F5344CB8AC3E}">
        <p14:creationId xmlns:p14="http://schemas.microsoft.com/office/powerpoint/2010/main" val="679782"/>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20BDB-4F5F-8A49-5BB8-0A147F5D7E6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378FA61-180D-9173-8081-E73594E1E211}"/>
              </a:ext>
            </a:extLst>
          </p:cNvPr>
          <p:cNvSpPr/>
          <p:nvPr/>
        </p:nvSpPr>
        <p:spPr>
          <a:xfrm>
            <a:off x="-1" y="0"/>
            <a:ext cx="12192001" cy="1574800"/>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D4D1755-2541-3AC6-242B-9191BADD7496}"/>
              </a:ext>
            </a:extLst>
          </p:cNvPr>
          <p:cNvSpPr txBox="1">
            <a:spLocks/>
          </p:cNvSpPr>
          <p:nvPr/>
        </p:nvSpPr>
        <p:spPr>
          <a:xfrm>
            <a:off x="41945" y="123861"/>
            <a:ext cx="11705555" cy="18446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Narrow" panose="020B0606020202030204" pitchFamily="34" charset="0"/>
              </a:rPr>
              <a:t>Program and System Analysis Cont.</a:t>
            </a:r>
            <a:br>
              <a:rPr lang="en-US" dirty="0">
                <a:solidFill>
                  <a:schemeClr val="bg1"/>
                </a:solidFill>
                <a:latin typeface="Arial Narrow" panose="020B0606020202030204" pitchFamily="34" charset="0"/>
              </a:rPr>
            </a:br>
            <a:r>
              <a:rPr lang="en-US" dirty="0">
                <a:solidFill>
                  <a:schemeClr val="bg1"/>
                </a:solidFill>
                <a:latin typeface="Arial Narrow" panose="020B0606020202030204" pitchFamily="34" charset="0"/>
              </a:rPr>
              <a:t>Your program offerings and participation are growing </a:t>
            </a:r>
          </a:p>
        </p:txBody>
      </p:sp>
      <p:pic>
        <p:nvPicPr>
          <p:cNvPr id="3" name="Picture 2">
            <a:extLst>
              <a:ext uri="{FF2B5EF4-FFF2-40B4-BE49-F238E27FC236}">
                <a16:creationId xmlns:a16="http://schemas.microsoft.com/office/drawing/2014/main" id="{FAED944B-3451-B43B-7D27-FD83C1597BC8}"/>
              </a:ext>
            </a:extLst>
          </p:cNvPr>
          <p:cNvPicPr>
            <a:picLocks noChangeAspect="1"/>
          </p:cNvPicPr>
          <p:nvPr/>
        </p:nvPicPr>
        <p:blipFill>
          <a:blip r:embed="rId3"/>
          <a:stretch>
            <a:fillRect/>
          </a:stretch>
        </p:blipFill>
        <p:spPr>
          <a:xfrm>
            <a:off x="258235" y="1698661"/>
            <a:ext cx="5766232" cy="4884843"/>
          </a:xfrm>
          <a:prstGeom prst="rect">
            <a:avLst/>
          </a:prstGeom>
        </p:spPr>
      </p:pic>
      <p:pic>
        <p:nvPicPr>
          <p:cNvPr id="6" name="Picture 5">
            <a:extLst>
              <a:ext uri="{FF2B5EF4-FFF2-40B4-BE49-F238E27FC236}">
                <a16:creationId xmlns:a16="http://schemas.microsoft.com/office/drawing/2014/main" id="{FA0BB7C5-11DA-F9F3-2D91-1D8101144D11}"/>
              </a:ext>
            </a:extLst>
          </p:cNvPr>
          <p:cNvPicPr>
            <a:picLocks noChangeAspect="1"/>
          </p:cNvPicPr>
          <p:nvPr/>
        </p:nvPicPr>
        <p:blipFill>
          <a:blip r:embed="rId4"/>
          <a:stretch>
            <a:fillRect/>
          </a:stretch>
        </p:blipFill>
        <p:spPr>
          <a:xfrm>
            <a:off x="6167534" y="1698661"/>
            <a:ext cx="5890411" cy="4884843"/>
          </a:xfrm>
          <a:prstGeom prst="rect">
            <a:avLst/>
          </a:prstGeom>
        </p:spPr>
      </p:pic>
    </p:spTree>
    <p:extLst>
      <p:ext uri="{BB962C8B-B14F-4D97-AF65-F5344CB8AC3E}">
        <p14:creationId xmlns:p14="http://schemas.microsoft.com/office/powerpoint/2010/main" val="674699207"/>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67137-A859-297F-8B15-83C662D68185}"/>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E661A95-044E-DA4B-16E3-1620FC3C1E55}"/>
              </a:ext>
            </a:extLst>
          </p:cNvPr>
          <p:cNvSpPr/>
          <p:nvPr/>
        </p:nvSpPr>
        <p:spPr>
          <a:xfrm>
            <a:off x="-1" y="0"/>
            <a:ext cx="12192001" cy="1574800"/>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4C1DA118-9B86-BE1A-956F-AA59239E8EA9}"/>
              </a:ext>
            </a:extLst>
          </p:cNvPr>
          <p:cNvSpPr txBox="1">
            <a:spLocks/>
          </p:cNvSpPr>
          <p:nvPr/>
        </p:nvSpPr>
        <p:spPr>
          <a:xfrm>
            <a:off x="41945" y="123861"/>
            <a:ext cx="11705555" cy="18446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Narrow" panose="020B0606020202030204" pitchFamily="34" charset="0"/>
              </a:rPr>
              <a:t>Program and System Analysis Cont. </a:t>
            </a:r>
          </a:p>
        </p:txBody>
      </p:sp>
      <p:graphicFrame>
        <p:nvGraphicFramePr>
          <p:cNvPr id="2" name="Chart 1">
            <a:extLst>
              <a:ext uri="{FF2B5EF4-FFF2-40B4-BE49-F238E27FC236}">
                <a16:creationId xmlns:a16="http://schemas.microsoft.com/office/drawing/2014/main" id="{ADE8465C-EC81-40E5-9394-8D84EA5DB0DE}"/>
              </a:ext>
            </a:extLst>
          </p:cNvPr>
          <p:cNvGraphicFramePr>
            <a:graphicFrameLocks/>
          </p:cNvGraphicFramePr>
          <p:nvPr>
            <p:extLst>
              <p:ext uri="{D42A27DB-BD31-4B8C-83A1-F6EECF244321}">
                <p14:modId xmlns:p14="http://schemas.microsoft.com/office/powerpoint/2010/main" val="1069298149"/>
              </p:ext>
            </p:extLst>
          </p:nvPr>
        </p:nvGraphicFramePr>
        <p:xfrm>
          <a:off x="438120" y="1773306"/>
          <a:ext cx="7800811" cy="4611757"/>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CCDE2D6C-229A-C742-2B57-25327DAAD9F2}"/>
              </a:ext>
            </a:extLst>
          </p:cNvPr>
          <p:cNvPicPr>
            <a:picLocks noChangeAspect="1"/>
          </p:cNvPicPr>
          <p:nvPr/>
        </p:nvPicPr>
        <p:blipFill>
          <a:blip r:embed="rId4"/>
          <a:stretch>
            <a:fillRect/>
          </a:stretch>
        </p:blipFill>
        <p:spPr>
          <a:xfrm>
            <a:off x="9485172" y="223748"/>
            <a:ext cx="2038134" cy="6345003"/>
          </a:xfrm>
          <a:prstGeom prst="rect">
            <a:avLst/>
          </a:prstGeom>
          <a:ln w="79375">
            <a:solidFill>
              <a:schemeClr val="tx1"/>
            </a:solidFill>
          </a:ln>
        </p:spPr>
      </p:pic>
      <p:sp>
        <p:nvSpPr>
          <p:cNvPr id="6" name="Isosceles Triangle 5">
            <a:extLst>
              <a:ext uri="{FF2B5EF4-FFF2-40B4-BE49-F238E27FC236}">
                <a16:creationId xmlns:a16="http://schemas.microsoft.com/office/drawing/2014/main" id="{CBB3CD75-0477-CB2C-7DCC-3FB94C86D6DA}"/>
              </a:ext>
            </a:extLst>
          </p:cNvPr>
          <p:cNvSpPr/>
          <p:nvPr/>
        </p:nvSpPr>
        <p:spPr>
          <a:xfrm rot="16200000">
            <a:off x="4087558" y="1236636"/>
            <a:ext cx="6410504" cy="4384725"/>
          </a:xfrm>
          <a:prstGeom prst="triangle">
            <a:avLst/>
          </a:prstGeom>
          <a:solidFill>
            <a:schemeClr val="tx1">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A483DA7-E187-9E0C-7301-057F3394AED0}"/>
              </a:ext>
            </a:extLst>
          </p:cNvPr>
          <p:cNvGrpSpPr/>
          <p:nvPr/>
        </p:nvGrpSpPr>
        <p:grpSpPr>
          <a:xfrm>
            <a:off x="704725" y="840604"/>
            <a:ext cx="7777264" cy="4869731"/>
            <a:chOff x="704725" y="840604"/>
            <a:chExt cx="7777264" cy="4869731"/>
          </a:xfrm>
        </p:grpSpPr>
        <p:pic>
          <p:nvPicPr>
            <p:cNvPr id="9" name="Picture 8">
              <a:extLst>
                <a:ext uri="{FF2B5EF4-FFF2-40B4-BE49-F238E27FC236}">
                  <a16:creationId xmlns:a16="http://schemas.microsoft.com/office/drawing/2014/main" id="{B919E861-9163-61D2-3005-8279D6855005}"/>
                </a:ext>
              </a:extLst>
            </p:cNvPr>
            <p:cNvPicPr>
              <a:picLocks noChangeAspect="1"/>
            </p:cNvPicPr>
            <p:nvPr/>
          </p:nvPicPr>
          <p:blipFill>
            <a:blip r:embed="rId5"/>
            <a:stretch>
              <a:fillRect/>
            </a:stretch>
          </p:blipFill>
          <p:spPr>
            <a:xfrm>
              <a:off x="704725" y="840604"/>
              <a:ext cx="7777264" cy="3336177"/>
            </a:xfrm>
            <a:prstGeom prst="rect">
              <a:avLst/>
            </a:prstGeom>
          </p:spPr>
        </p:pic>
        <p:sp>
          <p:nvSpPr>
            <p:cNvPr id="10" name="Rectangle 9">
              <a:extLst>
                <a:ext uri="{FF2B5EF4-FFF2-40B4-BE49-F238E27FC236}">
                  <a16:creationId xmlns:a16="http://schemas.microsoft.com/office/drawing/2014/main" id="{A9AB37E2-F1AA-D6AE-CE0C-A999B13FEB13}"/>
                </a:ext>
              </a:extLst>
            </p:cNvPr>
            <p:cNvSpPr/>
            <p:nvPr/>
          </p:nvSpPr>
          <p:spPr>
            <a:xfrm>
              <a:off x="765110" y="4152122"/>
              <a:ext cx="7688425" cy="1558213"/>
            </a:xfrm>
            <a:prstGeom prst="rect">
              <a:avLst/>
            </a:prstGeom>
            <a:solidFill>
              <a:srgbClr val="EE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Some facilities are artificially capping enrollment</a:t>
              </a:r>
              <a:br>
                <a:rPr lang="en-US" sz="2400" dirty="0"/>
              </a:br>
              <a:r>
                <a:rPr lang="en-US" sz="2400" dirty="0"/>
                <a:t>Fields can only handle so much play</a:t>
              </a:r>
            </a:p>
          </p:txBody>
        </p:sp>
      </p:grpSp>
    </p:spTree>
    <p:extLst>
      <p:ext uri="{BB962C8B-B14F-4D97-AF65-F5344CB8AC3E}">
        <p14:creationId xmlns:p14="http://schemas.microsoft.com/office/powerpoint/2010/main" val="1718691863"/>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AF2BE-8CED-897D-D189-E0AFF04D86B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EE9B9CB-B380-7A16-E7EC-B06E93FE1313}"/>
              </a:ext>
            </a:extLst>
          </p:cNvPr>
          <p:cNvSpPr/>
          <p:nvPr/>
        </p:nvSpPr>
        <p:spPr>
          <a:xfrm>
            <a:off x="-1" y="0"/>
            <a:ext cx="12192001" cy="1574800"/>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DC0E8EB3-E7C4-2243-0AFC-86D84ECA547E}"/>
              </a:ext>
            </a:extLst>
          </p:cNvPr>
          <p:cNvSpPr txBox="1">
            <a:spLocks/>
          </p:cNvSpPr>
          <p:nvPr/>
        </p:nvSpPr>
        <p:spPr>
          <a:xfrm>
            <a:off x="41945" y="123861"/>
            <a:ext cx="11705555" cy="18446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Narrow" panose="020B0606020202030204" pitchFamily="34" charset="0"/>
              </a:rPr>
              <a:t>Recommended level of service</a:t>
            </a:r>
          </a:p>
        </p:txBody>
      </p:sp>
      <p:pic>
        <p:nvPicPr>
          <p:cNvPr id="4" name="Picture 3" descr="A screen shot of a chart&#10;&#10;AI-generated content may be incorrect.">
            <a:extLst>
              <a:ext uri="{FF2B5EF4-FFF2-40B4-BE49-F238E27FC236}">
                <a16:creationId xmlns:a16="http://schemas.microsoft.com/office/drawing/2014/main" id="{4D7F0B4D-9D01-5306-85FE-246D31A4AD46}"/>
              </a:ext>
            </a:extLst>
          </p:cNvPr>
          <p:cNvPicPr>
            <a:picLocks noChangeAspect="1"/>
          </p:cNvPicPr>
          <p:nvPr/>
        </p:nvPicPr>
        <p:blipFill>
          <a:blip r:embed="rId3"/>
          <a:stretch>
            <a:fillRect/>
          </a:stretch>
        </p:blipFill>
        <p:spPr>
          <a:xfrm>
            <a:off x="371192" y="814560"/>
            <a:ext cx="4507746" cy="5799351"/>
          </a:xfrm>
          <a:prstGeom prst="rect">
            <a:avLst/>
          </a:prstGeom>
        </p:spPr>
      </p:pic>
      <p:sp>
        <p:nvSpPr>
          <p:cNvPr id="5" name="Rectangle 4">
            <a:extLst>
              <a:ext uri="{FF2B5EF4-FFF2-40B4-BE49-F238E27FC236}">
                <a16:creationId xmlns:a16="http://schemas.microsoft.com/office/drawing/2014/main" id="{A58DE6C6-E288-6B65-F7A6-D35746C1AC33}"/>
              </a:ext>
            </a:extLst>
          </p:cNvPr>
          <p:cNvSpPr/>
          <p:nvPr/>
        </p:nvSpPr>
        <p:spPr>
          <a:xfrm>
            <a:off x="5549774" y="1013988"/>
            <a:ext cx="5848539" cy="5599923"/>
          </a:xfrm>
          <a:prstGeom prst="rect">
            <a:avLst/>
          </a:prstGeom>
          <a:solidFill>
            <a:schemeClr val="bg1"/>
          </a:solidFill>
          <a:ln w="76200">
            <a:solidFill>
              <a:srgbClr val="304B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04B73"/>
                </a:solidFill>
              </a:rPr>
              <a:t>The County had already started to plan for several facility types in need of growth</a:t>
            </a:r>
            <a:br>
              <a:rPr lang="en-US" sz="2800" b="1" dirty="0">
                <a:solidFill>
                  <a:srgbClr val="304B73"/>
                </a:solidFill>
              </a:rPr>
            </a:br>
            <a:r>
              <a:rPr lang="en-US" sz="2800" b="1" u="sng" dirty="0">
                <a:solidFill>
                  <a:srgbClr val="304B73"/>
                </a:solidFill>
              </a:rPr>
              <a:t>This plan confirms those needs exist</a:t>
            </a:r>
          </a:p>
          <a:p>
            <a:pPr algn="ctr"/>
            <a:br>
              <a:rPr lang="en-US" sz="2800" b="1" dirty="0">
                <a:solidFill>
                  <a:srgbClr val="304B73"/>
                </a:solidFill>
              </a:rPr>
            </a:br>
            <a:r>
              <a:rPr lang="en-US" sz="2800" b="1" dirty="0">
                <a:solidFill>
                  <a:srgbClr val="00B050"/>
                </a:solidFill>
              </a:rPr>
              <a:t>Skate park was needed, </a:t>
            </a:r>
            <a:br>
              <a:rPr lang="en-US" sz="2800" b="1" dirty="0">
                <a:solidFill>
                  <a:srgbClr val="00B050"/>
                </a:solidFill>
              </a:rPr>
            </a:br>
            <a:r>
              <a:rPr lang="en-US" sz="2800" b="1" dirty="0">
                <a:solidFill>
                  <a:srgbClr val="00B050"/>
                </a:solidFill>
              </a:rPr>
              <a:t>and was just completed!</a:t>
            </a:r>
            <a:br>
              <a:rPr lang="en-US" sz="2800" b="1" dirty="0">
                <a:solidFill>
                  <a:srgbClr val="304B73"/>
                </a:solidFill>
              </a:rPr>
            </a:br>
            <a:r>
              <a:rPr lang="en-US" sz="2800" b="1" dirty="0">
                <a:solidFill>
                  <a:srgbClr val="304B73"/>
                </a:solidFill>
              </a:rPr>
              <a:t>Playgrounds/Accessible playgrounds</a:t>
            </a:r>
          </a:p>
          <a:p>
            <a:pPr algn="ctr"/>
            <a:r>
              <a:rPr lang="en-US" sz="2800" b="1" dirty="0">
                <a:solidFill>
                  <a:srgbClr val="304B73"/>
                </a:solidFill>
              </a:rPr>
              <a:t>Pickleball</a:t>
            </a:r>
            <a:br>
              <a:rPr lang="en-US" sz="2800" b="1" dirty="0">
                <a:solidFill>
                  <a:srgbClr val="304B73"/>
                </a:solidFill>
              </a:rPr>
            </a:br>
            <a:r>
              <a:rPr lang="en-US" sz="2800" b="1" dirty="0">
                <a:solidFill>
                  <a:srgbClr val="304B73"/>
                </a:solidFill>
              </a:rPr>
              <a:t>Splash pad</a:t>
            </a:r>
            <a:br>
              <a:rPr lang="en-US" sz="2800" b="1" dirty="0">
                <a:solidFill>
                  <a:srgbClr val="304B73"/>
                </a:solidFill>
              </a:rPr>
            </a:br>
            <a:r>
              <a:rPr lang="en-US" sz="2800" b="1" dirty="0">
                <a:solidFill>
                  <a:srgbClr val="304B73"/>
                </a:solidFill>
              </a:rPr>
              <a:t>Tennis courts</a:t>
            </a:r>
          </a:p>
          <a:p>
            <a:pPr algn="ctr"/>
            <a:endParaRPr lang="en-US" sz="2800" b="1" dirty="0">
              <a:solidFill>
                <a:srgbClr val="304B73"/>
              </a:solidFill>
            </a:endParaRPr>
          </a:p>
        </p:txBody>
      </p:sp>
      <p:sp>
        <p:nvSpPr>
          <p:cNvPr id="6" name="Oval 5">
            <a:extLst>
              <a:ext uri="{FF2B5EF4-FFF2-40B4-BE49-F238E27FC236}">
                <a16:creationId xmlns:a16="http://schemas.microsoft.com/office/drawing/2014/main" id="{D608B235-24F9-0D02-8929-C391B6349FE5}"/>
              </a:ext>
            </a:extLst>
          </p:cNvPr>
          <p:cNvSpPr/>
          <p:nvPr/>
        </p:nvSpPr>
        <p:spPr>
          <a:xfrm>
            <a:off x="226339" y="4237023"/>
            <a:ext cx="977774" cy="289711"/>
          </a:xfrm>
          <a:prstGeom prst="ellipse">
            <a:avLst/>
          </a:prstGeom>
          <a:noFill/>
          <a:ln w="38100">
            <a:solidFill>
              <a:srgbClr val="00BF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B809E60-B745-3597-5A97-8F558DFEDB91}"/>
              </a:ext>
            </a:extLst>
          </p:cNvPr>
          <p:cNvSpPr/>
          <p:nvPr/>
        </p:nvSpPr>
        <p:spPr>
          <a:xfrm>
            <a:off x="235392" y="4452796"/>
            <a:ext cx="977774" cy="289711"/>
          </a:xfrm>
          <a:prstGeom prst="ellipse">
            <a:avLst/>
          </a:prstGeom>
          <a:noFill/>
          <a:ln w="38100">
            <a:solidFill>
              <a:srgbClr val="00BF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E57B1D1-C5A5-B449-B344-DE860648D030}"/>
              </a:ext>
            </a:extLst>
          </p:cNvPr>
          <p:cNvSpPr/>
          <p:nvPr/>
        </p:nvSpPr>
        <p:spPr>
          <a:xfrm>
            <a:off x="226339" y="5858141"/>
            <a:ext cx="977774" cy="289711"/>
          </a:xfrm>
          <a:prstGeom prst="ellipse">
            <a:avLst/>
          </a:prstGeom>
          <a:noFill/>
          <a:ln w="38100">
            <a:solidFill>
              <a:srgbClr val="00BF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6D5BB2A-F368-F410-239D-DB866B6834B8}"/>
              </a:ext>
            </a:extLst>
          </p:cNvPr>
          <p:cNvSpPr/>
          <p:nvPr/>
        </p:nvSpPr>
        <p:spPr>
          <a:xfrm>
            <a:off x="253501" y="5167442"/>
            <a:ext cx="977774" cy="289711"/>
          </a:xfrm>
          <a:prstGeom prst="ellipse">
            <a:avLst/>
          </a:prstGeom>
          <a:noFill/>
          <a:ln w="38100">
            <a:solidFill>
              <a:srgbClr val="00BF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0ACCD9BB-A94D-0AA8-EF83-112FEDD3827B}"/>
              </a:ext>
            </a:extLst>
          </p:cNvPr>
          <p:cNvCxnSpPr>
            <a:cxnSpLocks/>
            <a:stCxn id="6" idx="6"/>
          </p:cNvCxnSpPr>
          <p:nvPr/>
        </p:nvCxnSpPr>
        <p:spPr>
          <a:xfrm>
            <a:off x="1204113" y="4381879"/>
            <a:ext cx="4507746" cy="70917"/>
          </a:xfrm>
          <a:prstGeom prst="line">
            <a:avLst/>
          </a:prstGeom>
          <a:ln w="76200">
            <a:solidFill>
              <a:srgbClr val="00BF6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188F8C-A7A5-F450-2291-AAD0C45D775E}"/>
              </a:ext>
            </a:extLst>
          </p:cNvPr>
          <p:cNvCxnSpPr>
            <a:cxnSpLocks/>
          </p:cNvCxnSpPr>
          <p:nvPr/>
        </p:nvCxnSpPr>
        <p:spPr>
          <a:xfrm>
            <a:off x="1231275" y="4597651"/>
            <a:ext cx="6427957" cy="449623"/>
          </a:xfrm>
          <a:prstGeom prst="line">
            <a:avLst/>
          </a:prstGeom>
          <a:ln w="76200">
            <a:solidFill>
              <a:srgbClr val="00BF6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6B3EC6-663F-6EC4-60B6-F29BB42693EB}"/>
              </a:ext>
            </a:extLst>
          </p:cNvPr>
          <p:cNvCxnSpPr>
            <a:cxnSpLocks/>
            <a:stCxn id="15" idx="6"/>
          </p:cNvCxnSpPr>
          <p:nvPr/>
        </p:nvCxnSpPr>
        <p:spPr>
          <a:xfrm>
            <a:off x="1231275" y="5312298"/>
            <a:ext cx="6319315" cy="103559"/>
          </a:xfrm>
          <a:prstGeom prst="line">
            <a:avLst/>
          </a:prstGeom>
          <a:ln w="76200">
            <a:solidFill>
              <a:srgbClr val="00BF6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E7C828-C065-97E9-8ABC-1C161B1E459B}"/>
              </a:ext>
            </a:extLst>
          </p:cNvPr>
          <p:cNvCxnSpPr>
            <a:cxnSpLocks/>
          </p:cNvCxnSpPr>
          <p:nvPr/>
        </p:nvCxnSpPr>
        <p:spPr>
          <a:xfrm flipV="1">
            <a:off x="1231275" y="5680881"/>
            <a:ext cx="6183512" cy="322115"/>
          </a:xfrm>
          <a:prstGeom prst="line">
            <a:avLst/>
          </a:prstGeom>
          <a:ln w="76200">
            <a:solidFill>
              <a:srgbClr val="00BF6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9B5A0E9C-B1FE-4DC5-E9A2-A35930023FFA}"/>
              </a:ext>
            </a:extLst>
          </p:cNvPr>
          <p:cNvSpPr/>
          <p:nvPr/>
        </p:nvSpPr>
        <p:spPr>
          <a:xfrm>
            <a:off x="235392" y="1626794"/>
            <a:ext cx="977774" cy="289711"/>
          </a:xfrm>
          <a:prstGeom prst="ellipse">
            <a:avLst/>
          </a:prstGeom>
          <a:noFill/>
          <a:ln w="38100">
            <a:solidFill>
              <a:srgbClr val="00BF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3DC4EBBA-F1F2-2E56-AD6C-B4FB1750FFB4}"/>
              </a:ext>
            </a:extLst>
          </p:cNvPr>
          <p:cNvCxnSpPr>
            <a:cxnSpLocks/>
          </p:cNvCxnSpPr>
          <p:nvPr/>
        </p:nvCxnSpPr>
        <p:spPr>
          <a:xfrm>
            <a:off x="1231275" y="1745394"/>
            <a:ext cx="4499569" cy="2707402"/>
          </a:xfrm>
          <a:prstGeom prst="line">
            <a:avLst/>
          </a:prstGeom>
          <a:ln w="76200">
            <a:solidFill>
              <a:srgbClr val="00BF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146631"/>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75666-BBE0-D154-F214-1B520294BB3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0495C0C-2F56-29DA-689A-371B6AC1C029}"/>
              </a:ext>
            </a:extLst>
          </p:cNvPr>
          <p:cNvSpPr/>
          <p:nvPr/>
        </p:nvSpPr>
        <p:spPr>
          <a:xfrm>
            <a:off x="-1" y="0"/>
            <a:ext cx="12192001" cy="1574800"/>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892EDC64-F2BA-EED2-7E13-E48BB16E48BD}"/>
              </a:ext>
            </a:extLst>
          </p:cNvPr>
          <p:cNvSpPr txBox="1">
            <a:spLocks/>
          </p:cNvSpPr>
          <p:nvPr/>
        </p:nvSpPr>
        <p:spPr>
          <a:xfrm>
            <a:off x="41945" y="123861"/>
            <a:ext cx="11705555" cy="18446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Narrow" panose="020B0606020202030204" pitchFamily="34" charset="0"/>
              </a:rPr>
              <a:t>Recommended level of service</a:t>
            </a:r>
          </a:p>
        </p:txBody>
      </p:sp>
      <p:pic>
        <p:nvPicPr>
          <p:cNvPr id="4" name="Picture 3" descr="A screen shot of a chart&#10;&#10;AI-generated content may be incorrect.">
            <a:extLst>
              <a:ext uri="{FF2B5EF4-FFF2-40B4-BE49-F238E27FC236}">
                <a16:creationId xmlns:a16="http://schemas.microsoft.com/office/drawing/2014/main" id="{E1F468F8-1765-EF52-3AD3-9B7F76C11806}"/>
              </a:ext>
            </a:extLst>
          </p:cNvPr>
          <p:cNvPicPr>
            <a:picLocks noChangeAspect="1"/>
          </p:cNvPicPr>
          <p:nvPr/>
        </p:nvPicPr>
        <p:blipFill>
          <a:blip r:embed="rId3"/>
          <a:stretch>
            <a:fillRect/>
          </a:stretch>
        </p:blipFill>
        <p:spPr>
          <a:xfrm>
            <a:off x="371192" y="814560"/>
            <a:ext cx="4507746" cy="5799351"/>
          </a:xfrm>
          <a:prstGeom prst="rect">
            <a:avLst/>
          </a:prstGeom>
        </p:spPr>
      </p:pic>
      <p:sp>
        <p:nvSpPr>
          <p:cNvPr id="5" name="Rectangle 4">
            <a:extLst>
              <a:ext uri="{FF2B5EF4-FFF2-40B4-BE49-F238E27FC236}">
                <a16:creationId xmlns:a16="http://schemas.microsoft.com/office/drawing/2014/main" id="{3701E8DE-F195-0C8D-2E1E-734F5048B81A}"/>
              </a:ext>
            </a:extLst>
          </p:cNvPr>
          <p:cNvSpPr/>
          <p:nvPr/>
        </p:nvSpPr>
        <p:spPr>
          <a:xfrm>
            <a:off x="7027183" y="880974"/>
            <a:ext cx="4399984" cy="5799351"/>
          </a:xfrm>
          <a:prstGeom prst="rect">
            <a:avLst/>
          </a:prstGeom>
          <a:solidFill>
            <a:schemeClr val="bg1"/>
          </a:solidFill>
          <a:ln w="76200">
            <a:solidFill>
              <a:srgbClr val="304B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04B73"/>
                </a:solidFill>
              </a:rPr>
              <a:t>Other need areas still need to be planned for: </a:t>
            </a:r>
          </a:p>
          <a:p>
            <a:pPr algn="ctr"/>
            <a:endParaRPr lang="en-US" sz="2800" b="1" dirty="0">
              <a:solidFill>
                <a:srgbClr val="304B73"/>
              </a:solidFill>
            </a:endParaRPr>
          </a:p>
          <a:p>
            <a:pPr algn="ctr"/>
            <a:r>
              <a:rPr lang="en-US" sz="2800" b="1" dirty="0">
                <a:solidFill>
                  <a:srgbClr val="304B73"/>
                </a:solidFill>
              </a:rPr>
              <a:t>Indoor programing space </a:t>
            </a:r>
            <a:br>
              <a:rPr lang="en-US" sz="2800" b="1" dirty="0">
                <a:solidFill>
                  <a:srgbClr val="304B73"/>
                </a:solidFill>
              </a:rPr>
            </a:br>
            <a:r>
              <a:rPr lang="en-US" sz="2800" b="1" dirty="0">
                <a:solidFill>
                  <a:srgbClr val="304B73"/>
                </a:solidFill>
              </a:rPr>
              <a:t>Nature center </a:t>
            </a:r>
          </a:p>
          <a:p>
            <a:pPr algn="ctr"/>
            <a:r>
              <a:rPr lang="en-US" sz="2800" b="1" dirty="0">
                <a:solidFill>
                  <a:srgbClr val="304B73"/>
                </a:solidFill>
              </a:rPr>
              <a:t>Event space</a:t>
            </a:r>
          </a:p>
          <a:p>
            <a:pPr algn="ctr"/>
            <a:r>
              <a:rPr lang="en-US" sz="2800" b="1" dirty="0">
                <a:solidFill>
                  <a:srgbClr val="304B73"/>
                </a:solidFill>
              </a:rPr>
              <a:t>Multi-purpose fields</a:t>
            </a:r>
          </a:p>
          <a:p>
            <a:pPr algn="ctr"/>
            <a:endParaRPr lang="en-US" sz="2800" b="1" dirty="0">
              <a:solidFill>
                <a:srgbClr val="304B73"/>
              </a:solidFill>
            </a:endParaRPr>
          </a:p>
          <a:p>
            <a:pPr algn="ctr"/>
            <a:r>
              <a:rPr lang="en-US" sz="2800" b="1" dirty="0">
                <a:solidFill>
                  <a:srgbClr val="00B050"/>
                </a:solidFill>
              </a:rPr>
              <a:t>Finding viable parkland will </a:t>
            </a:r>
            <a:r>
              <a:rPr lang="en-US" sz="2800" b="1" u="sng" dirty="0">
                <a:solidFill>
                  <a:srgbClr val="00B050"/>
                </a:solidFill>
              </a:rPr>
              <a:t>very</a:t>
            </a:r>
            <a:r>
              <a:rPr lang="en-US" sz="2800" b="1" dirty="0">
                <a:solidFill>
                  <a:srgbClr val="00B050"/>
                </a:solidFill>
              </a:rPr>
              <a:t> tough, make the best use and expand your existing parks when possible</a:t>
            </a:r>
          </a:p>
        </p:txBody>
      </p:sp>
      <p:sp>
        <p:nvSpPr>
          <p:cNvPr id="2" name="Oval 1">
            <a:extLst>
              <a:ext uri="{FF2B5EF4-FFF2-40B4-BE49-F238E27FC236}">
                <a16:creationId xmlns:a16="http://schemas.microsoft.com/office/drawing/2014/main" id="{672C2F65-F708-E368-112E-6F4C7C958332}"/>
              </a:ext>
            </a:extLst>
          </p:cNvPr>
          <p:cNvSpPr/>
          <p:nvPr/>
        </p:nvSpPr>
        <p:spPr>
          <a:xfrm>
            <a:off x="304800" y="4126851"/>
            <a:ext cx="977774" cy="289711"/>
          </a:xfrm>
          <a:prstGeom prst="ellipse">
            <a:avLst/>
          </a:prstGeom>
          <a:noFill/>
          <a:ln w="38100">
            <a:solidFill>
              <a:srgbClr val="00BF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72D5BA3-FC3B-C635-8BB7-1307FF7783B0}"/>
              </a:ext>
            </a:extLst>
          </p:cNvPr>
          <p:cNvSpPr/>
          <p:nvPr/>
        </p:nvSpPr>
        <p:spPr>
          <a:xfrm>
            <a:off x="334980" y="2659199"/>
            <a:ext cx="977774" cy="289711"/>
          </a:xfrm>
          <a:prstGeom prst="ellipse">
            <a:avLst/>
          </a:prstGeom>
          <a:noFill/>
          <a:ln w="38100">
            <a:solidFill>
              <a:srgbClr val="00BF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B3CF059-107F-A79D-B8D2-DE0924506FE2}"/>
              </a:ext>
            </a:extLst>
          </p:cNvPr>
          <p:cNvSpPr/>
          <p:nvPr/>
        </p:nvSpPr>
        <p:spPr>
          <a:xfrm>
            <a:off x="304800" y="3736735"/>
            <a:ext cx="977774" cy="289711"/>
          </a:xfrm>
          <a:prstGeom prst="ellipse">
            <a:avLst/>
          </a:prstGeom>
          <a:noFill/>
          <a:ln w="38100">
            <a:solidFill>
              <a:srgbClr val="00BF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31B97F5-CA47-E310-AB38-BBB372B0FBC7}"/>
              </a:ext>
            </a:extLst>
          </p:cNvPr>
          <p:cNvSpPr/>
          <p:nvPr/>
        </p:nvSpPr>
        <p:spPr>
          <a:xfrm>
            <a:off x="304800" y="5343222"/>
            <a:ext cx="977774" cy="289711"/>
          </a:xfrm>
          <a:prstGeom prst="ellipse">
            <a:avLst/>
          </a:prstGeom>
          <a:noFill/>
          <a:ln w="38100">
            <a:solidFill>
              <a:srgbClr val="00BF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8940D01-C114-5860-4DD8-9029A62A5046}"/>
              </a:ext>
            </a:extLst>
          </p:cNvPr>
          <p:cNvSpPr/>
          <p:nvPr/>
        </p:nvSpPr>
        <p:spPr>
          <a:xfrm>
            <a:off x="4143438" y="2091203"/>
            <a:ext cx="3251074" cy="3014804"/>
          </a:xfrm>
          <a:prstGeom prst="ellipse">
            <a:avLst/>
          </a:prstGeom>
          <a:solidFill>
            <a:srgbClr val="00BF6F"/>
          </a:solidFill>
          <a:ln w="76200">
            <a:solidFill>
              <a:srgbClr val="304B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Plan for new facilities to meet multiple different needs</a:t>
            </a:r>
          </a:p>
        </p:txBody>
      </p:sp>
      <p:cxnSp>
        <p:nvCxnSpPr>
          <p:cNvPr id="36" name="Straight Connector 35">
            <a:extLst>
              <a:ext uri="{FF2B5EF4-FFF2-40B4-BE49-F238E27FC236}">
                <a16:creationId xmlns:a16="http://schemas.microsoft.com/office/drawing/2014/main" id="{49454357-D5B5-FA9B-7782-BCB4EEF42295}"/>
              </a:ext>
            </a:extLst>
          </p:cNvPr>
          <p:cNvCxnSpPr>
            <a:cxnSpLocks/>
          </p:cNvCxnSpPr>
          <p:nvPr/>
        </p:nvCxnSpPr>
        <p:spPr>
          <a:xfrm flipH="1">
            <a:off x="1261229" y="4694075"/>
            <a:ext cx="3684101" cy="799205"/>
          </a:xfrm>
          <a:prstGeom prst="line">
            <a:avLst/>
          </a:prstGeom>
          <a:ln w="76200">
            <a:solidFill>
              <a:srgbClr val="00BF6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DC36CC5-E27B-2381-A8C8-CDFC203BBAD3}"/>
              </a:ext>
            </a:extLst>
          </p:cNvPr>
          <p:cNvCxnSpPr>
            <a:cxnSpLocks/>
          </p:cNvCxnSpPr>
          <p:nvPr/>
        </p:nvCxnSpPr>
        <p:spPr>
          <a:xfrm flipH="1">
            <a:off x="1291627" y="4233078"/>
            <a:ext cx="3221932" cy="38629"/>
          </a:xfrm>
          <a:prstGeom prst="line">
            <a:avLst/>
          </a:prstGeom>
          <a:ln w="76200">
            <a:solidFill>
              <a:srgbClr val="00BF6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BC7A6FF-41B1-6801-D311-4D01C1D34303}"/>
              </a:ext>
            </a:extLst>
          </p:cNvPr>
          <p:cNvCxnSpPr>
            <a:cxnSpLocks/>
            <a:endCxn id="10" idx="6"/>
          </p:cNvCxnSpPr>
          <p:nvPr/>
        </p:nvCxnSpPr>
        <p:spPr>
          <a:xfrm flipH="1">
            <a:off x="1282574" y="3648590"/>
            <a:ext cx="3178064" cy="233001"/>
          </a:xfrm>
          <a:prstGeom prst="line">
            <a:avLst/>
          </a:prstGeom>
          <a:ln w="76200">
            <a:solidFill>
              <a:srgbClr val="00BF6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F88030D-AACA-01EF-7DCE-E2707A441854}"/>
              </a:ext>
            </a:extLst>
          </p:cNvPr>
          <p:cNvCxnSpPr>
            <a:cxnSpLocks/>
          </p:cNvCxnSpPr>
          <p:nvPr/>
        </p:nvCxnSpPr>
        <p:spPr>
          <a:xfrm flipH="1" flipV="1">
            <a:off x="1330860" y="2795001"/>
            <a:ext cx="3159958" cy="422168"/>
          </a:xfrm>
          <a:prstGeom prst="line">
            <a:avLst/>
          </a:prstGeom>
          <a:ln w="76200">
            <a:solidFill>
              <a:srgbClr val="00BF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276022"/>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FA298-73F4-86FD-9C35-61987A2BE295}"/>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F233319-F968-7838-05A4-009F129F4BE5}"/>
              </a:ext>
            </a:extLst>
          </p:cNvPr>
          <p:cNvSpPr/>
          <p:nvPr/>
        </p:nvSpPr>
        <p:spPr>
          <a:xfrm>
            <a:off x="-1" y="0"/>
            <a:ext cx="12192001" cy="1574800"/>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ABBC81D8-370A-A300-F6E0-9EEBFB0A5371}"/>
              </a:ext>
            </a:extLst>
          </p:cNvPr>
          <p:cNvSpPr txBox="1">
            <a:spLocks/>
          </p:cNvSpPr>
          <p:nvPr/>
        </p:nvSpPr>
        <p:spPr>
          <a:xfrm>
            <a:off x="41945" y="123861"/>
            <a:ext cx="11705555" cy="18446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Narrow" panose="020B0606020202030204" pitchFamily="34" charset="0"/>
              </a:rPr>
              <a:t>Benchmarking your trails</a:t>
            </a:r>
          </a:p>
        </p:txBody>
      </p:sp>
      <p:pic>
        <p:nvPicPr>
          <p:cNvPr id="15" name="Picture 14" descr="A sign on a pole&#10;&#10;AI-generated content may be incorrect.">
            <a:extLst>
              <a:ext uri="{FF2B5EF4-FFF2-40B4-BE49-F238E27FC236}">
                <a16:creationId xmlns:a16="http://schemas.microsoft.com/office/drawing/2014/main" id="{B4EF5F09-E3EC-7C2C-8100-56CCDE83BD8C}"/>
              </a:ext>
            </a:extLst>
          </p:cNvPr>
          <p:cNvPicPr>
            <a:picLocks noChangeAspect="1"/>
          </p:cNvPicPr>
          <p:nvPr/>
        </p:nvPicPr>
        <p:blipFill>
          <a:blip r:embed="rId3">
            <a:extLst>
              <a:ext uri="{28A0092B-C50C-407E-A947-70E740481C1C}">
                <a14:useLocalDpi xmlns:a14="http://schemas.microsoft.com/office/drawing/2010/main" val="0"/>
              </a:ext>
            </a:extLst>
          </a:blip>
          <a:srcRect l="14686"/>
          <a:stretch>
            <a:fillRect/>
          </a:stretch>
        </p:blipFill>
        <p:spPr>
          <a:xfrm rot="10800000">
            <a:off x="6198388" y="1580594"/>
            <a:ext cx="5951666" cy="5232141"/>
          </a:xfrm>
          <a:prstGeom prst="rect">
            <a:avLst/>
          </a:prstGeom>
        </p:spPr>
      </p:pic>
      <p:pic>
        <p:nvPicPr>
          <p:cNvPr id="6" name="Picture 5">
            <a:extLst>
              <a:ext uri="{FF2B5EF4-FFF2-40B4-BE49-F238E27FC236}">
                <a16:creationId xmlns:a16="http://schemas.microsoft.com/office/drawing/2014/main" id="{6373866C-366E-459F-8A7F-C14FD3814F70}"/>
              </a:ext>
            </a:extLst>
          </p:cNvPr>
          <p:cNvPicPr>
            <a:picLocks noChangeAspect="1"/>
          </p:cNvPicPr>
          <p:nvPr/>
        </p:nvPicPr>
        <p:blipFill>
          <a:blip r:embed="rId4"/>
          <a:stretch>
            <a:fillRect/>
          </a:stretch>
        </p:blipFill>
        <p:spPr>
          <a:xfrm>
            <a:off x="144334" y="1735323"/>
            <a:ext cx="5951665" cy="2463047"/>
          </a:xfrm>
          <a:prstGeom prst="rect">
            <a:avLst/>
          </a:prstGeom>
        </p:spPr>
      </p:pic>
      <p:sp>
        <p:nvSpPr>
          <p:cNvPr id="2" name="Oval 1">
            <a:extLst>
              <a:ext uri="{FF2B5EF4-FFF2-40B4-BE49-F238E27FC236}">
                <a16:creationId xmlns:a16="http://schemas.microsoft.com/office/drawing/2014/main" id="{40770870-FC6F-C379-6704-4D59D1783579}"/>
              </a:ext>
            </a:extLst>
          </p:cNvPr>
          <p:cNvSpPr/>
          <p:nvPr/>
        </p:nvSpPr>
        <p:spPr>
          <a:xfrm>
            <a:off x="6627619" y="695394"/>
            <a:ext cx="5093203" cy="1919335"/>
          </a:xfrm>
          <a:prstGeom prst="ellipse">
            <a:avLst/>
          </a:prstGeom>
          <a:solidFill>
            <a:schemeClr val="bg1"/>
          </a:solidFill>
          <a:ln w="76200">
            <a:solidFill>
              <a:srgbClr val="304B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304B73"/>
                </a:solidFill>
              </a:rPr>
              <a:t>Need for more trails and greenways is absolutely confirmed</a:t>
            </a:r>
          </a:p>
        </p:txBody>
      </p:sp>
      <p:pic>
        <p:nvPicPr>
          <p:cNvPr id="3" name="Picture 2" descr="A red bar graph with white text&#10;&#10;AI-generated content may be incorrect.">
            <a:extLst>
              <a:ext uri="{FF2B5EF4-FFF2-40B4-BE49-F238E27FC236}">
                <a16:creationId xmlns:a16="http://schemas.microsoft.com/office/drawing/2014/main" id="{C6767484-2D0D-5777-07D9-19DFE7985A37}"/>
              </a:ext>
            </a:extLst>
          </p:cNvPr>
          <p:cNvPicPr>
            <a:picLocks noChangeAspect="1"/>
          </p:cNvPicPr>
          <p:nvPr/>
        </p:nvPicPr>
        <p:blipFill>
          <a:blip r:embed="rId5"/>
          <a:srcRect r="46573"/>
          <a:stretch>
            <a:fillRect/>
          </a:stretch>
        </p:blipFill>
        <p:spPr>
          <a:xfrm>
            <a:off x="410771" y="4602573"/>
            <a:ext cx="4431433" cy="2084386"/>
          </a:xfrm>
          <a:prstGeom prst="rect">
            <a:avLst/>
          </a:prstGeom>
          <a:ln w="57150">
            <a:solidFill>
              <a:srgbClr val="304B73"/>
            </a:solidFill>
          </a:ln>
          <a:effectLst>
            <a:outerShdw blurRad="50800" dist="254000" dir="2700000" algn="tl" rotWithShape="0">
              <a:prstClr val="black">
                <a:alpha val="40000"/>
              </a:prstClr>
            </a:outerShdw>
          </a:effectLst>
        </p:spPr>
      </p:pic>
      <p:sp>
        <p:nvSpPr>
          <p:cNvPr id="8" name="Arrow: Right 7">
            <a:extLst>
              <a:ext uri="{FF2B5EF4-FFF2-40B4-BE49-F238E27FC236}">
                <a16:creationId xmlns:a16="http://schemas.microsoft.com/office/drawing/2014/main" id="{0EE52F12-D52C-AAE2-31BA-20905B4B4F08}"/>
              </a:ext>
            </a:extLst>
          </p:cNvPr>
          <p:cNvSpPr/>
          <p:nvPr/>
        </p:nvSpPr>
        <p:spPr>
          <a:xfrm rot="8996119">
            <a:off x="3612226" y="5930200"/>
            <a:ext cx="1458926" cy="384241"/>
          </a:xfrm>
          <a:prstGeom prst="rightArrow">
            <a:avLst/>
          </a:prstGeom>
          <a:solidFill>
            <a:srgbClr val="00BF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462B521-588E-8B0B-37CA-06E8A800B7EB}"/>
              </a:ext>
            </a:extLst>
          </p:cNvPr>
          <p:cNvSpPr/>
          <p:nvPr/>
        </p:nvSpPr>
        <p:spPr>
          <a:xfrm rot="10800000">
            <a:off x="3825996" y="5399836"/>
            <a:ext cx="1118596" cy="384241"/>
          </a:xfrm>
          <a:prstGeom prst="rightArrow">
            <a:avLst/>
          </a:prstGeom>
          <a:solidFill>
            <a:srgbClr val="00BF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696DE10-DB3D-2E37-56CD-76EACBB803D8}"/>
              </a:ext>
            </a:extLst>
          </p:cNvPr>
          <p:cNvSpPr/>
          <p:nvPr/>
        </p:nvSpPr>
        <p:spPr>
          <a:xfrm>
            <a:off x="4893399" y="4863901"/>
            <a:ext cx="2358189" cy="1561730"/>
          </a:xfrm>
          <a:prstGeom prst="rect">
            <a:avLst/>
          </a:prstGeom>
          <a:solidFill>
            <a:schemeClr val="bg1"/>
          </a:solidFill>
          <a:ln w="76200">
            <a:solidFill>
              <a:srgbClr val="00BF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304B73"/>
                </a:solidFill>
              </a:rPr>
              <a:t>Paved and unpaved trails both within 10 ten facility needs</a:t>
            </a:r>
          </a:p>
        </p:txBody>
      </p:sp>
    </p:spTree>
    <p:extLst>
      <p:ext uri="{BB962C8B-B14F-4D97-AF65-F5344CB8AC3E}">
        <p14:creationId xmlns:p14="http://schemas.microsoft.com/office/powerpoint/2010/main" val="3989946710"/>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F2648-AC15-BEA6-43A3-BFF2F1411B25}"/>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7DC1959-4F85-70DC-7E4B-1C974567C41D}"/>
              </a:ext>
            </a:extLst>
          </p:cNvPr>
          <p:cNvSpPr/>
          <p:nvPr/>
        </p:nvSpPr>
        <p:spPr>
          <a:xfrm>
            <a:off x="146649" y="1397479"/>
            <a:ext cx="11705555" cy="166489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ED91500-01EB-24D6-9BDC-65ED5B87FAD9}"/>
              </a:ext>
            </a:extLst>
          </p:cNvPr>
          <p:cNvSpPr/>
          <p:nvPr/>
        </p:nvSpPr>
        <p:spPr>
          <a:xfrm>
            <a:off x="-1" y="0"/>
            <a:ext cx="12192001" cy="1138334"/>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C778C265-1780-1518-9EA4-193A56803E57}"/>
              </a:ext>
            </a:extLst>
          </p:cNvPr>
          <p:cNvSpPr txBox="1">
            <a:spLocks/>
          </p:cNvSpPr>
          <p:nvPr/>
        </p:nvSpPr>
        <p:spPr>
          <a:xfrm>
            <a:off x="41945" y="123861"/>
            <a:ext cx="11705555" cy="18446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Narrow" panose="020B0606020202030204" pitchFamily="34" charset="0"/>
              </a:rPr>
              <a:t>Key Recommendation Themes </a:t>
            </a:r>
          </a:p>
        </p:txBody>
      </p:sp>
      <p:sp>
        <p:nvSpPr>
          <p:cNvPr id="4" name="TextBox 3">
            <a:extLst>
              <a:ext uri="{FF2B5EF4-FFF2-40B4-BE49-F238E27FC236}">
                <a16:creationId xmlns:a16="http://schemas.microsoft.com/office/drawing/2014/main" id="{A62F70F8-9196-63DB-B16A-877F0BA2BB2C}"/>
              </a:ext>
            </a:extLst>
          </p:cNvPr>
          <p:cNvSpPr txBox="1"/>
          <p:nvPr/>
        </p:nvSpPr>
        <p:spPr>
          <a:xfrm>
            <a:off x="293298" y="1397479"/>
            <a:ext cx="4839419" cy="1569660"/>
          </a:xfrm>
          <a:prstGeom prst="rect">
            <a:avLst/>
          </a:prstGeom>
          <a:noFill/>
        </p:spPr>
        <p:txBody>
          <a:bodyPr wrap="square" rtlCol="0">
            <a:spAutoFit/>
          </a:bodyPr>
          <a:lstStyle/>
          <a:p>
            <a:r>
              <a:rPr lang="en-US" sz="2400" b="1" dirty="0"/>
              <a:t>Trails and greenways</a:t>
            </a:r>
          </a:p>
          <a:p>
            <a:pPr marL="285750" indent="-285750">
              <a:buFont typeface="Arial" panose="020B0604020202020204" pitchFamily="34" charset="0"/>
              <a:buChar char="•"/>
            </a:pPr>
            <a:r>
              <a:rPr lang="en-US" sz="2400" dirty="0"/>
              <a:t>Plan your trail and greenway system</a:t>
            </a:r>
          </a:p>
          <a:p>
            <a:pPr marL="285750" indent="-285750">
              <a:buFont typeface="Arial" panose="020B0604020202020204" pitchFamily="34" charset="0"/>
              <a:buChar char="•"/>
            </a:pPr>
            <a:r>
              <a:rPr lang="en-US" sz="2400" dirty="0"/>
              <a:t>Anticipate continual development</a:t>
            </a:r>
          </a:p>
        </p:txBody>
      </p:sp>
      <p:sp>
        <p:nvSpPr>
          <p:cNvPr id="6" name="Rectangle: Rounded Corners 5">
            <a:extLst>
              <a:ext uri="{FF2B5EF4-FFF2-40B4-BE49-F238E27FC236}">
                <a16:creationId xmlns:a16="http://schemas.microsoft.com/office/drawing/2014/main" id="{DCBCD775-6739-5B29-1D64-1B0CF18C06C0}"/>
              </a:ext>
            </a:extLst>
          </p:cNvPr>
          <p:cNvSpPr/>
          <p:nvPr/>
        </p:nvSpPr>
        <p:spPr>
          <a:xfrm>
            <a:off x="5132717" y="1501170"/>
            <a:ext cx="6599208" cy="14575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304B73"/>
                </a:solidFill>
              </a:rPr>
              <a:t>Expand your trail and greenway system</a:t>
            </a:r>
          </a:p>
        </p:txBody>
      </p:sp>
      <p:sp>
        <p:nvSpPr>
          <p:cNvPr id="9" name="Rectangle: Rounded Corners 8">
            <a:extLst>
              <a:ext uri="{FF2B5EF4-FFF2-40B4-BE49-F238E27FC236}">
                <a16:creationId xmlns:a16="http://schemas.microsoft.com/office/drawing/2014/main" id="{4A1E7B9E-D33E-C5FC-0940-B360B15438F1}"/>
              </a:ext>
            </a:extLst>
          </p:cNvPr>
          <p:cNvSpPr/>
          <p:nvPr/>
        </p:nvSpPr>
        <p:spPr>
          <a:xfrm>
            <a:off x="146649" y="3247684"/>
            <a:ext cx="11705555" cy="166489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243DAD-71BB-7B00-F9E9-1B7AEF546186}"/>
              </a:ext>
            </a:extLst>
          </p:cNvPr>
          <p:cNvSpPr txBox="1"/>
          <p:nvPr/>
        </p:nvSpPr>
        <p:spPr>
          <a:xfrm>
            <a:off x="293298" y="3226284"/>
            <a:ext cx="4839419" cy="2308324"/>
          </a:xfrm>
          <a:prstGeom prst="rect">
            <a:avLst/>
          </a:prstGeom>
          <a:noFill/>
        </p:spPr>
        <p:txBody>
          <a:bodyPr wrap="square" rtlCol="0">
            <a:spAutoFit/>
          </a:bodyPr>
          <a:lstStyle/>
          <a:p>
            <a:r>
              <a:rPr lang="en-US" sz="2400" b="1" dirty="0"/>
              <a:t>Update several existing parks</a:t>
            </a:r>
          </a:p>
          <a:p>
            <a:pPr marL="342900" indent="-342900">
              <a:buFont typeface="Arial" panose="020B0604020202020204" pitchFamily="34" charset="0"/>
              <a:buChar char="•"/>
            </a:pPr>
            <a:r>
              <a:rPr lang="en-US" sz="2400" dirty="0"/>
              <a:t>Usable land is high demand</a:t>
            </a:r>
          </a:p>
          <a:p>
            <a:pPr marL="342900" indent="-342900">
              <a:buFont typeface="Arial" panose="020B0604020202020204" pitchFamily="34" charset="0"/>
              <a:buChar char="•"/>
            </a:pPr>
            <a:r>
              <a:rPr lang="en-US" sz="2400" dirty="0"/>
              <a:t>Most of your parks are in great shape, but land locked</a:t>
            </a:r>
          </a:p>
          <a:p>
            <a:endParaRPr lang="en-US" sz="2400" dirty="0"/>
          </a:p>
          <a:p>
            <a:endParaRPr lang="en-US" sz="2400" dirty="0"/>
          </a:p>
        </p:txBody>
      </p:sp>
      <p:sp>
        <p:nvSpPr>
          <p:cNvPr id="11" name="Rectangle: Rounded Corners 10">
            <a:extLst>
              <a:ext uri="{FF2B5EF4-FFF2-40B4-BE49-F238E27FC236}">
                <a16:creationId xmlns:a16="http://schemas.microsoft.com/office/drawing/2014/main" id="{9F1797C8-E4FC-C7C2-D9F3-F13647637B05}"/>
              </a:ext>
            </a:extLst>
          </p:cNvPr>
          <p:cNvSpPr/>
          <p:nvPr/>
        </p:nvSpPr>
        <p:spPr>
          <a:xfrm>
            <a:off x="5132717" y="3338428"/>
            <a:ext cx="6599208" cy="14575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304B73"/>
                </a:solidFill>
              </a:rPr>
              <a:t>Plan to update several of your existing parks to meet current demand</a:t>
            </a:r>
          </a:p>
        </p:txBody>
      </p:sp>
      <p:sp>
        <p:nvSpPr>
          <p:cNvPr id="14" name="Rectangle: Rounded Corners 13">
            <a:extLst>
              <a:ext uri="{FF2B5EF4-FFF2-40B4-BE49-F238E27FC236}">
                <a16:creationId xmlns:a16="http://schemas.microsoft.com/office/drawing/2014/main" id="{2B11E29D-8BE7-C7B4-372B-EDD2AAD91A1B}"/>
              </a:ext>
            </a:extLst>
          </p:cNvPr>
          <p:cNvSpPr/>
          <p:nvPr/>
        </p:nvSpPr>
        <p:spPr>
          <a:xfrm>
            <a:off x="146649" y="5029220"/>
            <a:ext cx="11705555" cy="166489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4416F76-2739-EDEF-0C7F-F6CF72AB119A}"/>
              </a:ext>
            </a:extLst>
          </p:cNvPr>
          <p:cNvSpPr txBox="1"/>
          <p:nvPr/>
        </p:nvSpPr>
        <p:spPr>
          <a:xfrm>
            <a:off x="293298" y="5076839"/>
            <a:ext cx="4839419" cy="1569660"/>
          </a:xfrm>
          <a:prstGeom prst="rect">
            <a:avLst/>
          </a:prstGeom>
          <a:noFill/>
        </p:spPr>
        <p:txBody>
          <a:bodyPr wrap="square" rtlCol="0">
            <a:spAutoFit/>
          </a:bodyPr>
          <a:lstStyle/>
          <a:p>
            <a:r>
              <a:rPr lang="en-US" sz="2400" b="1" dirty="0"/>
              <a:t>More event space is needed </a:t>
            </a:r>
          </a:p>
          <a:p>
            <a:pPr marL="342900" indent="-342900">
              <a:buFont typeface="Arial" panose="020B0604020202020204" pitchFamily="34" charset="0"/>
              <a:buChar char="•"/>
            </a:pPr>
            <a:r>
              <a:rPr lang="en-US" sz="2400" dirty="0"/>
              <a:t>Environ. ed. + community space </a:t>
            </a:r>
          </a:p>
          <a:p>
            <a:pPr marL="342900" indent="-342900">
              <a:buFont typeface="Arial" panose="020B0604020202020204" pitchFamily="34" charset="0"/>
              <a:buChar char="•"/>
            </a:pPr>
            <a:r>
              <a:rPr lang="en-US" sz="2400" dirty="0"/>
              <a:t>Indoor athletics + indoor event space  </a:t>
            </a:r>
          </a:p>
        </p:txBody>
      </p:sp>
      <p:sp>
        <p:nvSpPr>
          <p:cNvPr id="18" name="Rectangle: Rounded Corners 17">
            <a:extLst>
              <a:ext uri="{FF2B5EF4-FFF2-40B4-BE49-F238E27FC236}">
                <a16:creationId xmlns:a16="http://schemas.microsoft.com/office/drawing/2014/main" id="{2246ECE6-55C3-30AF-0973-3ACD1FD23F90}"/>
              </a:ext>
            </a:extLst>
          </p:cNvPr>
          <p:cNvSpPr/>
          <p:nvPr/>
        </p:nvSpPr>
        <p:spPr>
          <a:xfrm>
            <a:off x="5174194" y="5097889"/>
            <a:ext cx="6599208" cy="14575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304B73"/>
                </a:solidFill>
              </a:rPr>
              <a:t>Develop with dual usage opportunities in mind</a:t>
            </a:r>
          </a:p>
        </p:txBody>
      </p:sp>
      <p:pic>
        <p:nvPicPr>
          <p:cNvPr id="3" name="Picture 2" descr="A close up of a logo&#10;&#10;AI-generated content may be incorrect.">
            <a:extLst>
              <a:ext uri="{FF2B5EF4-FFF2-40B4-BE49-F238E27FC236}">
                <a16:creationId xmlns:a16="http://schemas.microsoft.com/office/drawing/2014/main" id="{656C91CC-1216-3657-A0AF-E378A0BDD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415" y="242326"/>
            <a:ext cx="4524375" cy="628650"/>
          </a:xfrm>
          <a:prstGeom prst="rect">
            <a:avLst/>
          </a:prstGeom>
        </p:spPr>
      </p:pic>
    </p:spTree>
    <p:extLst>
      <p:ext uri="{BB962C8B-B14F-4D97-AF65-F5344CB8AC3E}">
        <p14:creationId xmlns:p14="http://schemas.microsoft.com/office/powerpoint/2010/main" val="324263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EE1F5-0A61-EAED-47C0-4D184CA57DED}"/>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AA9001F-C68E-940B-D60D-30B1C7512480}"/>
              </a:ext>
            </a:extLst>
          </p:cNvPr>
          <p:cNvSpPr/>
          <p:nvPr/>
        </p:nvSpPr>
        <p:spPr>
          <a:xfrm>
            <a:off x="146649" y="5029220"/>
            <a:ext cx="11705555" cy="166489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287DB68-E806-D1E1-7819-B15FCAD35E99}"/>
              </a:ext>
            </a:extLst>
          </p:cNvPr>
          <p:cNvSpPr/>
          <p:nvPr/>
        </p:nvSpPr>
        <p:spPr>
          <a:xfrm>
            <a:off x="202018" y="3165902"/>
            <a:ext cx="11650186" cy="166489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21B85E6-926B-775A-757C-0DCB57D196C3}"/>
              </a:ext>
            </a:extLst>
          </p:cNvPr>
          <p:cNvSpPr/>
          <p:nvPr/>
        </p:nvSpPr>
        <p:spPr>
          <a:xfrm>
            <a:off x="-1" y="0"/>
            <a:ext cx="12192001" cy="1138334"/>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7C34A09D-3A25-727A-47B8-C35C295C7F59}"/>
              </a:ext>
            </a:extLst>
          </p:cNvPr>
          <p:cNvSpPr txBox="1">
            <a:spLocks/>
          </p:cNvSpPr>
          <p:nvPr/>
        </p:nvSpPr>
        <p:spPr>
          <a:xfrm>
            <a:off x="41945" y="123861"/>
            <a:ext cx="11705555" cy="18446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Narrow" panose="020B0606020202030204" pitchFamily="34" charset="0"/>
              </a:rPr>
              <a:t>Key Recommendation Themes </a:t>
            </a:r>
          </a:p>
        </p:txBody>
      </p:sp>
      <p:sp>
        <p:nvSpPr>
          <p:cNvPr id="4" name="TextBox 3">
            <a:extLst>
              <a:ext uri="{FF2B5EF4-FFF2-40B4-BE49-F238E27FC236}">
                <a16:creationId xmlns:a16="http://schemas.microsoft.com/office/drawing/2014/main" id="{7D0A384E-747F-8451-D87B-8BCA02981656}"/>
              </a:ext>
            </a:extLst>
          </p:cNvPr>
          <p:cNvSpPr txBox="1"/>
          <p:nvPr/>
        </p:nvSpPr>
        <p:spPr>
          <a:xfrm>
            <a:off x="287246" y="3232342"/>
            <a:ext cx="4839419" cy="2308324"/>
          </a:xfrm>
          <a:prstGeom prst="rect">
            <a:avLst/>
          </a:prstGeom>
          <a:noFill/>
        </p:spPr>
        <p:txBody>
          <a:bodyPr wrap="square" rtlCol="0">
            <a:spAutoFit/>
          </a:bodyPr>
          <a:lstStyle/>
          <a:p>
            <a:r>
              <a:rPr lang="en-US" sz="2400" b="1" dirty="0"/>
              <a:t>Staffing</a:t>
            </a:r>
          </a:p>
          <a:p>
            <a:pPr marL="285750" indent="-285750">
              <a:buFont typeface="Arial" panose="020B0604020202020204" pitchFamily="34" charset="0"/>
              <a:buChar char="•"/>
            </a:pPr>
            <a:r>
              <a:rPr lang="en-US" sz="2400" dirty="0"/>
              <a:t>Address lifeguard shortages</a:t>
            </a:r>
          </a:p>
          <a:p>
            <a:pPr marL="285750" indent="-285750">
              <a:buFont typeface="Arial" panose="020B0604020202020204" pitchFamily="34" charset="0"/>
              <a:buChar char="•"/>
            </a:pPr>
            <a:r>
              <a:rPr lang="en-US" sz="2400" dirty="0"/>
              <a:t>Decrease the chance of fatigue related liability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
        <p:nvSpPr>
          <p:cNvPr id="6" name="Rectangle: Rounded Corners 5">
            <a:extLst>
              <a:ext uri="{FF2B5EF4-FFF2-40B4-BE49-F238E27FC236}">
                <a16:creationId xmlns:a16="http://schemas.microsoft.com/office/drawing/2014/main" id="{18D0AFB8-AD0A-1BF6-8771-A82B0B2EF476}"/>
              </a:ext>
            </a:extLst>
          </p:cNvPr>
          <p:cNvSpPr/>
          <p:nvPr/>
        </p:nvSpPr>
        <p:spPr>
          <a:xfrm>
            <a:off x="5132717" y="3293831"/>
            <a:ext cx="6574846" cy="14575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304B73"/>
                </a:solidFill>
              </a:rPr>
              <a:t>Remove the bottleneck for use of the new aquatics center</a:t>
            </a:r>
            <a:endParaRPr lang="en-US" sz="2400" b="1" dirty="0">
              <a:solidFill>
                <a:srgbClr val="304B73"/>
              </a:solidFill>
            </a:endParaRPr>
          </a:p>
        </p:txBody>
      </p:sp>
      <p:sp>
        <p:nvSpPr>
          <p:cNvPr id="9" name="Rectangle: Rounded Corners 8">
            <a:extLst>
              <a:ext uri="{FF2B5EF4-FFF2-40B4-BE49-F238E27FC236}">
                <a16:creationId xmlns:a16="http://schemas.microsoft.com/office/drawing/2014/main" id="{E00D8294-D167-86F8-8331-06BA4774B3FD}"/>
              </a:ext>
            </a:extLst>
          </p:cNvPr>
          <p:cNvSpPr/>
          <p:nvPr/>
        </p:nvSpPr>
        <p:spPr>
          <a:xfrm>
            <a:off x="202018" y="1345257"/>
            <a:ext cx="11545482" cy="166489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DA3F46C-4B30-48D2-C4D0-D906CB480DAD}"/>
              </a:ext>
            </a:extLst>
          </p:cNvPr>
          <p:cNvSpPr txBox="1"/>
          <p:nvPr/>
        </p:nvSpPr>
        <p:spPr>
          <a:xfrm>
            <a:off x="339796" y="1426622"/>
            <a:ext cx="6615402" cy="2308324"/>
          </a:xfrm>
          <a:prstGeom prst="rect">
            <a:avLst/>
          </a:prstGeom>
          <a:noFill/>
        </p:spPr>
        <p:txBody>
          <a:bodyPr wrap="square" rtlCol="0">
            <a:spAutoFit/>
          </a:bodyPr>
          <a:lstStyle/>
          <a:p>
            <a:r>
              <a:rPr lang="en-US" sz="2400" b="1" dirty="0"/>
              <a:t>Marketing &amp; Branding</a:t>
            </a:r>
          </a:p>
          <a:p>
            <a:pPr marL="342900" indent="-342900">
              <a:buFont typeface="Arial" panose="020B0604020202020204" pitchFamily="34" charset="0"/>
              <a:buChar char="•"/>
            </a:pPr>
            <a:r>
              <a:rPr lang="en-US" sz="2400" dirty="0"/>
              <a:t>Lean into being a regional </a:t>
            </a:r>
          </a:p>
          <a:p>
            <a:r>
              <a:rPr lang="en-US" sz="2400" dirty="0"/>
              <a:t>      outdoor recreation destination</a:t>
            </a:r>
          </a:p>
          <a:p>
            <a:pPr marL="342900" indent="-342900">
              <a:buFont typeface="Arial" panose="020B0604020202020204" pitchFamily="34" charset="0"/>
              <a:buChar char="•"/>
            </a:pPr>
            <a:r>
              <a:rPr lang="en-US" sz="2400" dirty="0"/>
              <a:t>Showcase updated parks</a:t>
            </a:r>
          </a:p>
          <a:p>
            <a:endParaRPr lang="en-US" sz="2400" dirty="0"/>
          </a:p>
          <a:p>
            <a:pPr marL="342900" indent="-342900">
              <a:buFont typeface="Arial" panose="020B0604020202020204" pitchFamily="34" charset="0"/>
              <a:buChar char="•"/>
            </a:pPr>
            <a:endParaRPr lang="en-US" sz="2400" dirty="0"/>
          </a:p>
        </p:txBody>
      </p:sp>
      <p:sp>
        <p:nvSpPr>
          <p:cNvPr id="11" name="Rectangle: Rounded Corners 10">
            <a:extLst>
              <a:ext uri="{FF2B5EF4-FFF2-40B4-BE49-F238E27FC236}">
                <a16:creationId xmlns:a16="http://schemas.microsoft.com/office/drawing/2014/main" id="{1BBA72AF-D636-1780-CF19-C73C4158C045}"/>
              </a:ext>
            </a:extLst>
          </p:cNvPr>
          <p:cNvSpPr/>
          <p:nvPr/>
        </p:nvSpPr>
        <p:spPr>
          <a:xfrm>
            <a:off x="5132718" y="1455871"/>
            <a:ext cx="6430174" cy="14575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304B73"/>
                </a:solidFill>
              </a:rPr>
              <a:t>Grow your outdoor recreation economic appeal/sector</a:t>
            </a:r>
            <a:endParaRPr lang="en-US" sz="2400" dirty="0">
              <a:solidFill>
                <a:srgbClr val="304B73"/>
              </a:solidFill>
            </a:endParaRPr>
          </a:p>
        </p:txBody>
      </p:sp>
      <p:sp>
        <p:nvSpPr>
          <p:cNvPr id="17" name="TextBox 16">
            <a:extLst>
              <a:ext uri="{FF2B5EF4-FFF2-40B4-BE49-F238E27FC236}">
                <a16:creationId xmlns:a16="http://schemas.microsoft.com/office/drawing/2014/main" id="{D4568BB8-7867-D1D9-2DCB-18CF8BDC1306}"/>
              </a:ext>
            </a:extLst>
          </p:cNvPr>
          <p:cNvSpPr txBox="1"/>
          <p:nvPr/>
        </p:nvSpPr>
        <p:spPr>
          <a:xfrm>
            <a:off x="293298" y="5006515"/>
            <a:ext cx="4839419" cy="1569660"/>
          </a:xfrm>
          <a:prstGeom prst="rect">
            <a:avLst/>
          </a:prstGeom>
          <a:noFill/>
        </p:spPr>
        <p:txBody>
          <a:bodyPr wrap="square" rtlCol="0">
            <a:spAutoFit/>
          </a:bodyPr>
          <a:lstStyle/>
          <a:p>
            <a:r>
              <a:rPr lang="en-US" sz="2400" b="1" dirty="0"/>
              <a:t>Create enterprise opportunities</a:t>
            </a:r>
          </a:p>
          <a:p>
            <a:pPr marL="342900" indent="-342900">
              <a:buFont typeface="Arial" panose="020B0604020202020204" pitchFamily="34" charset="0"/>
              <a:buChar char="•"/>
            </a:pPr>
            <a:r>
              <a:rPr lang="en-US" sz="2400" u="sng" dirty="0"/>
              <a:t>Leverage your tourism appeal</a:t>
            </a:r>
          </a:p>
          <a:p>
            <a:pPr marL="342900" indent="-342900">
              <a:buFont typeface="Arial" panose="020B0604020202020204" pitchFamily="34" charset="0"/>
              <a:buChar char="•"/>
            </a:pPr>
            <a:r>
              <a:rPr lang="en-US" sz="2400" dirty="0"/>
              <a:t>Camping, RVs and adventure rec.</a:t>
            </a:r>
          </a:p>
          <a:p>
            <a:pPr marL="342900" indent="-342900">
              <a:buFont typeface="Arial" panose="020B0604020202020204" pitchFamily="34" charset="0"/>
              <a:buChar char="•"/>
            </a:pPr>
            <a:r>
              <a:rPr lang="en-US" sz="2400" dirty="0"/>
              <a:t>Ensure residents have priority</a:t>
            </a:r>
          </a:p>
        </p:txBody>
      </p:sp>
      <p:sp>
        <p:nvSpPr>
          <p:cNvPr id="18" name="Rectangle: Rounded Corners 17">
            <a:extLst>
              <a:ext uri="{FF2B5EF4-FFF2-40B4-BE49-F238E27FC236}">
                <a16:creationId xmlns:a16="http://schemas.microsoft.com/office/drawing/2014/main" id="{915FF4CC-6C10-A8C9-27D0-2D40D70ACCB8}"/>
              </a:ext>
            </a:extLst>
          </p:cNvPr>
          <p:cNvSpPr/>
          <p:nvPr/>
        </p:nvSpPr>
        <p:spPr>
          <a:xfrm>
            <a:off x="5132717" y="5132911"/>
            <a:ext cx="6574846" cy="14575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304B73"/>
                </a:solidFill>
              </a:rPr>
              <a:t>Reinvest your visitor revenue back into the park system to leverage general fund investments </a:t>
            </a:r>
          </a:p>
        </p:txBody>
      </p:sp>
      <p:pic>
        <p:nvPicPr>
          <p:cNvPr id="3" name="Picture 2" descr="A close up of a logo&#10;&#10;AI-generated content may be incorrect.">
            <a:extLst>
              <a:ext uri="{FF2B5EF4-FFF2-40B4-BE49-F238E27FC236}">
                <a16:creationId xmlns:a16="http://schemas.microsoft.com/office/drawing/2014/main" id="{699B8858-74C4-FE5B-2045-EA53E1A0D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415" y="242326"/>
            <a:ext cx="4524375" cy="628650"/>
          </a:xfrm>
          <a:prstGeom prst="rect">
            <a:avLst/>
          </a:prstGeom>
        </p:spPr>
      </p:pic>
    </p:spTree>
    <p:extLst>
      <p:ext uri="{BB962C8B-B14F-4D97-AF65-F5344CB8AC3E}">
        <p14:creationId xmlns:p14="http://schemas.microsoft.com/office/powerpoint/2010/main" val="2914278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flection of a body of water in a grassy area&#10;&#10;AI-generated content may be incorrect.">
            <a:extLst>
              <a:ext uri="{FF2B5EF4-FFF2-40B4-BE49-F238E27FC236}">
                <a16:creationId xmlns:a16="http://schemas.microsoft.com/office/drawing/2014/main" id="{15F414C3-9F5E-C72D-313D-83255FEE9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4" name="Rectangle 3">
            <a:extLst>
              <a:ext uri="{FF2B5EF4-FFF2-40B4-BE49-F238E27FC236}">
                <a16:creationId xmlns:a16="http://schemas.microsoft.com/office/drawing/2014/main" id="{7DCB0A65-EE4B-4072-AD58-7A6C1CE4B0FA}"/>
              </a:ext>
            </a:extLst>
          </p:cNvPr>
          <p:cNvSpPr/>
          <p:nvPr/>
        </p:nvSpPr>
        <p:spPr>
          <a:xfrm>
            <a:off x="0" y="84594"/>
            <a:ext cx="12192000" cy="1194099"/>
          </a:xfrm>
          <a:prstGeom prst="rect">
            <a:avLst/>
          </a:prstGeom>
          <a:solidFill>
            <a:srgbClr val="304B7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B64EC6B-74B8-4BD2-92B5-EECD49E5D0F7}"/>
              </a:ext>
            </a:extLst>
          </p:cNvPr>
          <p:cNvSpPr txBox="1">
            <a:spLocks/>
          </p:cNvSpPr>
          <p:nvPr/>
        </p:nvSpPr>
        <p:spPr>
          <a:xfrm>
            <a:off x="4433852" y="264697"/>
            <a:ext cx="9871486"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Arial Narrow" panose="020B0606020202030204" pitchFamily="34" charset="0"/>
              </a:rPr>
              <a:t>Questions?</a:t>
            </a:r>
          </a:p>
        </p:txBody>
      </p:sp>
    </p:spTree>
    <p:extLst>
      <p:ext uri="{BB962C8B-B14F-4D97-AF65-F5344CB8AC3E}">
        <p14:creationId xmlns:p14="http://schemas.microsoft.com/office/powerpoint/2010/main" val="1828243210"/>
      </p:ext>
    </p:extLst>
  </p:cSld>
  <p:clrMapOvr>
    <a:masterClrMapping/>
  </p:clrMapOvr>
  <mc:AlternateContent xmlns:mc="http://schemas.openxmlformats.org/markup-compatibility/2006" xmlns:p14="http://schemas.microsoft.com/office/powerpoint/2010/main">
    <mc:Choice Requires="p14">
      <p:transition spd="slow" p14:dur="2000" advTm="33672"/>
    </mc:Choice>
    <mc:Fallback xmlns="">
      <p:transition spd="slow" advTm="3367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321F1-2123-CB75-48EA-0ECE90B67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A7BC3-98B8-94DF-0542-BD228D5154DE}"/>
              </a:ext>
            </a:extLst>
          </p:cNvPr>
          <p:cNvSpPr>
            <a:spLocks noGrp="1"/>
          </p:cNvSpPr>
          <p:nvPr>
            <p:ph type="title"/>
          </p:nvPr>
        </p:nvSpPr>
        <p:spPr>
          <a:xfrm>
            <a:off x="0" y="0"/>
            <a:ext cx="12192000" cy="1320800"/>
          </a:xfr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dirty="0"/>
              <a:t>The Two Views of Recreation Offerings</a:t>
            </a:r>
            <a:endParaRPr lang="en-US" dirty="0">
              <a:solidFill>
                <a:schemeClr val="lt1"/>
              </a:solidFill>
              <a:latin typeface="+mn-lt"/>
              <a:ea typeface="+mn-ea"/>
              <a:cs typeface="+mn-cs"/>
            </a:endParaRPr>
          </a:p>
        </p:txBody>
      </p:sp>
      <p:cxnSp>
        <p:nvCxnSpPr>
          <p:cNvPr id="6" name="Straight Arrow Connector 5">
            <a:extLst>
              <a:ext uri="{FF2B5EF4-FFF2-40B4-BE49-F238E27FC236}">
                <a16:creationId xmlns:a16="http://schemas.microsoft.com/office/drawing/2014/main" id="{AA7FB205-690B-FD29-F4C2-C6D6D099AE5D}"/>
              </a:ext>
            </a:extLst>
          </p:cNvPr>
          <p:cNvCxnSpPr>
            <a:cxnSpLocks/>
          </p:cNvCxnSpPr>
          <p:nvPr/>
        </p:nvCxnSpPr>
        <p:spPr>
          <a:xfrm>
            <a:off x="2451100" y="3168610"/>
            <a:ext cx="7289800" cy="0"/>
          </a:xfrm>
          <a:prstGeom prst="straightConnector1">
            <a:avLst/>
          </a:prstGeom>
          <a:ln w="1333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AB7132A-E21B-0AE4-B934-D26A41DE3458}"/>
              </a:ext>
            </a:extLst>
          </p:cNvPr>
          <p:cNvSpPr txBox="1"/>
          <p:nvPr/>
        </p:nvSpPr>
        <p:spPr>
          <a:xfrm>
            <a:off x="368300" y="1414750"/>
            <a:ext cx="11455400"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Local governments generally fall somewhere along this spectrum</a:t>
            </a:r>
          </a:p>
        </p:txBody>
      </p:sp>
      <p:sp>
        <p:nvSpPr>
          <p:cNvPr id="18" name="TextBox 17">
            <a:extLst>
              <a:ext uri="{FF2B5EF4-FFF2-40B4-BE49-F238E27FC236}">
                <a16:creationId xmlns:a16="http://schemas.microsoft.com/office/drawing/2014/main" id="{A702AB7D-FBDF-7611-AA86-EF7F4704E4AC}"/>
              </a:ext>
            </a:extLst>
          </p:cNvPr>
          <p:cNvSpPr txBox="1"/>
          <p:nvPr/>
        </p:nvSpPr>
        <p:spPr>
          <a:xfrm>
            <a:off x="5293013" y="2751493"/>
            <a:ext cx="1358900" cy="923330"/>
          </a:xfrm>
          <a:prstGeom prst="rect">
            <a:avLst/>
          </a:prstGeom>
          <a:solidFill>
            <a:schemeClr val="bg1"/>
          </a:solidFill>
          <a:ln w="161925">
            <a:solidFill>
              <a:srgbClr val="4472C4"/>
            </a:solidFill>
          </a:ln>
        </p:spPr>
        <p:txBody>
          <a:bodyPr wrap="square" rtlCol="0">
            <a:spAutoFit/>
          </a:bodyPr>
          <a:lstStyle/>
          <a:p>
            <a:pPr algn="ctr"/>
            <a:r>
              <a:rPr lang="en-US" b="1" dirty="0">
                <a:latin typeface="Aptos" panose="020B0004020202020204" pitchFamily="34" charset="0"/>
              </a:rPr>
              <a:t>Parks </a:t>
            </a:r>
          </a:p>
          <a:p>
            <a:pPr algn="ctr"/>
            <a:r>
              <a:rPr lang="en-US" b="1" dirty="0">
                <a:latin typeface="Aptos" panose="020B0004020202020204" pitchFamily="34" charset="0"/>
              </a:rPr>
              <a:t>&amp;</a:t>
            </a:r>
          </a:p>
          <a:p>
            <a:pPr algn="ctr"/>
            <a:r>
              <a:rPr lang="en-US" b="1" dirty="0">
                <a:latin typeface="Aptos" panose="020B0004020202020204" pitchFamily="34" charset="0"/>
              </a:rPr>
              <a:t>Recreation </a:t>
            </a:r>
          </a:p>
        </p:txBody>
      </p:sp>
      <p:sp>
        <p:nvSpPr>
          <p:cNvPr id="21" name="TextBox 20">
            <a:extLst>
              <a:ext uri="{FF2B5EF4-FFF2-40B4-BE49-F238E27FC236}">
                <a16:creationId xmlns:a16="http://schemas.microsoft.com/office/drawing/2014/main" id="{56281CE4-DFC1-4BA8-2B6C-E2A887F15AB5}"/>
              </a:ext>
            </a:extLst>
          </p:cNvPr>
          <p:cNvSpPr txBox="1"/>
          <p:nvPr/>
        </p:nvSpPr>
        <p:spPr>
          <a:xfrm>
            <a:off x="152400" y="1970365"/>
            <a:ext cx="2235200" cy="4678204"/>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accent5">
                    <a:lumMod val="20000"/>
                    <a:lumOff val="80000"/>
                  </a:schemeClr>
                </a:solidFill>
                <a:effectLst>
                  <a:outerShdw blurRad="38100" dist="38100" dir="2700000" algn="tl">
                    <a:srgbClr val="000000">
                      <a:alpha val="43137"/>
                    </a:srgbClr>
                  </a:outerShdw>
                </a:effectLst>
              </a:rPr>
              <a:t>Parks and Recreation as an</a:t>
            </a:r>
          </a:p>
          <a:p>
            <a:pPr algn="ctr"/>
            <a:endParaRPr lang="en-US" dirty="0"/>
          </a:p>
          <a:p>
            <a:pPr algn="ctr"/>
            <a:r>
              <a:rPr lang="en-US" sz="2800" b="1" dirty="0">
                <a:solidFill>
                  <a:schemeClr val="bg1"/>
                </a:solidFill>
              </a:rPr>
              <a:t>EXPENSE</a:t>
            </a:r>
          </a:p>
          <a:p>
            <a:pPr algn="ctr"/>
            <a:endParaRPr lang="en-US" dirty="0"/>
          </a:p>
          <a:p>
            <a:pPr algn="ctr"/>
            <a:r>
              <a:rPr lang="en-US" dirty="0">
                <a:solidFill>
                  <a:schemeClr val="accent5">
                    <a:lumMod val="20000"/>
                    <a:lumOff val="80000"/>
                  </a:schemeClr>
                </a:solidFill>
              </a:rPr>
              <a:t>Similar to a police department or a fire department. </a:t>
            </a:r>
          </a:p>
          <a:p>
            <a:pPr algn="ctr"/>
            <a:endParaRPr lang="en-US" dirty="0"/>
          </a:p>
          <a:p>
            <a:pPr algn="ctr"/>
            <a:endParaRPr lang="en-US" dirty="0"/>
          </a:p>
          <a:p>
            <a:pPr algn="ctr"/>
            <a:r>
              <a:rPr lang="en-US" dirty="0">
                <a:solidFill>
                  <a:schemeClr val="accent5">
                    <a:lumMod val="20000"/>
                    <a:lumOff val="80000"/>
                  </a:schemeClr>
                </a:solidFill>
              </a:rPr>
              <a:t>Money goes in </a:t>
            </a:r>
          </a:p>
          <a:p>
            <a:pPr algn="ctr"/>
            <a:r>
              <a:rPr lang="en-US" dirty="0">
                <a:solidFill>
                  <a:schemeClr val="accent5">
                    <a:lumMod val="20000"/>
                    <a:lumOff val="80000"/>
                  </a:schemeClr>
                </a:solidFill>
              </a:rPr>
              <a:t>Services come out</a:t>
            </a:r>
          </a:p>
          <a:p>
            <a:pPr algn="ctr"/>
            <a:endParaRPr lang="en-US" dirty="0"/>
          </a:p>
          <a:p>
            <a:pPr algn="ctr"/>
            <a:r>
              <a:rPr lang="en-US" b="1" dirty="0">
                <a:solidFill>
                  <a:schemeClr val="accent5">
                    <a:lumMod val="20000"/>
                    <a:lumOff val="80000"/>
                  </a:schemeClr>
                </a:solidFill>
                <a:effectLst>
                  <a:outerShdw blurRad="38100" dist="38100" dir="2700000" algn="tl">
                    <a:srgbClr val="000000">
                      <a:alpha val="43137"/>
                    </a:srgbClr>
                  </a:outerShdw>
                </a:effectLst>
              </a:rPr>
              <a:t>Nothing more, no significant impact on the bottom line</a:t>
            </a:r>
          </a:p>
        </p:txBody>
      </p:sp>
      <p:sp>
        <p:nvSpPr>
          <p:cNvPr id="24" name="TextBox 23">
            <a:extLst>
              <a:ext uri="{FF2B5EF4-FFF2-40B4-BE49-F238E27FC236}">
                <a16:creationId xmlns:a16="http://schemas.microsoft.com/office/drawing/2014/main" id="{5183D3CD-850E-C39F-05AB-F4612999A8BD}"/>
              </a:ext>
            </a:extLst>
          </p:cNvPr>
          <p:cNvSpPr txBox="1"/>
          <p:nvPr/>
        </p:nvSpPr>
        <p:spPr>
          <a:xfrm>
            <a:off x="9779000" y="1958239"/>
            <a:ext cx="2235200" cy="4770537"/>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accent5">
                    <a:lumMod val="20000"/>
                    <a:lumOff val="80000"/>
                  </a:schemeClr>
                </a:solidFill>
                <a:effectLst>
                  <a:outerShdw blurRad="38100" dist="38100" dir="2700000" algn="tl">
                    <a:srgbClr val="000000">
                      <a:alpha val="43137"/>
                    </a:srgbClr>
                  </a:outerShdw>
                </a:effectLst>
              </a:rPr>
              <a:t>Parks and Recreation </a:t>
            </a:r>
          </a:p>
          <a:p>
            <a:pPr algn="ctr"/>
            <a:r>
              <a:rPr lang="en-US" b="1" dirty="0">
                <a:solidFill>
                  <a:schemeClr val="accent5">
                    <a:lumMod val="20000"/>
                    <a:lumOff val="80000"/>
                  </a:schemeClr>
                </a:solidFill>
                <a:effectLst>
                  <a:outerShdw blurRad="38100" dist="38100" dir="2700000" algn="tl">
                    <a:srgbClr val="000000">
                      <a:alpha val="43137"/>
                    </a:srgbClr>
                  </a:outerShdw>
                </a:effectLst>
              </a:rPr>
              <a:t>as an</a:t>
            </a:r>
          </a:p>
          <a:p>
            <a:pPr algn="ctr"/>
            <a:endParaRPr lang="en-US" dirty="0"/>
          </a:p>
          <a:p>
            <a:pPr algn="ctr"/>
            <a:r>
              <a:rPr lang="en-US" sz="2800" b="1" dirty="0">
                <a:solidFill>
                  <a:schemeClr val="bg1"/>
                </a:solidFill>
              </a:rPr>
              <a:t>INVESTMENT</a:t>
            </a:r>
          </a:p>
          <a:p>
            <a:pPr algn="ctr"/>
            <a:endParaRPr lang="en-US" dirty="0"/>
          </a:p>
          <a:p>
            <a:pPr algn="ctr"/>
            <a:r>
              <a:rPr lang="en-US" b="1" dirty="0"/>
              <a:t>You get the service, but you also </a:t>
            </a:r>
            <a:r>
              <a:rPr lang="en-US" b="1" u="sng" dirty="0"/>
              <a:t>get the economic dividends </a:t>
            </a:r>
            <a:r>
              <a:rPr lang="en-US" b="1" dirty="0"/>
              <a:t>of your investment</a:t>
            </a:r>
          </a:p>
          <a:p>
            <a:pPr algn="ctr"/>
            <a:endParaRPr lang="en-US" dirty="0"/>
          </a:p>
          <a:p>
            <a:pPr algn="ctr"/>
            <a:r>
              <a:rPr lang="en-US" b="1" dirty="0"/>
              <a:t>Money goes in</a:t>
            </a:r>
          </a:p>
          <a:p>
            <a:pPr algn="ctr"/>
            <a:r>
              <a:rPr lang="en-US" b="1" dirty="0"/>
              <a:t>Services come out</a:t>
            </a:r>
          </a:p>
          <a:p>
            <a:pPr algn="ctr"/>
            <a:r>
              <a:rPr lang="en-US" sz="2000" b="1" dirty="0">
                <a:solidFill>
                  <a:schemeClr val="bg1"/>
                </a:solidFill>
              </a:rPr>
              <a:t>+</a:t>
            </a:r>
          </a:p>
          <a:p>
            <a:pPr algn="ctr"/>
            <a:r>
              <a:rPr lang="en-US" b="1" dirty="0">
                <a:solidFill>
                  <a:schemeClr val="bg1"/>
                </a:solidFill>
                <a:effectLst>
                  <a:outerShdw blurRad="38100" dist="38100" dir="2700000" algn="tl">
                    <a:srgbClr val="000000">
                      <a:alpha val="43137"/>
                    </a:srgbClr>
                  </a:outerShdw>
                </a:effectLst>
              </a:rPr>
              <a:t>Additional ROI comes from the investment</a:t>
            </a:r>
          </a:p>
          <a:p>
            <a:pPr algn="ctr"/>
            <a:endParaRPr lang="en-US" dirty="0"/>
          </a:p>
        </p:txBody>
      </p:sp>
      <p:sp>
        <p:nvSpPr>
          <p:cNvPr id="25" name="TextBox 24">
            <a:extLst>
              <a:ext uri="{FF2B5EF4-FFF2-40B4-BE49-F238E27FC236}">
                <a16:creationId xmlns:a16="http://schemas.microsoft.com/office/drawing/2014/main" id="{5AD78272-10DF-0E90-0BDC-4C15C411F1E7}"/>
              </a:ext>
            </a:extLst>
          </p:cNvPr>
          <p:cNvSpPr txBox="1"/>
          <p:nvPr/>
        </p:nvSpPr>
        <p:spPr>
          <a:xfrm>
            <a:off x="3603533" y="4309467"/>
            <a:ext cx="4611924" cy="1384995"/>
          </a:xfrm>
          <a:prstGeom prst="rect">
            <a:avLst/>
          </a:prstGeom>
          <a:noFill/>
        </p:spPr>
        <p:txBody>
          <a:bodyPr wrap="square" rtlCol="0">
            <a:spAutoFit/>
          </a:bodyPr>
          <a:lstStyle/>
          <a:p>
            <a:pPr algn="ctr"/>
            <a:r>
              <a:rPr lang="en-US" sz="2800" b="1" dirty="0">
                <a:solidFill>
                  <a:srgbClr val="4472C4"/>
                </a:solidFill>
              </a:rPr>
              <a:t>This spectrum generally gauges how leadership views parks and recreation  </a:t>
            </a:r>
          </a:p>
        </p:txBody>
      </p:sp>
    </p:spTree>
    <p:extLst>
      <p:ext uri="{BB962C8B-B14F-4D97-AF65-F5344CB8AC3E}">
        <p14:creationId xmlns:p14="http://schemas.microsoft.com/office/powerpoint/2010/main" val="3664646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321F1-2123-CB75-48EA-0ECE90B67768}"/>
            </a:ext>
          </a:extLst>
        </p:cNvPr>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496C54BB-ED11-69AF-30B4-21C1846B7A71}"/>
              </a:ext>
            </a:extLst>
          </p:cNvPr>
          <p:cNvSpPr/>
          <p:nvPr/>
        </p:nvSpPr>
        <p:spPr>
          <a:xfrm>
            <a:off x="7086590" y="3901238"/>
            <a:ext cx="5047234" cy="17982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3A7BC3-98B8-94DF-0542-BD228D5154DE}"/>
              </a:ext>
            </a:extLst>
          </p:cNvPr>
          <p:cNvSpPr>
            <a:spLocks noGrp="1"/>
          </p:cNvSpPr>
          <p:nvPr>
            <p:ph type="title"/>
          </p:nvPr>
        </p:nvSpPr>
        <p:spPr>
          <a:xfrm>
            <a:off x="0" y="0"/>
            <a:ext cx="12192000" cy="1320800"/>
          </a:xfr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dirty="0">
                <a:solidFill>
                  <a:schemeClr val="lt1"/>
                </a:solidFill>
                <a:latin typeface="+mn-lt"/>
                <a:ea typeface="+mn-ea"/>
                <a:cs typeface="+mn-cs"/>
              </a:rPr>
              <a:t>Research Supports That Parks And Recreation </a:t>
            </a:r>
            <a:br>
              <a:rPr lang="en-US" dirty="0">
                <a:solidFill>
                  <a:schemeClr val="lt1"/>
                </a:solidFill>
                <a:latin typeface="+mn-lt"/>
                <a:ea typeface="+mn-ea"/>
                <a:cs typeface="+mn-cs"/>
              </a:rPr>
            </a:br>
            <a:r>
              <a:rPr lang="en-US" dirty="0"/>
              <a:t>Acts More Like An </a:t>
            </a:r>
            <a:r>
              <a:rPr lang="en-US" dirty="0">
                <a:solidFill>
                  <a:schemeClr val="lt1"/>
                </a:solidFill>
                <a:latin typeface="+mn-lt"/>
                <a:ea typeface="+mn-ea"/>
                <a:cs typeface="+mn-cs"/>
              </a:rPr>
              <a:t>INVESTMENT</a:t>
            </a:r>
          </a:p>
        </p:txBody>
      </p:sp>
      <p:sp>
        <p:nvSpPr>
          <p:cNvPr id="3" name="TextBox 2">
            <a:extLst>
              <a:ext uri="{FF2B5EF4-FFF2-40B4-BE49-F238E27FC236}">
                <a16:creationId xmlns:a16="http://schemas.microsoft.com/office/drawing/2014/main" id="{68FF5A90-CF49-3E4D-05B1-598BEF5FB225}"/>
              </a:ext>
            </a:extLst>
          </p:cNvPr>
          <p:cNvSpPr txBox="1"/>
          <p:nvPr/>
        </p:nvSpPr>
        <p:spPr>
          <a:xfrm>
            <a:off x="316872" y="5806597"/>
            <a:ext cx="11805717" cy="1015663"/>
          </a:xfrm>
          <a:prstGeom prst="rect">
            <a:avLst/>
          </a:prstGeom>
          <a:noFill/>
        </p:spPr>
        <p:txBody>
          <a:bodyPr wrap="square" rtlCol="0">
            <a:spAutoFit/>
          </a:bodyPr>
          <a:lstStyle/>
          <a:p>
            <a:r>
              <a:rPr lang="en-US" sz="1200" dirty="0"/>
              <a:t>Sources: </a:t>
            </a:r>
            <a:br>
              <a:rPr lang="en-US" sz="1200" dirty="0"/>
            </a:br>
            <a:r>
              <a:rPr lang="en-US" sz="1200" dirty="0"/>
              <a:t>1. “The Economic Impacts of Parks: An Examination of the Fiscal Effects of Operations and Capital Spending by Local Park and Recreation Agencies on the US Economy. </a:t>
            </a:r>
          </a:p>
          <a:p>
            <a:r>
              <a:rPr lang="en-US" sz="1200" dirty="0"/>
              <a:t>2. Crompton, J.L. 2001. Parks and Economic Development. PAS Report No. 502. American Planning Association, Chicago, Illinois.</a:t>
            </a:r>
          </a:p>
          <a:p>
            <a:r>
              <a:rPr lang="en-US" sz="1200" dirty="0"/>
              <a:t>3. Center for Economic Studies: Michigan State University: 2007 Quantifying the Economic Impacts of Community Events </a:t>
            </a:r>
          </a:p>
          <a:p>
            <a:endParaRPr lang="en-US" sz="1200" dirty="0"/>
          </a:p>
        </p:txBody>
      </p:sp>
      <p:sp>
        <p:nvSpPr>
          <p:cNvPr id="4" name="TextBox 3">
            <a:extLst>
              <a:ext uri="{FF2B5EF4-FFF2-40B4-BE49-F238E27FC236}">
                <a16:creationId xmlns:a16="http://schemas.microsoft.com/office/drawing/2014/main" id="{F25B1B63-69D0-58DF-07D3-4E18CE05877C}"/>
              </a:ext>
            </a:extLst>
          </p:cNvPr>
          <p:cNvSpPr txBox="1"/>
          <p:nvPr/>
        </p:nvSpPr>
        <p:spPr>
          <a:xfrm>
            <a:off x="144471" y="1534099"/>
            <a:ext cx="3141553" cy="2554545"/>
          </a:xfrm>
          <a:prstGeom prst="rect">
            <a:avLst/>
          </a:prstGeom>
          <a:noFill/>
        </p:spPr>
        <p:txBody>
          <a:bodyPr wrap="square" rtlCol="0">
            <a:spAutoFit/>
          </a:bodyPr>
          <a:lstStyle/>
          <a:p>
            <a:r>
              <a:rPr lang="en-US" sz="1600" b="1" dirty="0"/>
              <a:t>Property Values Increase: </a:t>
            </a:r>
            <a:r>
              <a:rPr lang="en-US" sz="1600" dirty="0"/>
              <a:t>Economic research has demonstrated consistently that </a:t>
            </a:r>
            <a:r>
              <a:rPr lang="en-US" sz="1600" u="sng" dirty="0"/>
              <a:t>homes and properties located near parklands</a:t>
            </a:r>
            <a:r>
              <a:rPr lang="en-US" sz="1600" dirty="0"/>
              <a:t> have higher values than those located farther away. Higher home values not only benefit the owners of these properties but also </a:t>
            </a:r>
            <a:r>
              <a:rPr lang="en-US" sz="1600" u="sng" dirty="0"/>
              <a:t>add to the tax base of local governments</a:t>
            </a:r>
            <a:r>
              <a:rPr lang="en-US" sz="1600" dirty="0"/>
              <a:t>. </a:t>
            </a:r>
            <a:r>
              <a:rPr lang="en-US" sz="700" dirty="0"/>
              <a:t>1. </a:t>
            </a:r>
            <a:endParaRPr lang="en-US" dirty="0"/>
          </a:p>
        </p:txBody>
      </p:sp>
      <p:sp>
        <p:nvSpPr>
          <p:cNvPr id="7" name="TextBox 6">
            <a:extLst>
              <a:ext uri="{FF2B5EF4-FFF2-40B4-BE49-F238E27FC236}">
                <a16:creationId xmlns:a16="http://schemas.microsoft.com/office/drawing/2014/main" id="{E44C5248-4734-BD90-7893-F8D1B9B57F35}"/>
              </a:ext>
            </a:extLst>
          </p:cNvPr>
          <p:cNvSpPr txBox="1"/>
          <p:nvPr/>
        </p:nvSpPr>
        <p:spPr>
          <a:xfrm>
            <a:off x="4024188" y="1528456"/>
            <a:ext cx="3595735" cy="2554545"/>
          </a:xfrm>
          <a:prstGeom prst="rect">
            <a:avLst/>
          </a:prstGeom>
          <a:noFill/>
        </p:spPr>
        <p:txBody>
          <a:bodyPr wrap="square" rtlCol="0">
            <a:spAutoFit/>
          </a:bodyPr>
          <a:lstStyle/>
          <a:p>
            <a:r>
              <a:rPr lang="en-US" sz="1600" b="1" dirty="0"/>
              <a:t>Economic Development: </a:t>
            </a:r>
          </a:p>
          <a:p>
            <a:r>
              <a:rPr lang="en-US" sz="1600" dirty="0"/>
              <a:t>Parks and recreation improves the quality of life in communities and benefits the local economic development of a region. </a:t>
            </a:r>
            <a:r>
              <a:rPr lang="en-US" sz="1600" u="sng" dirty="0"/>
              <a:t>Eighty-seven percent of corporate executives </a:t>
            </a:r>
            <a:r>
              <a:rPr lang="en-US" sz="1600" dirty="0"/>
              <a:t>responding to a 2023 Area Development survey </a:t>
            </a:r>
            <a:r>
              <a:rPr lang="en-US" sz="1600" u="sng" dirty="0"/>
              <a:t>rated-quality-of life features as an important factor for a headquarters, factor or other company facility. </a:t>
            </a:r>
            <a:r>
              <a:rPr lang="en-US" sz="800" dirty="0"/>
              <a:t>1.</a:t>
            </a:r>
            <a:endParaRPr lang="en-US" sz="1600" dirty="0"/>
          </a:p>
        </p:txBody>
      </p:sp>
      <p:sp>
        <p:nvSpPr>
          <p:cNvPr id="8" name="TextBox 7">
            <a:extLst>
              <a:ext uri="{FF2B5EF4-FFF2-40B4-BE49-F238E27FC236}">
                <a16:creationId xmlns:a16="http://schemas.microsoft.com/office/drawing/2014/main" id="{E3641B81-FD59-B7E5-4502-D45B2201430D}"/>
              </a:ext>
            </a:extLst>
          </p:cNvPr>
          <p:cNvSpPr txBox="1"/>
          <p:nvPr/>
        </p:nvSpPr>
        <p:spPr>
          <a:xfrm>
            <a:off x="8145101" y="1528456"/>
            <a:ext cx="3595735" cy="1815882"/>
          </a:xfrm>
          <a:prstGeom prst="rect">
            <a:avLst/>
          </a:prstGeom>
          <a:noFill/>
        </p:spPr>
        <p:txBody>
          <a:bodyPr wrap="square" rtlCol="0">
            <a:spAutoFit/>
          </a:bodyPr>
          <a:lstStyle/>
          <a:p>
            <a:r>
              <a:rPr lang="en-US" sz="1600" b="1" dirty="0"/>
              <a:t>Visitor Spending: </a:t>
            </a:r>
          </a:p>
          <a:p>
            <a:r>
              <a:rPr lang="en-US" sz="1600" dirty="0"/>
              <a:t>Many </a:t>
            </a:r>
            <a:r>
              <a:rPr lang="en-US" sz="1600" u="sng" dirty="0"/>
              <a:t>local park and recreation agency amenities spur tourism </a:t>
            </a:r>
            <a:r>
              <a:rPr lang="en-US" sz="1600" dirty="0"/>
              <a:t>to their respective locales, generating significant </a:t>
            </a:r>
            <a:r>
              <a:rPr lang="en-US" sz="1600" u="sng" dirty="0"/>
              <a:t>economic activity, </a:t>
            </a:r>
            <a:r>
              <a:rPr lang="en-US" sz="1600" dirty="0"/>
              <a:t>including but not limited to increased sales, local restaurants/bars and hotels</a:t>
            </a:r>
            <a:r>
              <a:rPr lang="en-US" sz="800" dirty="0"/>
              <a:t>1.</a:t>
            </a:r>
            <a:endParaRPr lang="en-US" sz="1600" dirty="0"/>
          </a:p>
        </p:txBody>
      </p:sp>
      <p:sp>
        <p:nvSpPr>
          <p:cNvPr id="9" name="Rectangle 8">
            <a:extLst>
              <a:ext uri="{FF2B5EF4-FFF2-40B4-BE49-F238E27FC236}">
                <a16:creationId xmlns:a16="http://schemas.microsoft.com/office/drawing/2014/main" id="{7B84C113-8C12-699E-DD25-AA2A197A9F61}"/>
              </a:ext>
            </a:extLst>
          </p:cNvPr>
          <p:cNvSpPr/>
          <p:nvPr/>
        </p:nvSpPr>
        <p:spPr>
          <a:xfrm>
            <a:off x="496238" y="4274845"/>
            <a:ext cx="244009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38100" dir="2700000" algn="tl">
                    <a:srgbClr val="000000">
                      <a:alpha val="43137"/>
                    </a:srgbClr>
                  </a:outerShdw>
                </a:effectLst>
              </a:rPr>
              <a:t>8%-20%</a:t>
            </a:r>
          </a:p>
        </p:txBody>
      </p:sp>
      <p:sp>
        <p:nvSpPr>
          <p:cNvPr id="10" name="TextBox 9">
            <a:extLst>
              <a:ext uri="{FF2B5EF4-FFF2-40B4-BE49-F238E27FC236}">
                <a16:creationId xmlns:a16="http://schemas.microsoft.com/office/drawing/2014/main" id="{8AEAFDD0-DE08-CA10-C4AF-80C2DE81B9DE}"/>
              </a:ext>
            </a:extLst>
          </p:cNvPr>
          <p:cNvSpPr txBox="1"/>
          <p:nvPr/>
        </p:nvSpPr>
        <p:spPr>
          <a:xfrm>
            <a:off x="2581793" y="5164083"/>
            <a:ext cx="305528" cy="230832"/>
          </a:xfrm>
          <a:prstGeom prst="rect">
            <a:avLst/>
          </a:prstGeom>
          <a:noFill/>
        </p:spPr>
        <p:txBody>
          <a:bodyPr wrap="square" rtlCol="0">
            <a:spAutoFit/>
          </a:bodyPr>
          <a:lstStyle/>
          <a:p>
            <a:r>
              <a:rPr lang="en-US" sz="900" dirty="0"/>
              <a:t>2.</a:t>
            </a:r>
          </a:p>
        </p:txBody>
      </p:sp>
      <p:sp>
        <p:nvSpPr>
          <p:cNvPr id="12" name="TextBox 11">
            <a:extLst>
              <a:ext uri="{FF2B5EF4-FFF2-40B4-BE49-F238E27FC236}">
                <a16:creationId xmlns:a16="http://schemas.microsoft.com/office/drawing/2014/main" id="{925EBC9B-3D72-50E0-94C2-FDEA86636A7F}"/>
              </a:ext>
            </a:extLst>
          </p:cNvPr>
          <p:cNvSpPr txBox="1"/>
          <p:nvPr/>
        </p:nvSpPr>
        <p:spPr>
          <a:xfrm>
            <a:off x="675186" y="5141821"/>
            <a:ext cx="2468654" cy="261610"/>
          </a:xfrm>
          <a:prstGeom prst="rect">
            <a:avLst/>
          </a:prstGeom>
          <a:noFill/>
        </p:spPr>
        <p:txBody>
          <a:bodyPr wrap="square" rtlCol="0">
            <a:spAutoFit/>
          </a:bodyPr>
          <a:lstStyle/>
          <a:p>
            <a:r>
              <a:rPr lang="en-US" sz="1100" b="1" dirty="0"/>
              <a:t>Average property value increase </a:t>
            </a:r>
          </a:p>
        </p:txBody>
      </p:sp>
      <p:sp>
        <p:nvSpPr>
          <p:cNvPr id="13" name="TextBox 12">
            <a:extLst>
              <a:ext uri="{FF2B5EF4-FFF2-40B4-BE49-F238E27FC236}">
                <a16:creationId xmlns:a16="http://schemas.microsoft.com/office/drawing/2014/main" id="{EA64E807-2ACA-18F1-7326-6B5F811C01CC}"/>
              </a:ext>
            </a:extLst>
          </p:cNvPr>
          <p:cNvSpPr txBox="1"/>
          <p:nvPr/>
        </p:nvSpPr>
        <p:spPr>
          <a:xfrm>
            <a:off x="4150149" y="4972544"/>
            <a:ext cx="2925206" cy="430887"/>
          </a:xfrm>
          <a:prstGeom prst="rect">
            <a:avLst/>
          </a:prstGeom>
          <a:noFill/>
        </p:spPr>
        <p:txBody>
          <a:bodyPr wrap="square" rtlCol="0">
            <a:spAutoFit/>
          </a:bodyPr>
          <a:lstStyle/>
          <a:p>
            <a:pPr algn="ctr"/>
            <a:r>
              <a:rPr lang="en-US" sz="1100" b="1" dirty="0"/>
              <a:t>of Executives see quality of life as important when locating facilities</a:t>
            </a:r>
          </a:p>
        </p:txBody>
      </p:sp>
      <p:sp>
        <p:nvSpPr>
          <p:cNvPr id="14" name="Rectangle 13">
            <a:extLst>
              <a:ext uri="{FF2B5EF4-FFF2-40B4-BE49-F238E27FC236}">
                <a16:creationId xmlns:a16="http://schemas.microsoft.com/office/drawing/2014/main" id="{48EAFBF6-141A-ED6B-7D6F-4E840F463177}"/>
              </a:ext>
            </a:extLst>
          </p:cNvPr>
          <p:cNvSpPr/>
          <p:nvPr/>
        </p:nvSpPr>
        <p:spPr>
          <a:xfrm>
            <a:off x="4921697" y="4245408"/>
            <a:ext cx="138211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87%</a:t>
            </a:r>
          </a:p>
        </p:txBody>
      </p:sp>
      <p:pic>
        <p:nvPicPr>
          <p:cNvPr id="16" name="Picture 15">
            <a:extLst>
              <a:ext uri="{FF2B5EF4-FFF2-40B4-BE49-F238E27FC236}">
                <a16:creationId xmlns:a16="http://schemas.microsoft.com/office/drawing/2014/main" id="{AF8914CD-347B-5FD2-5B39-54320397BF33}"/>
              </a:ext>
            </a:extLst>
          </p:cNvPr>
          <p:cNvPicPr>
            <a:picLocks noChangeAspect="1"/>
          </p:cNvPicPr>
          <p:nvPr/>
        </p:nvPicPr>
        <p:blipFill>
          <a:blip r:embed="rId2"/>
          <a:stretch>
            <a:fillRect/>
          </a:stretch>
        </p:blipFill>
        <p:spPr>
          <a:xfrm>
            <a:off x="7208383" y="4111091"/>
            <a:ext cx="4803648" cy="521845"/>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08352EE7-4683-6DC7-BD31-6BAAE0F21CF4}"/>
              </a:ext>
            </a:extLst>
          </p:cNvPr>
          <p:cNvSpPr txBox="1"/>
          <p:nvPr/>
        </p:nvSpPr>
        <p:spPr>
          <a:xfrm>
            <a:off x="7428649" y="4816069"/>
            <a:ext cx="4363116" cy="584775"/>
          </a:xfrm>
          <a:prstGeom prst="rect">
            <a:avLst/>
          </a:prstGeom>
          <a:no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rPr>
              <a:t>Events are not a matter of IF you will have an impact, but how much of an impact it will have </a:t>
            </a:r>
            <a:r>
              <a:rPr lang="en-US" sz="1100" b="1" dirty="0">
                <a:solidFill>
                  <a:schemeClr val="bg1"/>
                </a:solidFill>
                <a:effectLst>
                  <a:outerShdw blurRad="38100" dist="38100" dir="2700000" algn="tl">
                    <a:srgbClr val="000000">
                      <a:alpha val="43137"/>
                    </a:srgbClr>
                  </a:outerShdw>
                </a:effectLst>
              </a:rPr>
              <a:t>3. </a:t>
            </a:r>
            <a:r>
              <a:rPr lang="en-US" sz="1100" b="1" dirty="0">
                <a:effectLst>
                  <a:outerShdw blurRad="38100" dist="38100" dir="2700000" algn="tl">
                    <a:srgbClr val="000000">
                      <a:alpha val="43137"/>
                    </a:srgbClr>
                  </a:outerShdw>
                </a:effectLst>
              </a:rPr>
              <a:t> </a:t>
            </a:r>
            <a:endParaRPr lang="en-US"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2841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19A22-AAD5-2F59-9884-C3813E357EB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A52981E-4F98-C015-9648-2355B9E34DBF}"/>
              </a:ext>
            </a:extLst>
          </p:cNvPr>
          <p:cNvSpPr/>
          <p:nvPr/>
        </p:nvSpPr>
        <p:spPr>
          <a:xfrm>
            <a:off x="-1" y="0"/>
            <a:ext cx="12192001" cy="1574800"/>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3F5F79A6-6573-CE53-46A9-CB3902CEAA62}"/>
              </a:ext>
            </a:extLst>
          </p:cNvPr>
          <p:cNvSpPr txBox="1">
            <a:spLocks/>
          </p:cNvSpPr>
          <p:nvPr/>
        </p:nvSpPr>
        <p:spPr>
          <a:xfrm>
            <a:off x="41945" y="123861"/>
            <a:ext cx="11705555" cy="18446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Narrow" panose="020B0606020202030204" pitchFamily="34" charset="0"/>
              </a:rPr>
              <a:t>Programs and System Analysis</a:t>
            </a:r>
          </a:p>
        </p:txBody>
      </p:sp>
      <p:sp>
        <p:nvSpPr>
          <p:cNvPr id="10" name="Rectangle: Rounded Corners 9">
            <a:extLst>
              <a:ext uri="{FF2B5EF4-FFF2-40B4-BE49-F238E27FC236}">
                <a16:creationId xmlns:a16="http://schemas.microsoft.com/office/drawing/2014/main" id="{0EB6EBF3-598A-3336-33AC-348BA6748D85}"/>
              </a:ext>
            </a:extLst>
          </p:cNvPr>
          <p:cNvSpPr/>
          <p:nvPr/>
        </p:nvSpPr>
        <p:spPr>
          <a:xfrm>
            <a:off x="153922" y="4362067"/>
            <a:ext cx="5516247" cy="1844639"/>
          </a:xfrm>
          <a:prstGeom prst="roundRect">
            <a:avLst/>
          </a:prstGeom>
          <a:solidFill>
            <a:srgbClr val="304B7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2400" b="1" dirty="0"/>
          </a:p>
          <a:p>
            <a:pPr algn="ctr"/>
            <a:r>
              <a:rPr lang="en-US" sz="2400" b="1" dirty="0"/>
              <a:t>Your park system acreage is well below the national median</a:t>
            </a:r>
            <a:br>
              <a:rPr lang="en-US" sz="2400" b="1" dirty="0"/>
            </a:br>
            <a:r>
              <a:rPr lang="en-US" sz="2400" b="1" dirty="0"/>
              <a:t>&amp;</a:t>
            </a:r>
            <a:br>
              <a:rPr lang="en-US" sz="2400" b="1" dirty="0"/>
            </a:br>
            <a:r>
              <a:rPr lang="en-US" sz="2400" b="1" dirty="0"/>
              <a:t>your budget is slightly below average</a:t>
            </a:r>
            <a:br>
              <a:rPr lang="en-US" sz="3200" b="1" dirty="0"/>
            </a:br>
            <a:br>
              <a:rPr lang="en-US" sz="3200" b="1" dirty="0"/>
            </a:br>
            <a:endParaRPr lang="en-US" dirty="0"/>
          </a:p>
        </p:txBody>
      </p:sp>
      <p:pic>
        <p:nvPicPr>
          <p:cNvPr id="3" name="Picture 2">
            <a:extLst>
              <a:ext uri="{FF2B5EF4-FFF2-40B4-BE49-F238E27FC236}">
                <a16:creationId xmlns:a16="http://schemas.microsoft.com/office/drawing/2014/main" id="{5AB44BA1-5577-0AB4-C7C3-4BE770D507EA}"/>
              </a:ext>
            </a:extLst>
          </p:cNvPr>
          <p:cNvPicPr>
            <a:picLocks noChangeAspect="1"/>
          </p:cNvPicPr>
          <p:nvPr/>
        </p:nvPicPr>
        <p:blipFill>
          <a:blip r:embed="rId3"/>
          <a:stretch>
            <a:fillRect/>
          </a:stretch>
        </p:blipFill>
        <p:spPr>
          <a:xfrm>
            <a:off x="153922" y="1855702"/>
            <a:ext cx="5516247" cy="1844639"/>
          </a:xfrm>
          <a:prstGeom prst="rect">
            <a:avLst/>
          </a:prstGeom>
        </p:spPr>
      </p:pic>
      <p:pic>
        <p:nvPicPr>
          <p:cNvPr id="6" name="Picture 5">
            <a:extLst>
              <a:ext uri="{FF2B5EF4-FFF2-40B4-BE49-F238E27FC236}">
                <a16:creationId xmlns:a16="http://schemas.microsoft.com/office/drawing/2014/main" id="{613C2394-DC59-BD31-EEA1-79F2E968FA36}"/>
              </a:ext>
            </a:extLst>
          </p:cNvPr>
          <p:cNvPicPr>
            <a:picLocks noChangeAspect="1"/>
          </p:cNvPicPr>
          <p:nvPr/>
        </p:nvPicPr>
        <p:blipFill>
          <a:blip r:embed="rId4"/>
          <a:stretch>
            <a:fillRect/>
          </a:stretch>
        </p:blipFill>
        <p:spPr>
          <a:xfrm>
            <a:off x="5782147" y="1855702"/>
            <a:ext cx="6255932" cy="4609667"/>
          </a:xfrm>
          <a:prstGeom prst="rect">
            <a:avLst/>
          </a:prstGeom>
        </p:spPr>
      </p:pic>
    </p:spTree>
    <p:extLst>
      <p:ext uri="{BB962C8B-B14F-4D97-AF65-F5344CB8AC3E}">
        <p14:creationId xmlns:p14="http://schemas.microsoft.com/office/powerpoint/2010/main" val="1531810631"/>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BA1C9-DD64-A404-2B1E-438F38602CC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A6D48D5-F283-C05D-B3E9-76B14719296B}"/>
              </a:ext>
            </a:extLst>
          </p:cNvPr>
          <p:cNvSpPr/>
          <p:nvPr/>
        </p:nvSpPr>
        <p:spPr>
          <a:xfrm>
            <a:off x="0" y="0"/>
            <a:ext cx="12192000" cy="7056408"/>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9FB1E14F-F322-FB8A-3F16-8BA676E44CE2}"/>
              </a:ext>
            </a:extLst>
          </p:cNvPr>
          <p:cNvSpPr txBox="1">
            <a:spLocks/>
          </p:cNvSpPr>
          <p:nvPr/>
        </p:nvSpPr>
        <p:spPr>
          <a:xfrm>
            <a:off x="41946" y="123861"/>
            <a:ext cx="8604904" cy="12822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Narrow" panose="020B0606020202030204" pitchFamily="34" charset="0"/>
              </a:rPr>
              <a:t>A system that’s is in very good shape</a:t>
            </a:r>
          </a:p>
        </p:txBody>
      </p:sp>
      <p:sp>
        <p:nvSpPr>
          <p:cNvPr id="5" name="Rectangle 4">
            <a:extLst>
              <a:ext uri="{FF2B5EF4-FFF2-40B4-BE49-F238E27FC236}">
                <a16:creationId xmlns:a16="http://schemas.microsoft.com/office/drawing/2014/main" id="{97D26873-55F0-81CE-2A74-27EAC6CA0333}"/>
              </a:ext>
            </a:extLst>
          </p:cNvPr>
          <p:cNvSpPr/>
          <p:nvPr/>
        </p:nvSpPr>
        <p:spPr>
          <a:xfrm>
            <a:off x="-1" y="886408"/>
            <a:ext cx="3097763" cy="5971592"/>
          </a:xfrm>
          <a:prstGeom prst="rect">
            <a:avLst/>
          </a:prstGeom>
          <a:solidFill>
            <a:srgbClr val="304B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Your system is </a:t>
            </a:r>
            <a:r>
              <a:rPr lang="en-US" sz="3200"/>
              <a:t>being very </a:t>
            </a:r>
            <a:r>
              <a:rPr lang="en-US" sz="3200" dirty="0"/>
              <a:t>well maintained</a:t>
            </a:r>
          </a:p>
          <a:p>
            <a:pPr algn="ctr"/>
            <a:r>
              <a:rPr lang="en-US" sz="3200" dirty="0"/>
              <a:t>__________</a:t>
            </a:r>
          </a:p>
          <a:p>
            <a:pPr algn="ctr"/>
            <a:br>
              <a:rPr lang="en-US" sz="3200" dirty="0"/>
            </a:br>
            <a:r>
              <a:rPr lang="en-US" sz="3200" dirty="0"/>
              <a:t>The one distressed part of the system has been planned for</a:t>
            </a:r>
          </a:p>
        </p:txBody>
      </p:sp>
      <p:pic>
        <p:nvPicPr>
          <p:cNvPr id="9" name="Picture 8">
            <a:extLst>
              <a:ext uri="{FF2B5EF4-FFF2-40B4-BE49-F238E27FC236}">
                <a16:creationId xmlns:a16="http://schemas.microsoft.com/office/drawing/2014/main" id="{911DDA12-E502-5F32-B68D-23139537F4F0}"/>
              </a:ext>
            </a:extLst>
          </p:cNvPr>
          <p:cNvPicPr>
            <a:picLocks noChangeAspect="1"/>
          </p:cNvPicPr>
          <p:nvPr/>
        </p:nvPicPr>
        <p:blipFill>
          <a:blip r:embed="rId3"/>
          <a:stretch>
            <a:fillRect/>
          </a:stretch>
        </p:blipFill>
        <p:spPr>
          <a:xfrm>
            <a:off x="3946850" y="785310"/>
            <a:ext cx="7959965" cy="5948829"/>
          </a:xfrm>
          <a:prstGeom prst="rect">
            <a:avLst/>
          </a:prstGeom>
        </p:spPr>
      </p:pic>
    </p:spTree>
    <p:extLst>
      <p:ext uri="{BB962C8B-B14F-4D97-AF65-F5344CB8AC3E}">
        <p14:creationId xmlns:p14="http://schemas.microsoft.com/office/powerpoint/2010/main" val="1462389367"/>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30CB8-B58E-8C06-4EC0-0C302F558D0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2F97586-9068-5ED6-DFCB-26468E093BFE}"/>
              </a:ext>
            </a:extLst>
          </p:cNvPr>
          <p:cNvSpPr/>
          <p:nvPr/>
        </p:nvSpPr>
        <p:spPr>
          <a:xfrm>
            <a:off x="-1" y="0"/>
            <a:ext cx="12192001" cy="1574800"/>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D6284244-DEA0-DF19-946E-D5341B2BA4FB}"/>
              </a:ext>
            </a:extLst>
          </p:cNvPr>
          <p:cNvSpPr txBox="1">
            <a:spLocks/>
          </p:cNvSpPr>
          <p:nvPr/>
        </p:nvSpPr>
        <p:spPr>
          <a:xfrm>
            <a:off x="41945" y="123861"/>
            <a:ext cx="11705555" cy="18446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Narrow" panose="020B0606020202030204" pitchFamily="34" charset="0"/>
              </a:rPr>
              <a:t>Keeping the county residents informed: project webpage</a:t>
            </a:r>
          </a:p>
        </p:txBody>
      </p:sp>
      <p:pic>
        <p:nvPicPr>
          <p:cNvPr id="3" name="Picture 2">
            <a:extLst>
              <a:ext uri="{FF2B5EF4-FFF2-40B4-BE49-F238E27FC236}">
                <a16:creationId xmlns:a16="http://schemas.microsoft.com/office/drawing/2014/main" id="{02582437-BE96-8E55-37FC-14E9038A7C57}"/>
              </a:ext>
            </a:extLst>
          </p:cNvPr>
          <p:cNvPicPr>
            <a:picLocks noChangeAspect="1"/>
          </p:cNvPicPr>
          <p:nvPr/>
        </p:nvPicPr>
        <p:blipFill>
          <a:blip r:embed="rId3"/>
          <a:stretch>
            <a:fillRect/>
          </a:stretch>
        </p:blipFill>
        <p:spPr>
          <a:xfrm>
            <a:off x="335058" y="1158147"/>
            <a:ext cx="5636534" cy="5112024"/>
          </a:xfrm>
          <a:prstGeom prst="rect">
            <a:avLst/>
          </a:prstGeom>
          <a:solidFill>
            <a:srgbClr val="FFFFFF">
              <a:shade val="85000"/>
            </a:srgbClr>
          </a:solidFill>
          <a:ln w="190500" cap="rnd">
            <a:solidFill>
              <a:srgbClr val="FFFFFF"/>
            </a:solidFill>
          </a:ln>
          <a:effectLst>
            <a:outerShdw blurRad="50000" dist="1397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1C3A8310-FAE7-B4F5-4D1A-A7682EDE3359}"/>
              </a:ext>
            </a:extLst>
          </p:cNvPr>
          <p:cNvPicPr>
            <a:picLocks noChangeAspect="1"/>
          </p:cNvPicPr>
          <p:nvPr/>
        </p:nvPicPr>
        <p:blipFill>
          <a:blip r:embed="rId4"/>
          <a:stretch>
            <a:fillRect/>
          </a:stretch>
        </p:blipFill>
        <p:spPr>
          <a:xfrm>
            <a:off x="6428003" y="1158146"/>
            <a:ext cx="5471634" cy="5186669"/>
          </a:xfrm>
          <a:prstGeom prst="rect">
            <a:avLst/>
          </a:prstGeom>
          <a:solidFill>
            <a:srgbClr val="FFFFFF">
              <a:shade val="85000"/>
            </a:srgbClr>
          </a:solidFill>
          <a:ln w="190500" cap="rnd">
            <a:solidFill>
              <a:srgbClr val="FFFFFF"/>
            </a:solidFill>
          </a:ln>
          <a:effectLst>
            <a:outerShdw blurRad="50000" dist="1397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35483927"/>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AEC7-FA45-E89A-8F7C-029F161ADF0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A57AF3E-1AEB-DF95-37BC-F3023709BD5A}"/>
              </a:ext>
            </a:extLst>
          </p:cNvPr>
          <p:cNvSpPr/>
          <p:nvPr/>
        </p:nvSpPr>
        <p:spPr>
          <a:xfrm>
            <a:off x="0" y="0"/>
            <a:ext cx="12192000" cy="1763486"/>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3140F68-DAD2-C7F5-AA6F-77E00987F320}"/>
              </a:ext>
            </a:extLst>
          </p:cNvPr>
          <p:cNvSpPr txBox="1">
            <a:spLocks/>
          </p:cNvSpPr>
          <p:nvPr/>
        </p:nvSpPr>
        <p:spPr>
          <a:xfrm>
            <a:off x="41946" y="123861"/>
            <a:ext cx="5082145" cy="12822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Narrow" panose="020B0606020202030204" pitchFamily="34" charset="0"/>
              </a:rPr>
              <a:t>Public input meetings</a:t>
            </a:r>
          </a:p>
        </p:txBody>
      </p:sp>
      <p:sp>
        <p:nvSpPr>
          <p:cNvPr id="7" name="Rectangle: Rounded Corners 6">
            <a:extLst>
              <a:ext uri="{FF2B5EF4-FFF2-40B4-BE49-F238E27FC236}">
                <a16:creationId xmlns:a16="http://schemas.microsoft.com/office/drawing/2014/main" id="{54830063-166E-66F4-966D-0168BAF8F286}"/>
              </a:ext>
            </a:extLst>
          </p:cNvPr>
          <p:cNvSpPr/>
          <p:nvPr/>
        </p:nvSpPr>
        <p:spPr>
          <a:xfrm>
            <a:off x="5299788" y="123861"/>
            <a:ext cx="6494106" cy="151867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04B73"/>
                </a:solidFill>
              </a:rPr>
              <a:t>5 public input meetings</a:t>
            </a:r>
            <a:br>
              <a:rPr lang="en-US" sz="2800" dirty="0">
                <a:solidFill>
                  <a:srgbClr val="304B73"/>
                </a:solidFill>
              </a:rPr>
            </a:br>
            <a:r>
              <a:rPr lang="en-US" sz="2800" dirty="0">
                <a:solidFill>
                  <a:srgbClr val="304B73"/>
                </a:solidFill>
              </a:rPr>
              <a:t>held around the County</a:t>
            </a:r>
            <a:br>
              <a:rPr lang="en-US" sz="2800" dirty="0">
                <a:solidFill>
                  <a:srgbClr val="304B73"/>
                </a:solidFill>
              </a:rPr>
            </a:br>
            <a:r>
              <a:rPr lang="en-US" sz="2800" dirty="0">
                <a:solidFill>
                  <a:srgbClr val="304B73"/>
                </a:solidFill>
              </a:rPr>
              <a:t>appx. 300 people provided input</a:t>
            </a:r>
          </a:p>
        </p:txBody>
      </p:sp>
      <p:sp>
        <p:nvSpPr>
          <p:cNvPr id="4" name="Rectangle: Rounded Corners 3">
            <a:extLst>
              <a:ext uri="{FF2B5EF4-FFF2-40B4-BE49-F238E27FC236}">
                <a16:creationId xmlns:a16="http://schemas.microsoft.com/office/drawing/2014/main" id="{FF2A5EEF-565B-ECD0-3827-B7F5B3A485FE}"/>
              </a:ext>
            </a:extLst>
          </p:cNvPr>
          <p:cNvSpPr/>
          <p:nvPr/>
        </p:nvSpPr>
        <p:spPr>
          <a:xfrm>
            <a:off x="410548" y="1887347"/>
            <a:ext cx="2061720" cy="4397822"/>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Top</a:t>
            </a:r>
            <a:br>
              <a:rPr lang="en-US" sz="4000" dirty="0"/>
            </a:br>
            <a:r>
              <a:rPr lang="en-US" sz="4000" dirty="0"/>
              <a:t> 10 request</a:t>
            </a:r>
          </a:p>
        </p:txBody>
      </p:sp>
      <p:graphicFrame>
        <p:nvGraphicFramePr>
          <p:cNvPr id="5" name="Table 4">
            <a:extLst>
              <a:ext uri="{FF2B5EF4-FFF2-40B4-BE49-F238E27FC236}">
                <a16:creationId xmlns:a16="http://schemas.microsoft.com/office/drawing/2014/main" id="{811281EC-E861-B080-C189-1508F48392B7}"/>
              </a:ext>
            </a:extLst>
          </p:cNvPr>
          <p:cNvGraphicFramePr>
            <a:graphicFrameLocks noGrp="1"/>
          </p:cNvGraphicFramePr>
          <p:nvPr>
            <p:extLst>
              <p:ext uri="{D42A27DB-BD31-4B8C-83A1-F6EECF244321}">
                <p14:modId xmlns:p14="http://schemas.microsoft.com/office/powerpoint/2010/main" val="1374114837"/>
              </p:ext>
            </p:extLst>
          </p:nvPr>
        </p:nvGraphicFramePr>
        <p:xfrm>
          <a:off x="2794001" y="1887347"/>
          <a:ext cx="9143999" cy="4397822"/>
        </p:xfrm>
        <a:graphic>
          <a:graphicData uri="http://schemas.openxmlformats.org/drawingml/2006/table">
            <a:tbl>
              <a:tblPr firstRow="1" bandRow="1">
                <a:tableStyleId>{5C22544A-7EE6-4342-B048-85BDC9FD1C3A}</a:tableStyleId>
              </a:tblPr>
              <a:tblGrid>
                <a:gridCol w="1642532">
                  <a:extLst>
                    <a:ext uri="{9D8B030D-6E8A-4147-A177-3AD203B41FA5}">
                      <a16:colId xmlns:a16="http://schemas.microsoft.com/office/drawing/2014/main" val="663957775"/>
                    </a:ext>
                  </a:extLst>
                </a:gridCol>
                <a:gridCol w="3742267">
                  <a:extLst>
                    <a:ext uri="{9D8B030D-6E8A-4147-A177-3AD203B41FA5}">
                      <a16:colId xmlns:a16="http://schemas.microsoft.com/office/drawing/2014/main" val="939466307"/>
                    </a:ext>
                  </a:extLst>
                </a:gridCol>
                <a:gridCol w="3759200">
                  <a:extLst>
                    <a:ext uri="{9D8B030D-6E8A-4147-A177-3AD203B41FA5}">
                      <a16:colId xmlns:a16="http://schemas.microsoft.com/office/drawing/2014/main" val="3048163890"/>
                    </a:ext>
                  </a:extLst>
                </a:gridCol>
              </a:tblGrid>
              <a:tr h="399802">
                <a:tc>
                  <a:txBody>
                    <a:bodyPr/>
                    <a:lstStyle/>
                    <a:p>
                      <a:pPr algn="ctr"/>
                      <a:r>
                        <a:rPr lang="en-US" dirty="0"/>
                        <a:t>Rank</a:t>
                      </a:r>
                    </a:p>
                  </a:txBody>
                  <a:tcPr>
                    <a:solidFill>
                      <a:schemeClr val="tx1"/>
                    </a:solidFill>
                  </a:tcPr>
                </a:tc>
                <a:tc>
                  <a:txBody>
                    <a:bodyPr/>
                    <a:lstStyle/>
                    <a:p>
                      <a:r>
                        <a:rPr lang="en-US" dirty="0"/>
                        <a:t>Resident</a:t>
                      </a:r>
                    </a:p>
                  </a:txBody>
                  <a:tcPr>
                    <a:solidFill>
                      <a:srgbClr val="00BF6F"/>
                    </a:solidFill>
                  </a:tcPr>
                </a:tc>
                <a:tc>
                  <a:txBody>
                    <a:bodyPr/>
                    <a:lstStyle/>
                    <a:p>
                      <a:r>
                        <a:rPr lang="en-US" dirty="0"/>
                        <a:t>Visitors</a:t>
                      </a:r>
                    </a:p>
                  </a:txBody>
                  <a:tcPr>
                    <a:solidFill>
                      <a:schemeClr val="accent1">
                        <a:lumMod val="75000"/>
                      </a:schemeClr>
                    </a:solidFill>
                  </a:tcPr>
                </a:tc>
                <a:extLst>
                  <a:ext uri="{0D108BD9-81ED-4DB2-BD59-A6C34878D82A}">
                    <a16:rowId xmlns:a16="http://schemas.microsoft.com/office/drawing/2014/main" val="3125694366"/>
                  </a:ext>
                </a:extLst>
              </a:tr>
              <a:tr h="399802">
                <a:tc>
                  <a:txBody>
                    <a:bodyPr/>
                    <a:lstStyle/>
                    <a:p>
                      <a:pPr algn="ctr"/>
                      <a:r>
                        <a:rPr lang="en-US" dirty="0"/>
                        <a:t>1</a:t>
                      </a:r>
                    </a:p>
                  </a:txBody>
                  <a:tcPr>
                    <a:solidFill>
                      <a:schemeClr val="bg1">
                        <a:lumMod val="85000"/>
                      </a:schemeClr>
                    </a:solidFill>
                  </a:tcPr>
                </a:tc>
                <a:tc>
                  <a:txBody>
                    <a:bodyPr/>
                    <a:lstStyle/>
                    <a:p>
                      <a:r>
                        <a:rPr lang="en-US" i="1" dirty="0"/>
                        <a:t>Adventure playground/ropes course</a:t>
                      </a:r>
                    </a:p>
                  </a:txBody>
                  <a:tcPr>
                    <a:solidFill>
                      <a:schemeClr val="accent6">
                        <a:lumMod val="40000"/>
                        <a:lumOff val="60000"/>
                      </a:schemeClr>
                    </a:solidFill>
                  </a:tcPr>
                </a:tc>
                <a:tc>
                  <a:txBody>
                    <a:bodyPr/>
                    <a:lstStyle/>
                    <a:p>
                      <a:r>
                        <a:rPr lang="en-US" i="1" dirty="0"/>
                        <a:t>Pickleball courts</a:t>
                      </a:r>
                    </a:p>
                  </a:txBody>
                  <a:tcPr>
                    <a:solidFill>
                      <a:schemeClr val="accent5">
                        <a:lumMod val="60000"/>
                        <a:lumOff val="40000"/>
                      </a:schemeClr>
                    </a:solidFill>
                  </a:tcPr>
                </a:tc>
                <a:extLst>
                  <a:ext uri="{0D108BD9-81ED-4DB2-BD59-A6C34878D82A}">
                    <a16:rowId xmlns:a16="http://schemas.microsoft.com/office/drawing/2014/main" val="3099005564"/>
                  </a:ext>
                </a:extLst>
              </a:tr>
              <a:tr h="399802">
                <a:tc>
                  <a:txBody>
                    <a:bodyPr/>
                    <a:lstStyle/>
                    <a:p>
                      <a:pPr algn="ctr"/>
                      <a:r>
                        <a:rPr lang="en-US" dirty="0"/>
                        <a:t>2</a:t>
                      </a:r>
                    </a:p>
                  </a:txBody>
                  <a:tcPr>
                    <a:solidFill>
                      <a:schemeClr val="bg1">
                        <a:lumMod val="75000"/>
                      </a:schemeClr>
                    </a:solidFill>
                  </a:tcPr>
                </a:tc>
                <a:tc>
                  <a:txBody>
                    <a:bodyPr/>
                    <a:lstStyle/>
                    <a:p>
                      <a:r>
                        <a:rPr lang="en-US" i="1" dirty="0"/>
                        <a:t>Greenways</a:t>
                      </a:r>
                    </a:p>
                  </a:txBody>
                  <a:tcPr>
                    <a:solidFill>
                      <a:schemeClr val="accent6">
                        <a:lumMod val="60000"/>
                        <a:lumOff val="40000"/>
                      </a:schemeClr>
                    </a:solidFill>
                  </a:tcPr>
                </a:tc>
                <a:tc>
                  <a:txBody>
                    <a:bodyPr/>
                    <a:lstStyle/>
                    <a:p>
                      <a:r>
                        <a:rPr lang="en-US" i="1" dirty="0"/>
                        <a:t>Adventure playground/ropes course</a:t>
                      </a:r>
                    </a:p>
                  </a:txBody>
                  <a:tcPr/>
                </a:tc>
                <a:extLst>
                  <a:ext uri="{0D108BD9-81ED-4DB2-BD59-A6C34878D82A}">
                    <a16:rowId xmlns:a16="http://schemas.microsoft.com/office/drawing/2014/main" val="1383260534"/>
                  </a:ext>
                </a:extLst>
              </a:tr>
              <a:tr h="399802">
                <a:tc>
                  <a:txBody>
                    <a:bodyPr/>
                    <a:lstStyle/>
                    <a:p>
                      <a:pPr algn="ctr"/>
                      <a:r>
                        <a:rPr lang="en-US" dirty="0"/>
                        <a:t>3</a:t>
                      </a:r>
                    </a:p>
                  </a:txBody>
                  <a:tcPr>
                    <a:solidFill>
                      <a:schemeClr val="bg1">
                        <a:lumMod val="85000"/>
                      </a:schemeClr>
                    </a:solidFill>
                  </a:tcPr>
                </a:tc>
                <a:tc>
                  <a:txBody>
                    <a:bodyPr/>
                    <a:lstStyle/>
                    <a:p>
                      <a:r>
                        <a:rPr lang="en-US" i="1" dirty="0"/>
                        <a:t>Restrooms</a:t>
                      </a:r>
                    </a:p>
                  </a:txBody>
                  <a:tcPr>
                    <a:solidFill>
                      <a:schemeClr val="accent6">
                        <a:lumMod val="40000"/>
                        <a:lumOff val="60000"/>
                      </a:schemeClr>
                    </a:solidFill>
                  </a:tcPr>
                </a:tc>
                <a:tc>
                  <a:txBody>
                    <a:bodyPr/>
                    <a:lstStyle/>
                    <a:p>
                      <a:r>
                        <a:rPr lang="en-US" i="1" dirty="0"/>
                        <a:t>Greenways</a:t>
                      </a:r>
                    </a:p>
                  </a:txBody>
                  <a:tcPr>
                    <a:solidFill>
                      <a:schemeClr val="accent5">
                        <a:lumMod val="60000"/>
                        <a:lumOff val="40000"/>
                      </a:schemeClr>
                    </a:solidFill>
                  </a:tcPr>
                </a:tc>
                <a:extLst>
                  <a:ext uri="{0D108BD9-81ED-4DB2-BD59-A6C34878D82A}">
                    <a16:rowId xmlns:a16="http://schemas.microsoft.com/office/drawing/2014/main" val="3074369937"/>
                  </a:ext>
                </a:extLst>
              </a:tr>
              <a:tr h="399802">
                <a:tc>
                  <a:txBody>
                    <a:bodyPr/>
                    <a:lstStyle/>
                    <a:p>
                      <a:pPr algn="ctr"/>
                      <a:r>
                        <a:rPr lang="en-US" dirty="0"/>
                        <a:t>4</a:t>
                      </a:r>
                    </a:p>
                  </a:txBody>
                  <a:tcPr>
                    <a:solidFill>
                      <a:schemeClr val="bg1">
                        <a:lumMod val="75000"/>
                      </a:schemeClr>
                    </a:solidFill>
                  </a:tcPr>
                </a:tc>
                <a:tc>
                  <a:txBody>
                    <a:bodyPr/>
                    <a:lstStyle/>
                    <a:p>
                      <a:r>
                        <a:rPr lang="en-US" i="1" dirty="0"/>
                        <a:t>Pickleball courts</a:t>
                      </a:r>
                    </a:p>
                  </a:txBody>
                  <a:tcPr>
                    <a:solidFill>
                      <a:schemeClr val="accent6">
                        <a:lumMod val="60000"/>
                        <a:lumOff val="40000"/>
                      </a:schemeClr>
                    </a:solidFill>
                  </a:tcPr>
                </a:tc>
                <a:tc>
                  <a:txBody>
                    <a:bodyPr/>
                    <a:lstStyle/>
                    <a:p>
                      <a:r>
                        <a:rPr lang="en-US" dirty="0"/>
                        <a:t>Bike trails</a:t>
                      </a:r>
                    </a:p>
                  </a:txBody>
                  <a:tcPr/>
                </a:tc>
                <a:extLst>
                  <a:ext uri="{0D108BD9-81ED-4DB2-BD59-A6C34878D82A}">
                    <a16:rowId xmlns:a16="http://schemas.microsoft.com/office/drawing/2014/main" val="536533250"/>
                  </a:ext>
                </a:extLst>
              </a:tr>
              <a:tr h="399802">
                <a:tc>
                  <a:txBody>
                    <a:bodyPr/>
                    <a:lstStyle/>
                    <a:p>
                      <a:pPr algn="ctr"/>
                      <a:r>
                        <a:rPr lang="en-US" dirty="0"/>
                        <a:t>5</a:t>
                      </a:r>
                    </a:p>
                  </a:txBody>
                  <a:tcPr>
                    <a:solidFill>
                      <a:schemeClr val="bg1">
                        <a:lumMod val="85000"/>
                      </a:schemeClr>
                    </a:solidFill>
                  </a:tcPr>
                </a:tc>
                <a:tc>
                  <a:txBody>
                    <a:bodyPr/>
                    <a:lstStyle/>
                    <a:p>
                      <a:r>
                        <a:rPr lang="en-US" i="1" dirty="0"/>
                        <a:t>Dog park</a:t>
                      </a:r>
                    </a:p>
                  </a:txBody>
                  <a:tcPr>
                    <a:solidFill>
                      <a:schemeClr val="accent6">
                        <a:lumMod val="40000"/>
                        <a:lumOff val="60000"/>
                      </a:schemeClr>
                    </a:solidFill>
                  </a:tcPr>
                </a:tc>
                <a:tc>
                  <a:txBody>
                    <a:bodyPr/>
                    <a:lstStyle/>
                    <a:p>
                      <a:r>
                        <a:rPr lang="en-US" i="1" dirty="0"/>
                        <a:t>Dog park</a:t>
                      </a:r>
                    </a:p>
                  </a:txBody>
                  <a:tcPr>
                    <a:solidFill>
                      <a:schemeClr val="accent5">
                        <a:lumMod val="60000"/>
                        <a:lumOff val="40000"/>
                      </a:schemeClr>
                    </a:solidFill>
                  </a:tcPr>
                </a:tc>
                <a:extLst>
                  <a:ext uri="{0D108BD9-81ED-4DB2-BD59-A6C34878D82A}">
                    <a16:rowId xmlns:a16="http://schemas.microsoft.com/office/drawing/2014/main" val="114435792"/>
                  </a:ext>
                </a:extLst>
              </a:tr>
              <a:tr h="399802">
                <a:tc>
                  <a:txBody>
                    <a:bodyPr/>
                    <a:lstStyle/>
                    <a:p>
                      <a:pPr algn="ctr"/>
                      <a:r>
                        <a:rPr lang="en-US" dirty="0"/>
                        <a:t>6</a:t>
                      </a:r>
                    </a:p>
                  </a:txBody>
                  <a:tcPr>
                    <a:solidFill>
                      <a:schemeClr val="bg1">
                        <a:lumMod val="75000"/>
                      </a:schemeClr>
                    </a:solidFill>
                  </a:tcPr>
                </a:tc>
                <a:tc>
                  <a:txBody>
                    <a:bodyPr/>
                    <a:lstStyle/>
                    <a:p>
                      <a:r>
                        <a:rPr lang="en-US" dirty="0"/>
                        <a:t>Skateboard Park</a:t>
                      </a:r>
                    </a:p>
                  </a:txBody>
                  <a:tcPr>
                    <a:solidFill>
                      <a:schemeClr val="accent6">
                        <a:lumMod val="60000"/>
                        <a:lumOff val="40000"/>
                      </a:schemeClr>
                    </a:solidFill>
                  </a:tcPr>
                </a:tc>
                <a:tc>
                  <a:txBody>
                    <a:bodyPr/>
                    <a:lstStyle/>
                    <a:p>
                      <a:r>
                        <a:rPr lang="en-US" i="1" dirty="0"/>
                        <a:t>Amphitheater</a:t>
                      </a:r>
                    </a:p>
                  </a:txBody>
                  <a:tcPr/>
                </a:tc>
                <a:extLst>
                  <a:ext uri="{0D108BD9-81ED-4DB2-BD59-A6C34878D82A}">
                    <a16:rowId xmlns:a16="http://schemas.microsoft.com/office/drawing/2014/main" val="1536220450"/>
                  </a:ext>
                </a:extLst>
              </a:tr>
              <a:tr h="399802">
                <a:tc>
                  <a:txBody>
                    <a:bodyPr/>
                    <a:lstStyle/>
                    <a:p>
                      <a:pPr algn="ctr"/>
                      <a:r>
                        <a:rPr lang="en-US" dirty="0"/>
                        <a:t>7</a:t>
                      </a:r>
                    </a:p>
                  </a:txBody>
                  <a:tcPr>
                    <a:solidFill>
                      <a:schemeClr val="bg1">
                        <a:lumMod val="85000"/>
                      </a:schemeClr>
                    </a:solidFill>
                  </a:tcPr>
                </a:tc>
                <a:tc>
                  <a:txBody>
                    <a:bodyPr/>
                    <a:lstStyle/>
                    <a:p>
                      <a:r>
                        <a:rPr lang="en-US" dirty="0"/>
                        <a:t>Bike pump track</a:t>
                      </a:r>
                    </a:p>
                  </a:txBody>
                  <a:tcPr>
                    <a:solidFill>
                      <a:schemeClr val="accent6">
                        <a:lumMod val="40000"/>
                        <a:lumOff val="60000"/>
                      </a:schemeClr>
                    </a:solidFill>
                  </a:tcPr>
                </a:tc>
                <a:tc>
                  <a:txBody>
                    <a:bodyPr/>
                    <a:lstStyle/>
                    <a:p>
                      <a:r>
                        <a:rPr lang="en-US" i="1" dirty="0"/>
                        <a:t>Blueway/paddle access</a:t>
                      </a:r>
                    </a:p>
                  </a:txBody>
                  <a:tcPr>
                    <a:solidFill>
                      <a:schemeClr val="accent5">
                        <a:lumMod val="60000"/>
                        <a:lumOff val="40000"/>
                      </a:schemeClr>
                    </a:solidFill>
                  </a:tcPr>
                </a:tc>
                <a:extLst>
                  <a:ext uri="{0D108BD9-81ED-4DB2-BD59-A6C34878D82A}">
                    <a16:rowId xmlns:a16="http://schemas.microsoft.com/office/drawing/2014/main" val="4249884431"/>
                  </a:ext>
                </a:extLst>
              </a:tr>
              <a:tr h="399802">
                <a:tc>
                  <a:txBody>
                    <a:bodyPr/>
                    <a:lstStyle/>
                    <a:p>
                      <a:pPr algn="ctr"/>
                      <a:r>
                        <a:rPr lang="en-US" dirty="0"/>
                        <a:t>8</a:t>
                      </a:r>
                    </a:p>
                  </a:txBody>
                  <a:tcPr>
                    <a:solidFill>
                      <a:schemeClr val="bg1">
                        <a:lumMod val="75000"/>
                      </a:schemeClr>
                    </a:solidFill>
                  </a:tcPr>
                </a:tc>
                <a:tc>
                  <a:txBody>
                    <a:bodyPr/>
                    <a:lstStyle/>
                    <a:p>
                      <a:r>
                        <a:rPr lang="en-US" dirty="0"/>
                        <a:t>Indoor aquatics center</a:t>
                      </a:r>
                    </a:p>
                  </a:txBody>
                  <a:tcPr>
                    <a:solidFill>
                      <a:schemeClr val="accent6">
                        <a:lumMod val="60000"/>
                        <a:lumOff val="40000"/>
                      </a:schemeClr>
                    </a:solidFill>
                  </a:tcPr>
                </a:tc>
                <a:tc>
                  <a:txBody>
                    <a:bodyPr/>
                    <a:lstStyle/>
                    <a:p>
                      <a:r>
                        <a:rPr lang="en-US" dirty="0"/>
                        <a:t>Baseball/softball fields</a:t>
                      </a:r>
                    </a:p>
                  </a:txBody>
                  <a:tcPr/>
                </a:tc>
                <a:extLst>
                  <a:ext uri="{0D108BD9-81ED-4DB2-BD59-A6C34878D82A}">
                    <a16:rowId xmlns:a16="http://schemas.microsoft.com/office/drawing/2014/main" val="4015622026"/>
                  </a:ext>
                </a:extLst>
              </a:tr>
              <a:tr h="399802">
                <a:tc>
                  <a:txBody>
                    <a:bodyPr/>
                    <a:lstStyle/>
                    <a:p>
                      <a:pPr algn="ctr"/>
                      <a:r>
                        <a:rPr lang="en-US" dirty="0"/>
                        <a:t>9</a:t>
                      </a:r>
                    </a:p>
                  </a:txBody>
                  <a:tcPr>
                    <a:solidFill>
                      <a:schemeClr val="bg1">
                        <a:lumMod val="85000"/>
                      </a:schemeClr>
                    </a:solidFill>
                  </a:tcPr>
                </a:tc>
                <a:tc>
                  <a:txBody>
                    <a:bodyPr/>
                    <a:lstStyle/>
                    <a:p>
                      <a:r>
                        <a:rPr lang="en-US" i="1" dirty="0"/>
                        <a:t>Amphitheater</a:t>
                      </a:r>
                    </a:p>
                  </a:txBody>
                  <a:tcPr>
                    <a:solidFill>
                      <a:schemeClr val="accent6">
                        <a:lumMod val="40000"/>
                        <a:lumOff val="60000"/>
                      </a:schemeClr>
                    </a:solidFill>
                  </a:tcPr>
                </a:tc>
                <a:tc>
                  <a:txBody>
                    <a:bodyPr/>
                    <a:lstStyle/>
                    <a:p>
                      <a:r>
                        <a:rPr lang="en-US" i="1" dirty="0"/>
                        <a:t>Restrooms</a:t>
                      </a:r>
                    </a:p>
                  </a:txBody>
                  <a:tcPr>
                    <a:solidFill>
                      <a:schemeClr val="accent5">
                        <a:lumMod val="60000"/>
                        <a:lumOff val="40000"/>
                      </a:schemeClr>
                    </a:solidFill>
                  </a:tcPr>
                </a:tc>
                <a:extLst>
                  <a:ext uri="{0D108BD9-81ED-4DB2-BD59-A6C34878D82A}">
                    <a16:rowId xmlns:a16="http://schemas.microsoft.com/office/drawing/2014/main" val="1286736130"/>
                  </a:ext>
                </a:extLst>
              </a:tr>
              <a:tr h="399802">
                <a:tc>
                  <a:txBody>
                    <a:bodyPr/>
                    <a:lstStyle/>
                    <a:p>
                      <a:pPr algn="ctr"/>
                      <a:r>
                        <a:rPr lang="en-US" dirty="0"/>
                        <a:t>10</a:t>
                      </a:r>
                    </a:p>
                  </a:txBody>
                  <a:tcPr>
                    <a:solidFill>
                      <a:schemeClr val="bg1">
                        <a:lumMod val="75000"/>
                      </a:schemeClr>
                    </a:solidFill>
                  </a:tcPr>
                </a:tc>
                <a:tc>
                  <a:txBody>
                    <a:bodyPr/>
                    <a:lstStyle/>
                    <a:p>
                      <a:r>
                        <a:rPr lang="en-US" i="1" dirty="0"/>
                        <a:t>Blueway/paddle access</a:t>
                      </a:r>
                    </a:p>
                  </a:txBody>
                  <a:tcPr>
                    <a:solidFill>
                      <a:schemeClr val="accent6">
                        <a:lumMod val="60000"/>
                        <a:lumOff val="40000"/>
                      </a:schemeClr>
                    </a:solidFill>
                  </a:tcPr>
                </a:tc>
                <a:tc>
                  <a:txBody>
                    <a:bodyPr/>
                    <a:lstStyle/>
                    <a:p>
                      <a:r>
                        <a:rPr lang="en-US" dirty="0"/>
                        <a:t>Playgrounds</a:t>
                      </a:r>
                    </a:p>
                  </a:txBody>
                  <a:tcPr/>
                </a:tc>
                <a:extLst>
                  <a:ext uri="{0D108BD9-81ED-4DB2-BD59-A6C34878D82A}">
                    <a16:rowId xmlns:a16="http://schemas.microsoft.com/office/drawing/2014/main" val="3026856852"/>
                  </a:ext>
                </a:extLst>
              </a:tr>
            </a:tbl>
          </a:graphicData>
        </a:graphic>
      </p:graphicFrame>
      <p:sp>
        <p:nvSpPr>
          <p:cNvPr id="6" name="TextBox 5">
            <a:extLst>
              <a:ext uri="{FF2B5EF4-FFF2-40B4-BE49-F238E27FC236}">
                <a16:creationId xmlns:a16="http://schemas.microsoft.com/office/drawing/2014/main" id="{CC786115-2FA3-30E8-C6CB-47FF32261776}"/>
              </a:ext>
            </a:extLst>
          </p:cNvPr>
          <p:cNvSpPr txBox="1"/>
          <p:nvPr/>
        </p:nvSpPr>
        <p:spPr>
          <a:xfrm>
            <a:off x="2794001" y="6285169"/>
            <a:ext cx="5099697" cy="369332"/>
          </a:xfrm>
          <a:prstGeom prst="rect">
            <a:avLst/>
          </a:prstGeom>
          <a:noFill/>
        </p:spPr>
        <p:txBody>
          <a:bodyPr wrap="square" rtlCol="0">
            <a:spAutoFit/>
          </a:bodyPr>
          <a:lstStyle/>
          <a:p>
            <a:r>
              <a:rPr lang="en-US" i="1" dirty="0"/>
              <a:t>Shared interest in italics</a:t>
            </a:r>
          </a:p>
        </p:txBody>
      </p:sp>
    </p:spTree>
    <p:extLst>
      <p:ext uri="{BB962C8B-B14F-4D97-AF65-F5344CB8AC3E}">
        <p14:creationId xmlns:p14="http://schemas.microsoft.com/office/powerpoint/2010/main" val="507378826"/>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1B38D-3B2A-EFF7-1930-4AF26887F55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21DC06B-F532-C9CC-4F47-4599856F0693}"/>
              </a:ext>
            </a:extLst>
          </p:cNvPr>
          <p:cNvSpPr/>
          <p:nvPr/>
        </p:nvSpPr>
        <p:spPr>
          <a:xfrm>
            <a:off x="0" y="0"/>
            <a:ext cx="12192000" cy="1763486"/>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3939DB08-9EE2-CF76-8400-94C4EBF2CD3F}"/>
              </a:ext>
            </a:extLst>
          </p:cNvPr>
          <p:cNvSpPr txBox="1">
            <a:spLocks/>
          </p:cNvSpPr>
          <p:nvPr/>
        </p:nvSpPr>
        <p:spPr>
          <a:xfrm>
            <a:off x="41946" y="123861"/>
            <a:ext cx="5082145" cy="12822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Narrow" panose="020B0606020202030204" pitchFamily="34" charset="0"/>
              </a:rPr>
              <a:t>Focus group findings</a:t>
            </a:r>
            <a:br>
              <a:rPr lang="en-US" dirty="0">
                <a:solidFill>
                  <a:schemeClr val="bg1"/>
                </a:solidFill>
                <a:latin typeface="Arial Narrow" panose="020B0606020202030204" pitchFamily="34" charset="0"/>
              </a:rPr>
            </a:br>
            <a:r>
              <a:rPr lang="en-US" sz="2400" dirty="0">
                <a:solidFill>
                  <a:schemeClr val="bg1"/>
                </a:solidFill>
                <a:latin typeface="Arial Narrow" panose="020B0606020202030204" pitchFamily="34" charset="0"/>
              </a:rPr>
              <a:t>4 focus group meetings</a:t>
            </a:r>
            <a:endParaRPr lang="en-US" dirty="0">
              <a:solidFill>
                <a:schemeClr val="bg1"/>
              </a:solidFill>
              <a:latin typeface="Arial Narrow" panose="020B0606020202030204" pitchFamily="34" charset="0"/>
            </a:endParaRPr>
          </a:p>
        </p:txBody>
      </p:sp>
      <p:graphicFrame>
        <p:nvGraphicFramePr>
          <p:cNvPr id="2" name="Diagram 1">
            <a:extLst>
              <a:ext uri="{FF2B5EF4-FFF2-40B4-BE49-F238E27FC236}">
                <a16:creationId xmlns:a16="http://schemas.microsoft.com/office/drawing/2014/main" id="{59C9DD33-B483-AACA-5102-1A61870E2348}"/>
              </a:ext>
            </a:extLst>
          </p:cNvPr>
          <p:cNvGraphicFramePr/>
          <p:nvPr>
            <p:extLst>
              <p:ext uri="{D42A27DB-BD31-4B8C-83A1-F6EECF244321}">
                <p14:modId xmlns:p14="http://schemas.microsoft.com/office/powerpoint/2010/main" val="1210080470"/>
              </p:ext>
            </p:extLst>
          </p:nvPr>
        </p:nvGraphicFramePr>
        <p:xfrm>
          <a:off x="3107094" y="466531"/>
          <a:ext cx="8929396" cy="6267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4978B57C-553F-1F2B-B11D-49F8FC4CF073}"/>
              </a:ext>
            </a:extLst>
          </p:cNvPr>
          <p:cNvGrpSpPr/>
          <p:nvPr/>
        </p:nvGrpSpPr>
        <p:grpSpPr>
          <a:xfrm>
            <a:off x="1520892" y="1651536"/>
            <a:ext cx="4292510" cy="3897598"/>
            <a:chOff x="2078913" y="1474"/>
            <a:chExt cx="1562181" cy="1795611"/>
          </a:xfrm>
          <a:solidFill>
            <a:schemeClr val="accent6">
              <a:lumMod val="75000"/>
            </a:schemeClr>
          </a:solidFill>
        </p:grpSpPr>
        <p:sp>
          <p:nvSpPr>
            <p:cNvPr id="7" name="Hexagon 6">
              <a:extLst>
                <a:ext uri="{FF2B5EF4-FFF2-40B4-BE49-F238E27FC236}">
                  <a16:creationId xmlns:a16="http://schemas.microsoft.com/office/drawing/2014/main" id="{99BB2E41-E3AF-D099-C30F-1444EA0CC494}"/>
                </a:ext>
              </a:extLst>
            </p:cNvPr>
            <p:cNvSpPr/>
            <p:nvPr/>
          </p:nvSpPr>
          <p:spPr>
            <a:xfrm rot="5400000">
              <a:off x="1962198" y="118189"/>
              <a:ext cx="1795611" cy="1562181"/>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Hexagon 4">
              <a:extLst>
                <a:ext uri="{FF2B5EF4-FFF2-40B4-BE49-F238E27FC236}">
                  <a16:creationId xmlns:a16="http://schemas.microsoft.com/office/drawing/2014/main" id="{C210B71B-3DE1-74D3-7DFD-E7FD2D766545}"/>
                </a:ext>
              </a:extLst>
            </p:cNvPr>
            <p:cNvSpPr txBox="1"/>
            <p:nvPr/>
          </p:nvSpPr>
          <p:spPr>
            <a:xfrm>
              <a:off x="2377735" y="336755"/>
              <a:ext cx="957589" cy="11805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3600" kern="1200" dirty="0"/>
                <a:t>Residents and staff are proud of the County’s offerings</a:t>
              </a:r>
            </a:p>
          </p:txBody>
        </p:sp>
      </p:grpSp>
    </p:spTree>
    <p:extLst>
      <p:ext uri="{BB962C8B-B14F-4D97-AF65-F5344CB8AC3E}">
        <p14:creationId xmlns:p14="http://schemas.microsoft.com/office/powerpoint/2010/main" val="3405906804"/>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49C10-0611-7361-85C7-D7B3CAB179A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D76E416-AEE1-8DE0-7674-87D5FFF8F328}"/>
              </a:ext>
            </a:extLst>
          </p:cNvPr>
          <p:cNvSpPr/>
          <p:nvPr/>
        </p:nvSpPr>
        <p:spPr>
          <a:xfrm>
            <a:off x="0" y="0"/>
            <a:ext cx="12192000" cy="1763486"/>
          </a:xfrm>
          <a:prstGeom prst="rect">
            <a:avLst/>
          </a:prstGeom>
          <a:solidFill>
            <a:srgbClr val="304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26F99157-B5ED-4F35-AE9A-9EE611BC0FE3}"/>
              </a:ext>
            </a:extLst>
          </p:cNvPr>
          <p:cNvSpPr txBox="1">
            <a:spLocks/>
          </p:cNvSpPr>
          <p:nvPr/>
        </p:nvSpPr>
        <p:spPr>
          <a:xfrm>
            <a:off x="41946" y="123861"/>
            <a:ext cx="5082145" cy="1282245"/>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Narrow" panose="020B0606020202030204" pitchFamily="34" charset="0"/>
              </a:rPr>
              <a:t>Statistically valid survey </a:t>
            </a:r>
            <a:br>
              <a:rPr lang="en-US" dirty="0">
                <a:solidFill>
                  <a:schemeClr val="bg1"/>
                </a:solidFill>
                <a:latin typeface="Arial Narrow" panose="020B0606020202030204" pitchFamily="34" charset="0"/>
              </a:rPr>
            </a:br>
            <a:endParaRPr lang="en-US" dirty="0">
              <a:solidFill>
                <a:schemeClr val="bg1"/>
              </a:solidFill>
              <a:latin typeface="Arial Narrow" panose="020B0606020202030204" pitchFamily="34" charset="0"/>
            </a:endParaRPr>
          </a:p>
        </p:txBody>
      </p:sp>
      <p:pic>
        <p:nvPicPr>
          <p:cNvPr id="9" name="Picture 8" descr="A graph of a number of household facilities&#10;&#10;AI-generated content may be incorrect.">
            <a:extLst>
              <a:ext uri="{FF2B5EF4-FFF2-40B4-BE49-F238E27FC236}">
                <a16:creationId xmlns:a16="http://schemas.microsoft.com/office/drawing/2014/main" id="{E4CF1F8C-3275-23C9-2EDB-58C629A10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66" y="874515"/>
            <a:ext cx="5458378" cy="5684887"/>
          </a:xfrm>
          <a:prstGeom prst="rect">
            <a:avLst/>
          </a:prstGeom>
        </p:spPr>
      </p:pic>
      <p:pic>
        <p:nvPicPr>
          <p:cNvPr id="3" name="Picture 2" descr="A red bar graph with white text&#10;&#10;AI-generated content may be incorrect.">
            <a:extLst>
              <a:ext uri="{FF2B5EF4-FFF2-40B4-BE49-F238E27FC236}">
                <a16:creationId xmlns:a16="http://schemas.microsoft.com/office/drawing/2014/main" id="{BFB85565-0F64-0149-3DED-C1F3824D0825}"/>
              </a:ext>
            </a:extLst>
          </p:cNvPr>
          <p:cNvPicPr>
            <a:picLocks noChangeAspect="1"/>
          </p:cNvPicPr>
          <p:nvPr/>
        </p:nvPicPr>
        <p:blipFill>
          <a:blip r:embed="rId4"/>
          <a:srcRect r="46573"/>
          <a:stretch>
            <a:fillRect/>
          </a:stretch>
        </p:blipFill>
        <p:spPr>
          <a:xfrm>
            <a:off x="6387458" y="1149534"/>
            <a:ext cx="5458378" cy="2567424"/>
          </a:xfrm>
          <a:prstGeom prst="rect">
            <a:avLst/>
          </a:prstGeom>
          <a:ln w="57150">
            <a:solidFill>
              <a:srgbClr val="304B73"/>
            </a:solidFill>
          </a:ln>
          <a:effectLst>
            <a:outerShdw blurRad="50800" dist="571500" dir="2700000" algn="tl" rotWithShape="0">
              <a:prstClr val="black">
                <a:alpha val="40000"/>
              </a:prstClr>
            </a:outerShdw>
          </a:effectLst>
        </p:spPr>
      </p:pic>
      <p:sp>
        <p:nvSpPr>
          <p:cNvPr id="4" name="Isosceles Triangle 3">
            <a:extLst>
              <a:ext uri="{FF2B5EF4-FFF2-40B4-BE49-F238E27FC236}">
                <a16:creationId xmlns:a16="http://schemas.microsoft.com/office/drawing/2014/main" id="{B46501FB-DE36-1AE4-633C-C190102366DA}"/>
              </a:ext>
            </a:extLst>
          </p:cNvPr>
          <p:cNvSpPr/>
          <p:nvPr/>
        </p:nvSpPr>
        <p:spPr>
          <a:xfrm rot="16200000">
            <a:off x="3405427" y="799444"/>
            <a:ext cx="2567425" cy="3295113"/>
          </a:xfrm>
          <a:prstGeom prst="triangle">
            <a:avLst/>
          </a:prstGeom>
          <a:solidFill>
            <a:srgbClr val="304B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BEA05D3-AB8C-6F7E-F72D-34B3DCB89E93}"/>
              </a:ext>
            </a:extLst>
          </p:cNvPr>
          <p:cNvSpPr/>
          <p:nvPr/>
        </p:nvSpPr>
        <p:spPr>
          <a:xfrm>
            <a:off x="6487427" y="4215865"/>
            <a:ext cx="5358409" cy="1934678"/>
          </a:xfrm>
          <a:prstGeom prst="rect">
            <a:avLst/>
          </a:prstGeom>
          <a:solidFill>
            <a:srgbClr val="304B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Top 10 largest </a:t>
            </a:r>
          </a:p>
          <a:p>
            <a:pPr algn="ctr"/>
            <a:r>
              <a:rPr lang="en-US" sz="3200" dirty="0"/>
              <a:t>unmet facility needs</a:t>
            </a:r>
          </a:p>
        </p:txBody>
      </p:sp>
    </p:spTree>
    <p:extLst>
      <p:ext uri="{BB962C8B-B14F-4D97-AF65-F5344CB8AC3E}">
        <p14:creationId xmlns:p14="http://schemas.microsoft.com/office/powerpoint/2010/main" val="862687562"/>
      </p:ext>
    </p:extLst>
  </p:cSld>
  <p:clrMapOvr>
    <a:masterClrMapping/>
  </p:clrMapOvr>
  <mc:AlternateContent xmlns:mc="http://schemas.openxmlformats.org/markup-compatibility/2006" xmlns:p14="http://schemas.microsoft.com/office/powerpoint/2010/main">
    <mc:Choice Requires="p14">
      <p:transition spd="slow" p14:dur="2000" advTm="99901"/>
    </mc:Choice>
    <mc:Fallback xmlns="">
      <p:transition spd="slow" advTm="99901"/>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Brunswick County V1">
      <a:dk1>
        <a:srgbClr val="222222"/>
      </a:dk1>
      <a:lt1>
        <a:sysClr val="window" lastClr="FFFFFF"/>
      </a:lt1>
      <a:dk2>
        <a:srgbClr val="304B73"/>
      </a:dk2>
      <a:lt2>
        <a:srgbClr val="D8D8D8"/>
      </a:lt2>
      <a:accent1>
        <a:srgbClr val="0066CC"/>
      </a:accent1>
      <a:accent2>
        <a:srgbClr val="EACC62"/>
      </a:accent2>
      <a:accent3>
        <a:srgbClr val="2C5B6A"/>
      </a:accent3>
      <a:accent4>
        <a:srgbClr val="3BBFBF"/>
      </a:accent4>
      <a:accent5>
        <a:srgbClr val="F0A539"/>
      </a:accent5>
      <a:accent6>
        <a:srgbClr val="DF4C33"/>
      </a:accent6>
      <a:hlink>
        <a:srgbClr val="0066CC"/>
      </a:hlink>
      <a:folHlink>
        <a:srgbClr val="EACC62"/>
      </a:folHlink>
    </a:clrScheme>
    <a:fontScheme name="Brunswick County V1">
      <a:majorFont>
        <a:latin typeface="Bahnschrift SemiBold SemiConden"/>
        <a:ea typeface=""/>
        <a:cs typeface=""/>
      </a:majorFont>
      <a:minorFont>
        <a:latin typeface="Bahnschrif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23188392_Professional services pitch deck_SL_V1.potx" id="{A16A60D7-542B-43C6-BB27-7BA8168B4019}" vid="{8C6CFC53-4DED-4518-8264-5814B6A3711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15758</TotalTime>
  <Words>4995</Words>
  <Application>Microsoft Office PowerPoint</Application>
  <PresentationFormat>Widescreen</PresentationFormat>
  <Paragraphs>289</Paragraphs>
  <Slides>19</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Aptos</vt:lpstr>
      <vt:lpstr>Arial</vt:lpstr>
      <vt:lpstr>Arial Narrow</vt:lpstr>
      <vt:lpstr>Bahnschrift Light</vt:lpstr>
      <vt:lpstr>Bahnschrift Light SemiCondensed</vt:lpstr>
      <vt:lpstr>Bahnschrift SemiBold SemiConden</vt:lpstr>
      <vt:lpstr>Calibri</vt:lpstr>
      <vt:lpstr>Calibri Light</vt:lpstr>
      <vt:lpstr>Verdana</vt:lpstr>
      <vt:lpstr>Office Theme</vt:lpstr>
      <vt:lpstr>3_Office Theme</vt:lpstr>
      <vt:lpstr>   System-wide Parks and Recreation  Status update</vt:lpstr>
      <vt:lpstr>The Two Views of Recreation Offerings</vt:lpstr>
      <vt:lpstr>Research Supports That Parks And Recreation  Acts More Like An INVESTMENT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Wendell Comprehensive Plan</dc:title>
  <dc:creator>M N</dc:creator>
  <cp:lastModifiedBy>Nate Halubka</cp:lastModifiedBy>
  <cp:revision>478</cp:revision>
  <cp:lastPrinted>2023-02-28T18:22:42Z</cp:lastPrinted>
  <dcterms:created xsi:type="dcterms:W3CDTF">2020-04-09T18:35:18Z</dcterms:created>
  <dcterms:modified xsi:type="dcterms:W3CDTF">2025-12-16T18:52:22Z</dcterms:modified>
</cp:coreProperties>
</file>