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9" r:id="rId5"/>
    <p:sldId id="283" r:id="rId6"/>
    <p:sldId id="293" r:id="rId7"/>
    <p:sldId id="294" r:id="rId8"/>
    <p:sldId id="327" r:id="rId9"/>
    <p:sldId id="319" r:id="rId10"/>
    <p:sldId id="328" r:id="rId11"/>
    <p:sldId id="329" r:id="rId12"/>
    <p:sldId id="330" r:id="rId13"/>
    <p:sldId id="331" r:id="rId14"/>
    <p:sldId id="334" r:id="rId15"/>
    <p:sldId id="333" r:id="rId16"/>
    <p:sldId id="332" r:id="rId17"/>
    <p:sldId id="29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00"/>
    <a:srgbClr val="999966"/>
    <a:srgbClr val="C0C0C0"/>
    <a:srgbClr val="C00000"/>
    <a:srgbClr val="B2B2B2"/>
    <a:srgbClr val="8A0000"/>
    <a:srgbClr val="FFCC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9788" autoAdjust="0"/>
  </p:normalViewPr>
  <p:slideViewPr>
    <p:cSldViewPr snapToGrid="0">
      <p:cViewPr varScale="1">
        <p:scale>
          <a:sx n="84" d="100"/>
          <a:sy n="84" d="100"/>
        </p:scale>
        <p:origin x="1428" y="90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747328578400438"/>
          <c:y val="4.4470868572201679E-2"/>
          <c:w val="0.79252317593847676"/>
          <c:h val="0.821879568800986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rgbClr val="999966"/>
            </a:solidFill>
            <a:ln w="1379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4359543080079E-2"/>
                  <c:y val="-4.296363772423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CE-4711-BA92-9EEEC065A144}"/>
                </c:ext>
              </c:extLst>
            </c:dLbl>
            <c:dLbl>
              <c:idx val="1"/>
              <c:layout>
                <c:manualLayout>
                  <c:x val="3.045993742003187E-2"/>
                  <c:y val="-4.285258953837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E-4711-BA92-9EEEC065A144}"/>
                </c:ext>
              </c:extLst>
            </c:dLbl>
            <c:numFmt formatCode="_(\$* #,##0_);_(\$* \(#,##0\);_(\$* &quot;-&quot;_);_(@_)" sourceLinked="0"/>
            <c:spPr>
              <a:noFill/>
              <a:ln w="2758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96045564</c:v>
                </c:pt>
                <c:pt idx="1">
                  <c:v>100030247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E-4711-BA92-9EEEC065A1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rgbClr val="660000"/>
            </a:solidFill>
            <a:ln w="1379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4283360902466549E-2"/>
                  <c:y val="-4.312309626732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CE-4711-BA92-9EEEC065A144}"/>
                </c:ext>
              </c:extLst>
            </c:dLbl>
            <c:dLbl>
              <c:idx val="1"/>
              <c:layout>
                <c:manualLayout>
                  <c:x val="5.4440546161931176E-2"/>
                  <c:y val="-4.244793807908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CE-4711-BA92-9EEEC065A144}"/>
                </c:ext>
              </c:extLst>
            </c:dLbl>
            <c:numFmt formatCode="_(\$* #,##0_);_(\$* \(#,##0\);_(\$* &quot;-&quot;_);_(@_)" sourceLinked="0"/>
            <c:spPr>
              <a:noFill/>
              <a:ln w="2758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86045024</c:v>
                </c:pt>
                <c:pt idx="1">
                  <c:v>91153203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E-4711-BA92-9EEEC065A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162280"/>
        <c:axId val="1"/>
        <c:axId val="0"/>
      </c:bar3DChart>
      <c:catAx>
        <c:axId val="10516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6000000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4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5162280"/>
        <c:crosses val="autoZero"/>
        <c:crossBetween val="between"/>
      </c:valAx>
      <c:spPr>
        <a:noFill/>
        <a:ln w="27543">
          <a:noFill/>
        </a:ln>
      </c:spPr>
    </c:plotArea>
    <c:legend>
      <c:legendPos val="r"/>
      <c:layout>
        <c:manualLayout>
          <c:xMode val="edge"/>
          <c:yMode val="edge"/>
          <c:x val="0.36068902957894727"/>
          <c:y val="0.90250200689990367"/>
          <c:w val="0.37680000542265102"/>
          <c:h val="8.7121442515670222E-2"/>
        </c:manualLayout>
      </c:layout>
      <c:overlay val="0"/>
      <c:spPr>
        <a:noFill/>
        <a:ln w="3448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9174078780194"/>
          <c:y val="7.4340527577937701E-2"/>
          <c:w val="0.78907242693773827"/>
          <c:h val="0.7697841726618712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13346487270065677"/>
                  <c:y val="1.8388354811526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A-4CBC-A17C-E796567DAF39}"/>
                </c:ext>
              </c:extLst>
            </c:dLbl>
            <c:dLbl>
              <c:idx val="1"/>
              <c:layout>
                <c:manualLayout>
                  <c:x val="-7.0229699489146591E-2"/>
                  <c:y val="-4.1620973231190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A-4CBC-A17C-E796567DAF39}"/>
                </c:ext>
              </c:extLst>
            </c:dLbl>
            <c:dLbl>
              <c:idx val="2"/>
              <c:layout>
                <c:manualLayout>
                  <c:x val="-2.169940634454982E-3"/>
                  <c:y val="-1.8147559266790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A-4CBC-A17C-E796567DAF39}"/>
                </c:ext>
              </c:extLst>
            </c:dLbl>
            <c:numFmt formatCode="_(\$* #,##0_);_(\$* \(#,##0\);_(\$* &quot;-&quot;_);_(@_)" sourceLinked="0"/>
            <c:spPr>
              <a:noFill/>
              <a:ln w="3386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49994142</c:v>
                </c:pt>
                <c:pt idx="1">
                  <c:v>53756235</c:v>
                </c:pt>
                <c:pt idx="2">
                  <c:v>51729424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7A-4CBC-A17C-E796567DA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90720"/>
        <c:axId val="1"/>
      </c:lineChart>
      <c:catAx>
        <c:axId val="1068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4233">
              <a:solidFill>
                <a:schemeClr val="tx1"/>
              </a:solidFill>
              <a:prstDash val="solid"/>
            </a:ln>
          </c:spPr>
        </c:majorGridlines>
        <c:numFmt formatCode="_(\$* #,##0_);_(\$* \(#,##0\);_(\$* &quot;-&quot;_);_(@_)" sourceLinked="0"/>
        <c:majorTickMark val="out"/>
        <c:minorTickMark val="none"/>
        <c:tickLblPos val="nextTo"/>
        <c:spPr>
          <a:ln w="42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6890720"/>
        <c:crosses val="autoZero"/>
        <c:crossBetween val="between"/>
        <c:majorUnit val="10000000"/>
      </c:valAx>
      <c:spPr>
        <a:noFill/>
        <a:ln w="1693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9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68139141208188"/>
          <c:y val="0.1048890856478155"/>
          <c:w val="0.85784982645582608"/>
          <c:h val="0.76886546805422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48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7739494504130146E-2"/>
                  <c:y val="-6.49012988331231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080-468A-A3FF-9FA716F15768}"/>
                </c:ext>
              </c:extLst>
            </c:dLbl>
            <c:dLbl>
              <c:idx val="1"/>
              <c:layout>
                <c:manualLayout>
                  <c:x val="4.3017721353436837E-2"/>
                  <c:y val="-6.25598338764851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36.3%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080-468A-A3FF-9FA716F15768}"/>
                </c:ext>
              </c:extLst>
            </c:dLbl>
            <c:dLbl>
              <c:idx val="2"/>
              <c:layout>
                <c:manualLayout>
                  <c:x val="3.3214453315691124E-2"/>
                  <c:y val="-7.904048782110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80-468A-A3FF-9FA716F15768}"/>
                </c:ext>
              </c:extLst>
            </c:dLbl>
            <c:numFmt formatCode="0.0%" sourceLinked="0"/>
            <c:spPr>
              <a:noFill/>
              <a:ln w="29732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0.0%</c:formatCode>
                <c:ptCount val="2"/>
                <c:pt idx="0">
                  <c:v>0.433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80-468A-A3FF-9FA716F15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6878952"/>
        <c:axId val="1"/>
        <c:axId val="0"/>
      </c:bar3DChart>
      <c:catAx>
        <c:axId val="20687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0.5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7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878952"/>
        <c:crosses val="autoZero"/>
        <c:crossBetween val="between"/>
        <c:majorUnit val="0.1"/>
      </c:valAx>
      <c:spPr>
        <a:noFill/>
        <a:ln w="305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14916897906403"/>
          <c:y val="2.5636809057351623E-2"/>
          <c:w val="0.78328981723237634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999966"/>
            </a:solidFill>
            <a:ln w="1494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437470910056038E-2"/>
                  <c:y val="-6.632293763033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62-4CEF-B690-73AD0DBE0FC6}"/>
                </c:ext>
              </c:extLst>
            </c:dLbl>
            <c:dLbl>
              <c:idx val="1"/>
              <c:layout>
                <c:manualLayout>
                  <c:x val="4.8298537977694171E-2"/>
                  <c:y val="-6.520368148949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62-4CEF-B690-73AD0DBE0FC6}"/>
                </c:ext>
              </c:extLst>
            </c:dLbl>
            <c:dLbl>
              <c:idx val="2"/>
              <c:layout>
                <c:manualLayout>
                  <c:x val="2.2094985853427198E-2"/>
                  <c:y val="-6.469577412914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62-4CEF-B690-73AD0DBE0FC6}"/>
                </c:ext>
              </c:extLst>
            </c:dLbl>
            <c:numFmt formatCode="_(\$* #,##0_);_(\$* \(#,##0\);_(\$* &quot;-&quot;_);_(@_)" sourceLinked="0"/>
            <c:spPr>
              <a:noFill/>
              <a:ln w="29890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47328037</c:v>
                </c:pt>
                <c:pt idx="1">
                  <c:v>48762220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2-4CEF-B690-73AD0DBE0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6703104"/>
        <c:axId val="1"/>
        <c:axId val="0"/>
      </c:bar3DChart>
      <c:catAx>
        <c:axId val="467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60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900"/>
            </a:pPr>
            <a:endParaRPr lang="en-US"/>
          </a:p>
        </c:txPr>
        <c:crossAx val="46703104"/>
        <c:crosses val="autoZero"/>
        <c:crossBetween val="between"/>
        <c:majorUnit val="10000000"/>
        <c:minorUnit val="1000000"/>
      </c:valAx>
      <c:spPr>
        <a:noFill/>
        <a:ln w="303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029798911391205"/>
          <c:y val="3.0727085031493497E-2"/>
          <c:w val="0.80205655526992259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999966"/>
            </a:solidFill>
            <a:ln w="1519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1173572555888114E-2"/>
                  <c:y val="-7.237244618933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2C-4C04-95EA-93FA4178E134}"/>
                </c:ext>
              </c:extLst>
            </c:dLbl>
            <c:dLbl>
              <c:idx val="1"/>
              <c:layout>
                <c:manualLayout>
                  <c:x val="5.0973222673072249E-2"/>
                  <c:y val="-6.961674046778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C-4C04-95EA-93FA4178E134}"/>
                </c:ext>
              </c:extLst>
            </c:dLbl>
            <c:dLbl>
              <c:idx val="2"/>
              <c:layout>
                <c:manualLayout>
                  <c:x val="2.9796059651338389E-2"/>
                  <c:y val="-7.762107011028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C-4C04-95EA-93FA4178E134}"/>
                </c:ext>
              </c:extLst>
            </c:dLbl>
            <c:numFmt formatCode="_(\$* #,##0_);_(\$* \(#,##0\);_(\$* &quot;-&quot;_);_(@_)" sourceLinked="0"/>
            <c:spPr>
              <a:noFill/>
              <a:ln w="30397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23923648</c:v>
                </c:pt>
                <c:pt idx="1">
                  <c:v>25225728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C-4C04-95EA-93FA4178E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5063672"/>
        <c:axId val="1"/>
        <c:axId val="0"/>
      </c:bar3DChart>
      <c:catAx>
        <c:axId val="20506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5063672"/>
        <c:crosses val="autoZero"/>
        <c:crossBetween val="between"/>
        <c:majorUnit val="5000000"/>
      </c:valAx>
      <c:spPr>
        <a:noFill/>
        <a:ln w="3071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33117035547676"/>
          <c:y val="3.3760988778714363E-2"/>
          <c:w val="0.79842931937172779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999966"/>
            </a:solidFill>
            <a:ln w="1535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501699724076119E-2"/>
                  <c:y val="-6.865216767239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2-49F0-9BCD-FC887463ACFA}"/>
                </c:ext>
              </c:extLst>
            </c:dLbl>
            <c:dLbl>
              <c:idx val="1"/>
              <c:layout>
                <c:manualLayout>
                  <c:x val="4.6732745566233358E-2"/>
                  <c:y val="-6.789831434936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2-49F0-9BCD-FC887463ACFA}"/>
                </c:ext>
              </c:extLst>
            </c:dLbl>
            <c:dLbl>
              <c:idx val="2"/>
              <c:layout>
                <c:manualLayout>
                  <c:x val="3.9671877588267221E-2"/>
                  <c:y val="-6.895260068023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2-49F0-9BCD-FC887463ACFA}"/>
                </c:ext>
              </c:extLst>
            </c:dLbl>
            <c:numFmt formatCode="_(\$* #,##0_);_(\$* \(#,##0\);_(\$* &quot;-&quot;_);_(@_)" sourceLinked="0"/>
            <c:spPr>
              <a:noFill/>
              <a:ln w="30711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8751934</c:v>
                </c:pt>
                <c:pt idx="1">
                  <c:v>8507334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2-49F0-9BCD-FC887463A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495672"/>
        <c:axId val="1"/>
        <c:axId val="0"/>
      </c:bar3DChart>
      <c:catAx>
        <c:axId val="204495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4495672"/>
        <c:crosses val="autoZero"/>
        <c:crossBetween val="between"/>
        <c:majorUnit val="2000000"/>
      </c:valAx>
      <c:spPr>
        <a:noFill/>
        <a:ln w="3121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437900128040974"/>
          <c:y val="2.1582733812949641E-2"/>
          <c:w val="0.80281690140845052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496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135504484719973E-2"/>
                  <c:y val="-6.845114321097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A3-4CEF-B8B4-A2AAF335A3A3}"/>
                </c:ext>
              </c:extLst>
            </c:dLbl>
            <c:dLbl>
              <c:idx val="1"/>
              <c:layout>
                <c:manualLayout>
                  <c:x val="4.9702114061741964E-2"/>
                  <c:y val="-6.605724163025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A3-4CEF-B8B4-A2AAF335A3A3}"/>
                </c:ext>
              </c:extLst>
            </c:dLbl>
            <c:dLbl>
              <c:idx val="2"/>
              <c:layout>
                <c:manualLayout>
                  <c:x val="3.4750688959537708E-2"/>
                  <c:y val="-6.590726538409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A3-4CEF-B8B4-A2AAF335A3A3}"/>
                </c:ext>
              </c:extLst>
            </c:dLbl>
            <c:numFmt formatCode="_(\$* #,##0_);_(\$* \(#,##0\);_(\$* &quot;-&quot;_);_(@_)" sourceLinked="0"/>
            <c:spPr>
              <a:noFill/>
              <a:ln w="29924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17198217</c:v>
                </c:pt>
                <c:pt idx="1">
                  <c:v>16609958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A3-4CEF-B8B4-A2AAF335A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9609400"/>
        <c:axId val="1"/>
        <c:axId val="0"/>
      </c:bar3DChart>
      <c:catAx>
        <c:axId val="109609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0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7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9609400"/>
        <c:crosses val="autoZero"/>
        <c:crossBetween val="between"/>
        <c:majorUnit val="5000000"/>
      </c:valAx>
      <c:spPr>
        <a:noFill/>
        <a:ln w="302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97439180537772"/>
          <c:y val="2.1582733812949641E-2"/>
          <c:w val="0.78745198463508359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520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958120109160385E-2"/>
                  <c:y val="-6.753551831550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84-4FD3-B471-9816BE12C7FB}"/>
                </c:ext>
              </c:extLst>
            </c:dLbl>
            <c:dLbl>
              <c:idx val="1"/>
              <c:layout>
                <c:manualLayout>
                  <c:x val="4.8302241903587464E-2"/>
                  <c:y val="-6.750216391269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84-4FD3-B471-9816BE12C7FB}"/>
                </c:ext>
              </c:extLst>
            </c:dLbl>
            <c:dLbl>
              <c:idx val="2"/>
              <c:layout>
                <c:manualLayout>
                  <c:x val="3.1527230946890722E-2"/>
                  <c:y val="-6.645754474624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84-4FD3-B471-9816BE12C7FB}"/>
                </c:ext>
              </c:extLst>
            </c:dLbl>
            <c:numFmt formatCode="_(\$* #,##0_);_(\$* \(#,##0\);_(\$* &quot;-&quot;_);_(@_)" sourceLinked="0"/>
            <c:spPr>
              <a:noFill/>
              <a:ln w="30403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23240925</c:v>
                </c:pt>
                <c:pt idx="1">
                  <c:v>25728975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84-4FD3-B471-9816BE12C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9528736"/>
        <c:axId val="1"/>
        <c:axId val="0"/>
      </c:bar3DChart>
      <c:catAx>
        <c:axId val="1095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0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9528736"/>
        <c:crosses val="autoZero"/>
        <c:crossBetween val="between"/>
      </c:valAx>
      <c:spPr>
        <a:noFill/>
        <a:ln w="30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93502395129478"/>
          <c:y val="6.9186785484862762E-2"/>
          <c:w val="0.79763469119579533"/>
          <c:h val="0.8465227817745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51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666359636126058E-2"/>
                  <c:y val="-6.239988047268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CF-49C8-86F3-B420A5E3EE95}"/>
                </c:ext>
              </c:extLst>
            </c:dLbl>
            <c:dLbl>
              <c:idx val="1"/>
              <c:layout>
                <c:manualLayout>
                  <c:x val="5.1103698843200158E-2"/>
                  <c:y val="-6.802655021441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CF-49C8-86F3-B420A5E3EE95}"/>
                </c:ext>
              </c:extLst>
            </c:dLbl>
            <c:dLbl>
              <c:idx val="2"/>
              <c:layout>
                <c:manualLayout>
                  <c:x val="3.5080726521659569E-2"/>
                  <c:y val="-6.215995855792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CF-49C8-86F3-B420A5E3EE95}"/>
                </c:ext>
              </c:extLst>
            </c:dLbl>
            <c:numFmt formatCode="_(\$* #,##0_);_(\$* \(#,##0\);_(\$* &quot;-&quot;_);_(@_)" sourceLinked="0"/>
            <c:spPr>
              <a:noFill/>
              <a:ln w="30278">
                <a:noFill/>
              </a:ln>
            </c:spPr>
            <c:txPr>
              <a:bodyPr/>
              <a:lstStyle/>
              <a:p>
                <a:pPr>
                  <a:defRPr sz="19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18824072</c:v>
                </c:pt>
                <c:pt idx="1">
                  <c:v>20014833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CF-49C8-86F3-B420A5E3E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6937664"/>
        <c:axId val="1"/>
        <c:axId val="0"/>
      </c:bar3DChart>
      <c:catAx>
        <c:axId val="2069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25000000"/>
          <c:min val="0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ln w="37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06937664"/>
        <c:crosses val="autoZero"/>
        <c:crossBetween val="between"/>
        <c:majorUnit val="5000000"/>
        <c:minorUnit val="100000"/>
      </c:valAx>
      <c:spPr>
        <a:noFill/>
        <a:ln w="309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0.71788</cdr:x>
      <cdr:y>0.21615</cdr:y>
    </cdr:from>
    <cdr:to>
      <cdr:x>0.71788</cdr:x>
      <cdr:y>0.31149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3CF0AF23-5DAB-10E8-0604-00CAEDD2500A}"/>
            </a:ext>
          </a:extLst>
        </cdr:cNvPr>
        <cdr:cNvCxnSpPr/>
      </cdr:nvCxnSpPr>
      <cdr:spPr>
        <a:xfrm xmlns:a="http://schemas.openxmlformats.org/drawingml/2006/main">
          <a:off x="7352043" y="1067299"/>
          <a:ext cx="0" cy="47075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1/13/2026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406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530193B-564F-4854-8A52-728F3FB19C8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545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Decrease of $244k in CY or 3% increase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036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Decrease $588k or 3%. Comparable to 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Increase of 2.5M or 11% increase due to increase in salaries and benefits and capital outlay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993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Increase of $1.2M or 6%. Increase in salaries and benefits and operating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339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992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78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Increase revenue due to growth within the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62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Revenues exceeded expenditures by $8.9M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Increase in Revenue from PY 4M – driven by Ad Valorem Taxes and sales tax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Increase in Expenditures from PY 5M – driven by Public Safety, Human Services, and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2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706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Mainly due to decrease in unassigned fund balance in the CY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Committed: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Reval – 2,375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Cap reserve – 4,156,635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Conservation/preservation – 1,389,389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Assigned: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OPEB – 205,707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1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Approximately 4.5 month supply of expenditures on hand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74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Increase 1,434,183 or 3%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717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Increase of 5% or 1.3M, mainly consists of sales tax, does have beer and wine distribution and tax refund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814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61728"/>
            <a:ext cx="432000" cy="45105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rgbClr val="8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/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/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/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/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5230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52301"/>
            <a:ext cx="9780102" cy="448436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52301"/>
            <a:ext cx="432000" cy="4510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89977"/>
            <a:ext cx="1053900" cy="24588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endParaRPr lang="en-US" sz="1200" b="0" i="0" spc="14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FFD3BC-AE55-F892-60AE-31BFC8E37F3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31" y="6388577"/>
            <a:ext cx="1703820" cy="3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63CB6-5AA6-AD76-C7E0-14AF008A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05925" y="3276195"/>
            <a:ext cx="2652141" cy="2673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63A233-55BC-DB51-8E99-DFC67D60F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" y="9524"/>
            <a:ext cx="9120862" cy="6345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1B01DF-2560-2A3E-7925-57D8B03DB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035" y="2455856"/>
            <a:ext cx="2432515" cy="140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3553B3-71DF-F42A-F7ED-E18C210EB725}"/>
              </a:ext>
            </a:extLst>
          </p:cNvPr>
          <p:cNvSpPr txBox="1"/>
          <p:nvPr/>
        </p:nvSpPr>
        <p:spPr>
          <a:xfrm>
            <a:off x="11762232" y="6345935"/>
            <a:ext cx="429768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D5BE0-E6ED-3E9C-6E05-8C04701F43C2}"/>
              </a:ext>
            </a:extLst>
          </p:cNvPr>
          <p:cNvSpPr txBox="1"/>
          <p:nvPr/>
        </p:nvSpPr>
        <p:spPr>
          <a:xfrm>
            <a:off x="3183595" y="1530925"/>
            <a:ext cx="90084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Jackson County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B283CB-243B-4142-B34C-64C76AAF4266}"/>
              </a:ext>
            </a:extLst>
          </p:cNvPr>
          <p:cNvSpPr txBox="1">
            <a:spLocks noChangeAspect="1"/>
          </p:cNvSpPr>
          <p:nvPr/>
        </p:nvSpPr>
        <p:spPr>
          <a:xfrm>
            <a:off x="3183595" y="2465018"/>
            <a:ext cx="6569440" cy="60814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 Audited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23294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Restricted Intergovernmental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7C09C346-144C-658F-1AEB-7021EA951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801408"/>
              </p:ext>
            </p:extLst>
          </p:nvPr>
        </p:nvGraphicFramePr>
        <p:xfrm>
          <a:off x="1119594" y="1020779"/>
          <a:ext cx="9666515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64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Government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1A53CD47-842F-E7C8-723A-332D1ADA8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44571"/>
              </p:ext>
            </p:extLst>
          </p:nvPr>
        </p:nvGraphicFramePr>
        <p:xfrm>
          <a:off x="947147" y="997920"/>
          <a:ext cx="9626924" cy="535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31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Safety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55FCFD63-8CEC-C83A-D456-1AB89513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47550"/>
              </p:ext>
            </p:extLst>
          </p:nvPr>
        </p:nvGraphicFramePr>
        <p:xfrm>
          <a:off x="764294" y="1055069"/>
          <a:ext cx="9768848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55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E40A593-3955-B5E7-88CA-2D4F545D7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1464"/>
              </p:ext>
            </p:extLst>
          </p:nvPr>
        </p:nvGraphicFramePr>
        <p:xfrm>
          <a:off x="1117923" y="864000"/>
          <a:ext cx="9590794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073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Matt Braswell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828-327-2727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err="1"/>
              <a:t>mbraswell@</a:t>
            </a:r>
            <a:r>
              <a:rPr lang="en-US" err="1"/>
              <a:t>msa</a:t>
            </a:r>
            <a:r>
              <a:rPr lang="en-US"/>
              <a:t>.cpa</a:t>
            </a:r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www.msa.cpa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FE54E-D39B-5AB3-359F-CDB05CAC5A6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2411898" y="3524438"/>
            <a:ext cx="4651842" cy="31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60000"/>
            </a:gs>
            <a:gs pos="46000">
              <a:srgbClr val="8A0000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" y="38101"/>
            <a:ext cx="6096000" cy="62887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4277" y="425899"/>
            <a:ext cx="2411412" cy="1148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31" y="540715"/>
            <a:ext cx="4648200" cy="892665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 Highlights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431C09-1BCB-CCD1-657F-716693283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516" y="1089917"/>
            <a:ext cx="5209484" cy="3651967"/>
          </a:xfrm>
          <a:custGeom>
            <a:avLst/>
            <a:gdLst>
              <a:gd name="connsiteX0" fmla="*/ 0 w 5209484"/>
              <a:gd name="connsiteY0" fmla="*/ 0 h 3651967"/>
              <a:gd name="connsiteX1" fmla="*/ 5209484 w 5209484"/>
              <a:gd name="connsiteY1" fmla="*/ 0 h 3651967"/>
              <a:gd name="connsiteX2" fmla="*/ 5209484 w 5209484"/>
              <a:gd name="connsiteY2" fmla="*/ 3651967 h 3651967"/>
              <a:gd name="connsiteX3" fmla="*/ 0 w 5209484"/>
              <a:gd name="connsiteY3" fmla="*/ 3651967 h 3651967"/>
              <a:gd name="connsiteX4" fmla="*/ 0 w 5209484"/>
              <a:gd name="connsiteY4" fmla="*/ 0 h 365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484" h="3651967" extrusionOk="0">
                <a:moveTo>
                  <a:pt x="0" y="0"/>
                </a:moveTo>
                <a:cubicBezTo>
                  <a:pt x="2093178" y="118645"/>
                  <a:pt x="4063558" y="116012"/>
                  <a:pt x="5209484" y="0"/>
                </a:cubicBezTo>
                <a:cubicBezTo>
                  <a:pt x="5076602" y="1300969"/>
                  <a:pt x="5294435" y="2103457"/>
                  <a:pt x="5209484" y="3651967"/>
                </a:cubicBezTo>
                <a:cubicBezTo>
                  <a:pt x="3107306" y="3786567"/>
                  <a:pt x="2145724" y="3494771"/>
                  <a:pt x="0" y="3651967"/>
                </a:cubicBezTo>
                <a:cubicBezTo>
                  <a:pt x="-20187" y="2097389"/>
                  <a:pt x="-152480" y="570915"/>
                  <a:pt x="0" y="0"/>
                </a:cubicBezTo>
                <a:close/>
              </a:path>
            </a:pathLst>
          </a:custGeom>
          <a:noFill/>
          <a:ln w="60325" cap="flat">
            <a:solidFill>
              <a:schemeClr val="bg1">
                <a:lumMod val="9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marL="461963" indent="-346075" eaLnBrk="1" hangingPunct="1">
              <a:buFont typeface="Wingdings" panose="05000000000000000000" pitchFamily="2" charset="2"/>
              <a:buChar char="q"/>
            </a:pPr>
            <a:r>
              <a:rPr lang="en-US" altLang="en-US" sz="20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Unmodified opinion</a:t>
            </a:r>
          </a:p>
          <a:p>
            <a:pPr marL="0" indent="0" eaLnBrk="1" hangingPunct="1">
              <a:buNone/>
            </a:pPr>
            <a:endParaRPr lang="en-US" alt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1963" indent="-346075" eaLnBrk="1" hangingPunct="1">
              <a:buFont typeface="Wingdings" panose="05000000000000000000" pitchFamily="2" charset="2"/>
              <a:buChar char="q"/>
            </a:pPr>
            <a:r>
              <a:rPr lang="en-US" altLang="en-US" sz="20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Cooperative staff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1963" indent="-346075" eaLnBrk="1" hangingPunct="1">
              <a:buFont typeface="Wingdings" panose="05000000000000000000" pitchFamily="2" charset="2"/>
              <a:buChar char="q"/>
            </a:pPr>
            <a:r>
              <a:rPr lang="en-US" altLang="en-US" sz="20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findings or questioned costs</a:t>
            </a:r>
          </a:p>
          <a:p>
            <a:pPr marL="461963" indent="-346075" eaLnBrk="1" hangingPunct="1">
              <a:buFont typeface="Wingdings" panose="05000000000000000000" pitchFamily="2" charset="2"/>
              <a:buChar char="q"/>
            </a:pPr>
            <a:endParaRPr lang="en-US" altLang="en-US" sz="2000" b="1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1963" indent="-346075" eaLnBrk="1" hangingPunct="1">
              <a:buFont typeface="Wingdings" panose="05000000000000000000" pitchFamily="2" charset="2"/>
              <a:buChar char="q"/>
            </a:pPr>
            <a:r>
              <a:rPr lang="en-US" altLang="en-US" sz="2000" b="1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material weaknesses or significant deficiencies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0000"/>
            </a:gs>
            <a:gs pos="46000">
              <a:srgbClr val="8A0000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7F3BAE-A866-C2F9-6A66-40ADBB09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0" y="413191"/>
            <a:ext cx="11437740" cy="1124345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2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 Highlights (continued)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3A993-69F6-973E-1474-66C65851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8180" y="1944167"/>
            <a:ext cx="2594610" cy="2615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3584F62-55F3-B163-5F80-851E5C56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71" y="1813173"/>
            <a:ext cx="6641900" cy="32316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2024 Property tax revenues    	   $47,328,037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2024 Collection rate 		          99.14%</a:t>
            </a: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2025 Property tax revenues    	   $48,762,220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2025 Collection rate 		          99.21%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Fund Summary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DB60E2AB-C477-6165-596B-330013F7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47729"/>
              </p:ext>
            </p:extLst>
          </p:nvPr>
        </p:nvGraphicFramePr>
        <p:xfrm>
          <a:off x="1419225" y="864000"/>
          <a:ext cx="9294347" cy="524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Fund Balance: General Fund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BF2B8A6D-3ED0-12C9-2E16-7D1B4B6F3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241985"/>
              </p:ext>
            </p:extLst>
          </p:nvPr>
        </p:nvGraphicFramePr>
        <p:xfrm>
          <a:off x="802253" y="1148776"/>
          <a:ext cx="10241294" cy="493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id="{C2866A6B-196A-4A18-8FAC-E6C1AE56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451" y="2252956"/>
            <a:ext cx="1264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$2,026,811</a:t>
            </a:r>
          </a:p>
        </p:txBody>
      </p:sp>
    </p:spTree>
    <p:extLst>
      <p:ext uri="{BB962C8B-B14F-4D97-AF65-F5344CB8AC3E}">
        <p14:creationId xmlns:p14="http://schemas.microsoft.com/office/powerpoint/2010/main" val="145095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0000"/>
            </a:gs>
            <a:gs pos="46000">
              <a:srgbClr val="8A0000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AD4EA00-81E3-562C-B866-2C7D803F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20" y="421697"/>
            <a:ext cx="11262079" cy="1265702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6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 Balance Position-General Fund</a:t>
            </a:r>
          </a:p>
        </p:txBody>
      </p:sp>
      <p:pic>
        <p:nvPicPr>
          <p:cNvPr id="6" name="Picture 5" descr="A calculator with coins&#10;&#10;Description automatically generated with low confidence">
            <a:extLst>
              <a:ext uri="{FF2B5EF4-FFF2-40B4-BE49-F238E27FC236}">
                <a16:creationId xmlns:a16="http://schemas.microsoft.com/office/drawing/2014/main" id="{E40FFB98-1B0D-447C-9138-6ACC938B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99" y="2291765"/>
            <a:ext cx="3778049" cy="2572919"/>
          </a:xfrm>
          <a:prstGeom prst="ellipse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112500"/>
          </a:effec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D76AC4-9555-9FDE-F204-7513E9AC2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93955"/>
              </p:ext>
            </p:extLst>
          </p:nvPr>
        </p:nvGraphicFramePr>
        <p:xfrm>
          <a:off x="565150" y="1995488"/>
          <a:ext cx="6734175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34287" imgH="3619554" progId="Excel.Sheet.12">
                  <p:embed/>
                </p:oleObj>
              </mc:Choice>
              <mc:Fallback>
                <p:oleObj name="Worksheet" r:id="rId4" imgW="6734287" imgH="361955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97A1DDF-690C-A753-6DCB-CF8A13CD0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150" y="1995488"/>
                        <a:ext cx="6734175" cy="3619500"/>
                      </a:xfrm>
                      <a:prstGeom prst="rect">
                        <a:avLst/>
                      </a:prstGeom>
                      <a:ln w="508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58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28000" cy="93157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Unassigned Fund Balance as a Percent of Expenditures and Transfers Out– General Fund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297461D1-677C-B4FD-F342-B57BF932F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69851"/>
              </p:ext>
            </p:extLst>
          </p:nvPr>
        </p:nvGraphicFramePr>
        <p:xfrm>
          <a:off x="1108010" y="1249278"/>
          <a:ext cx="9311174" cy="490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44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Property Tax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A01C9B98-7579-600B-B6BB-E6FFB269F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22017"/>
              </p:ext>
            </p:extLst>
          </p:nvPr>
        </p:nvGraphicFramePr>
        <p:xfrm>
          <a:off x="1276687" y="1031019"/>
          <a:ext cx="9638626" cy="52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03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30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Taxes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1F15C078-6BE8-321B-3498-384950324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95694"/>
              </p:ext>
            </p:extLst>
          </p:nvPr>
        </p:nvGraphicFramePr>
        <p:xfrm>
          <a:off x="1129197" y="1030316"/>
          <a:ext cx="9732973" cy="517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80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1944</TotalTime>
  <Words>313</Words>
  <Application>Microsoft Office PowerPoint</Application>
  <PresentationFormat>Widescreen</PresentationFormat>
  <Paragraphs>79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Candara</vt:lpstr>
      <vt:lpstr>Corbel</vt:lpstr>
      <vt:lpstr>Times New Roman</vt:lpstr>
      <vt:lpstr>Verdana</vt:lpstr>
      <vt:lpstr>Wingdings</vt:lpstr>
      <vt:lpstr>Office Theme</vt:lpstr>
      <vt:lpstr>Worksheet</vt:lpstr>
      <vt:lpstr>PowerPoint Presentation</vt:lpstr>
      <vt:lpstr>Audit Highlights</vt:lpstr>
      <vt:lpstr>Audit Highlights (continued)</vt:lpstr>
      <vt:lpstr>General Fund Summary</vt:lpstr>
      <vt:lpstr>Total Fund Balance: General Fund</vt:lpstr>
      <vt:lpstr>Fund Balance Position-General Fund</vt:lpstr>
      <vt:lpstr>Unassigned Fund Balance as a Percent of Expenditures and Transfers Out– General Fund</vt:lpstr>
      <vt:lpstr>Property Tax</vt:lpstr>
      <vt:lpstr>Other Taxes</vt:lpstr>
      <vt:lpstr>Restricted Intergovernmental</vt:lpstr>
      <vt:lpstr>General Government</vt:lpstr>
      <vt:lpstr>Public Safety</vt:lpstr>
      <vt:lpstr>Human Services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Tracie Dagenhart</dc:creator>
  <cp:lastModifiedBy>Darlene Fox</cp:lastModifiedBy>
  <cp:revision>121</cp:revision>
  <cp:lastPrinted>2022-05-11T21:51:52Z</cp:lastPrinted>
  <dcterms:created xsi:type="dcterms:W3CDTF">2022-05-10T16:44:35Z</dcterms:created>
  <dcterms:modified xsi:type="dcterms:W3CDTF">2026-01-13T19:44:25Z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tabName">
    <vt:lpwstr>Presentation</vt:lpwstr>
  </property>
  <property fmtid="{D5CDD505-2E9C-101B-9397-08002B2CF9AE}" pid="4" name="tabIndex">
    <vt:lpwstr>10.8</vt:lpwstr>
  </property>
  <property fmtid="{D5CDD505-2E9C-101B-9397-08002B2CF9AE}" pid="5" name="workpaperIndex">
    <vt:lpwstr/>
  </property>
</Properties>
</file>